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4.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5.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6.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7.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8.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21.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22.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25.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26.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27.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28.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drawings/drawing1.xml" ContentType="application/vnd.openxmlformats-officedocument.drawingml.chartshapes+xml"/>
  <Override PartName="/ppt/notesSlides/notesSlide37.xml" ContentType="application/vnd.openxmlformats-officedocument.presentationml.notesSlid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notesSlides/notesSlide38.xml" ContentType="application/vnd.openxmlformats-officedocument.presentationml.notesSlid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notesSlides/notesSlide42.xml" ContentType="application/vnd.openxmlformats-officedocument.presentationml.notesSlid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notesSlides/notesSlide43.xml" ContentType="application/vnd.openxmlformats-officedocument.presentationml.notesSlid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notesSlides/notesSlide44.xml" ContentType="application/vnd.openxmlformats-officedocument.presentationml.notesSlid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notesSlides/notesSlide45.xml" ContentType="application/vnd.openxmlformats-officedocument.presentationml.notesSlide+xml"/>
  <Override PartName="/ppt/charts/chartEx1.xml" ContentType="application/vnd.ms-office.chartex+xml"/>
  <Override PartName="/ppt/charts/style39.xml" ContentType="application/vnd.ms-office.chartstyle+xml"/>
  <Override PartName="/ppt/charts/colors39.xml" ContentType="application/vnd.ms-office.chartcolorstyle+xml"/>
  <Override PartName="/ppt/notesSlides/notesSlide46.xml" ContentType="application/vnd.openxmlformats-officedocument.presentationml.notesSlide+xml"/>
  <Override PartName="/ppt/charts/chart39.xml" ContentType="application/vnd.openxmlformats-officedocument.drawingml.chart+xml"/>
  <Override PartName="/ppt/charts/style40.xml" ContentType="application/vnd.ms-office.chartstyle+xml"/>
  <Override PartName="/ppt/charts/colors40.xml" ContentType="application/vnd.ms-office.chartcolorstyle+xml"/>
  <Override PartName="/ppt/notesSlides/notesSlide47.xml" ContentType="application/vnd.openxmlformats-officedocument.presentationml.notesSlide+xml"/>
  <Override PartName="/ppt/charts/chart40.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Ex2.xml" ContentType="application/vnd.ms-office.chartex+xml"/>
  <Override PartName="/ppt/charts/style42.xml" ContentType="application/vnd.ms-office.chartstyle+xml"/>
  <Override PartName="/ppt/charts/colors42.xml" ContentType="application/vnd.ms-office.chartcolorstyle+xml"/>
  <Override PartName="/ppt/notesSlides/notesSlide48.xml" ContentType="application/vnd.openxmlformats-officedocument.presentationml.notesSlide+xml"/>
  <Override PartName="/ppt/charts/chart41.xml" ContentType="application/vnd.openxmlformats-officedocument.drawingml.chart+xml"/>
  <Override PartName="/ppt/charts/style43.xml" ContentType="application/vnd.ms-office.chartstyle+xml"/>
  <Override PartName="/ppt/charts/colors43.xml" ContentType="application/vnd.ms-office.chartcolorstyl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1"/>
  </p:notesMasterIdLst>
  <p:sldIdLst>
    <p:sldId id="556" r:id="rId2"/>
    <p:sldId id="257" r:id="rId3"/>
    <p:sldId id="488" r:id="rId4"/>
    <p:sldId id="455" r:id="rId5"/>
    <p:sldId id="599" r:id="rId6"/>
    <p:sldId id="564" r:id="rId7"/>
    <p:sldId id="567" r:id="rId8"/>
    <p:sldId id="603" r:id="rId9"/>
    <p:sldId id="457" r:id="rId10"/>
    <p:sldId id="515" r:id="rId11"/>
    <p:sldId id="508" r:id="rId12"/>
    <p:sldId id="465" r:id="rId13"/>
    <p:sldId id="569" r:id="rId14"/>
    <p:sldId id="604" r:id="rId15"/>
    <p:sldId id="466" r:id="rId16"/>
    <p:sldId id="516" r:id="rId17"/>
    <p:sldId id="468" r:id="rId18"/>
    <p:sldId id="467" r:id="rId19"/>
    <p:sldId id="502" r:id="rId20"/>
    <p:sldId id="469" r:id="rId21"/>
    <p:sldId id="570" r:id="rId22"/>
    <p:sldId id="605" r:id="rId23"/>
    <p:sldId id="509" r:id="rId24"/>
    <p:sldId id="493" r:id="rId25"/>
    <p:sldId id="492" r:id="rId26"/>
    <p:sldId id="571" r:id="rId27"/>
    <p:sldId id="606" r:id="rId28"/>
    <p:sldId id="503" r:id="rId29"/>
    <p:sldId id="475" r:id="rId30"/>
    <p:sldId id="476" r:id="rId31"/>
    <p:sldId id="538" r:id="rId32"/>
    <p:sldId id="494" r:id="rId33"/>
    <p:sldId id="594" r:id="rId34"/>
    <p:sldId id="595" r:id="rId35"/>
    <p:sldId id="572" r:id="rId36"/>
    <p:sldId id="586" r:id="rId37"/>
    <p:sldId id="587" r:id="rId38"/>
    <p:sldId id="573" r:id="rId39"/>
    <p:sldId id="589" r:id="rId40"/>
    <p:sldId id="590" r:id="rId41"/>
    <p:sldId id="607" r:id="rId42"/>
    <p:sldId id="519" r:id="rId43"/>
    <p:sldId id="504" r:id="rId44"/>
    <p:sldId id="505" r:id="rId45"/>
    <p:sldId id="473" r:id="rId46"/>
    <p:sldId id="574" r:id="rId47"/>
    <p:sldId id="575" r:id="rId48"/>
    <p:sldId id="608" r:id="rId49"/>
    <p:sldId id="506" r:id="rId50"/>
    <p:sldId id="485" r:id="rId51"/>
    <p:sldId id="501" r:id="rId52"/>
    <p:sldId id="495" r:id="rId53"/>
    <p:sldId id="585" r:id="rId54"/>
    <p:sldId id="496" r:id="rId55"/>
    <p:sldId id="497" r:id="rId56"/>
    <p:sldId id="498" r:id="rId57"/>
    <p:sldId id="591" r:id="rId58"/>
    <p:sldId id="612" r:id="rId59"/>
    <p:sldId id="258" r:id="rId6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FCA846D-02E7-781B-1C5B-ACB068E56A32}" name="Stephanie Self" initials="SS" userId="dbc9ee94b9c37744"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lcolm Rutherford" initials="MR" lastIdx="19" clrIdx="0">
    <p:extLst>
      <p:ext uri="{19B8F6BF-5375-455C-9EA6-DF929625EA0E}">
        <p15:presenceInfo xmlns:p15="http://schemas.microsoft.com/office/powerpoint/2012/main" userId="00fc547201ff58f9" providerId="Windows Live"/>
      </p:ext>
    </p:extLst>
  </p:cmAuthor>
  <p:cmAuthor id="2" name="Derk J Boss, CFE, CPP, CSP" initials="DJBCCC" lastIdx="35" clrIdx="1">
    <p:extLst>
      <p:ext uri="{19B8F6BF-5375-455C-9EA6-DF929625EA0E}">
        <p15:presenceInfo xmlns:p15="http://schemas.microsoft.com/office/powerpoint/2012/main" userId="S-1-5-21-952233294-3029519719-352555165-9769" providerId="AD"/>
      </p:ext>
    </p:extLst>
  </p:cmAuthor>
  <p:cmAuthor id="3" name="Debra Hilgeman" initials="DH" lastIdx="2" clrIdx="2">
    <p:extLst>
      <p:ext uri="{19B8F6BF-5375-455C-9EA6-DF929625EA0E}">
        <p15:presenceInfo xmlns:p15="http://schemas.microsoft.com/office/powerpoint/2012/main" userId="6aeac3c32891978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002D51"/>
    <a:srgbClr val="CC0000"/>
    <a:srgbClr val="D40032"/>
    <a:srgbClr val="00477C"/>
    <a:srgbClr val="D20031"/>
    <a:srgbClr val="1D2244"/>
    <a:srgbClr val="1E4847"/>
    <a:srgbClr val="003B69"/>
    <a:srgbClr val="19244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765" autoAdjust="0"/>
    <p:restoredTop sz="95169" autoAdjust="0"/>
  </p:normalViewPr>
  <p:slideViewPr>
    <p:cSldViewPr snapToGrid="0" snapToObjects="1">
      <p:cViewPr>
        <p:scale>
          <a:sx n="77" d="100"/>
          <a:sy n="77" d="100"/>
        </p:scale>
        <p:origin x="222" y="15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2" d="100"/>
        <a:sy n="62" d="100"/>
      </p:scale>
      <p:origin x="0" y="0"/>
    </p:cViewPr>
  </p:sorterViewPr>
  <p:notesViewPr>
    <p:cSldViewPr snapToGrid="0" snapToObjects="1">
      <p:cViewPr varScale="1">
        <p:scale>
          <a:sx n="82" d="100"/>
          <a:sy n="82" d="100"/>
        </p:scale>
        <p:origin x="3384"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68"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bra Hilgeman" userId="6aeac3c328919788" providerId="LiveId" clId="{748E60B8-75F4-458E-87CB-9F8EBE74DA1C}"/>
    <pc:docChg chg="delSld modSld sldOrd">
      <pc:chgData name="Debra Hilgeman" userId="6aeac3c328919788" providerId="LiveId" clId="{748E60B8-75F4-458E-87CB-9F8EBE74DA1C}" dt="2026-08-18T02:09:43.214" v="3"/>
      <pc:docMkLst>
        <pc:docMk/>
      </pc:docMkLst>
      <pc:sldChg chg="ord">
        <pc:chgData name="Debra Hilgeman" userId="6aeac3c328919788" providerId="LiveId" clId="{748E60B8-75F4-458E-87CB-9F8EBE74DA1C}" dt="2026-08-18T02:09:43.214" v="3"/>
        <pc:sldMkLst>
          <pc:docMk/>
          <pc:sldMk cId="2280085462" sldId="258"/>
        </pc:sldMkLst>
      </pc:sldChg>
      <pc:sldChg chg="modSp mod">
        <pc:chgData name="Debra Hilgeman" userId="6aeac3c328919788" providerId="LiveId" clId="{748E60B8-75F4-458E-87CB-9F8EBE74DA1C}" dt="2026-08-18T02:05:26.832" v="0" actId="20577"/>
        <pc:sldMkLst>
          <pc:docMk/>
          <pc:sldMk cId="3918243071" sldId="603"/>
        </pc:sldMkLst>
        <pc:spChg chg="mod">
          <ac:chgData name="Debra Hilgeman" userId="6aeac3c328919788" providerId="LiveId" clId="{748E60B8-75F4-458E-87CB-9F8EBE74DA1C}" dt="2026-08-18T02:05:26.832" v="0" actId="20577"/>
          <ac:spMkLst>
            <pc:docMk/>
            <pc:sldMk cId="3918243071" sldId="603"/>
            <ac:spMk id="4" creationId="{C66C4B10-C746-F584-4218-410B88A57114}"/>
          </ac:spMkLst>
        </pc:spChg>
      </pc:sldChg>
      <pc:sldChg chg="del">
        <pc:chgData name="Debra Hilgeman" userId="6aeac3c328919788" providerId="LiveId" clId="{748E60B8-75F4-458E-87CB-9F8EBE74DA1C}" dt="2026-08-18T02:09:34.860" v="1" actId="2696"/>
        <pc:sldMkLst>
          <pc:docMk/>
          <pc:sldMk cId="963957480" sldId="611"/>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 Id="rId4" Type="http://schemas.openxmlformats.org/officeDocument/2006/relationships/chartUserShapes" Target="../drawings/drawing1.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40.xml"/><Relationship Id="rId1" Type="http://schemas.microsoft.com/office/2011/relationships/chartStyle" Target="style40.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41.xml"/><Relationship Id="rId1" Type="http://schemas.microsoft.com/office/2011/relationships/chartStyle" Target="style41.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43.xml"/><Relationship Id="rId1" Type="http://schemas.microsoft.com/office/2011/relationships/chartStyle" Target="style43.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_rels/chartEx1.xml.rels><?xml version="1.0" encoding="UTF-8" standalone="yes"?>
<Relationships xmlns="http://schemas.openxmlformats.org/package/2006/relationships"><Relationship Id="rId3" Type="http://schemas.microsoft.com/office/2011/relationships/chartColorStyle" Target="colors39.xml"/><Relationship Id="rId2" Type="http://schemas.microsoft.com/office/2011/relationships/chartStyle" Target="style39.xml"/><Relationship Id="rId1" Type="http://schemas.openxmlformats.org/officeDocument/2006/relationships/oleObject" Target="https://d.docs.live.net/6AEAC3C328919788/Surveillance%202026%20excel%20with%20charts%20completed.xlsx" TargetMode="External"/></Relationships>
</file>

<file path=ppt/charts/_rels/chartEx2.xml.rels><?xml version="1.0" encoding="UTF-8" standalone="yes"?>
<Relationships xmlns="http://schemas.openxmlformats.org/package/2006/relationships"><Relationship Id="rId3" Type="http://schemas.microsoft.com/office/2011/relationships/chartColorStyle" Target="colors42.xml"/><Relationship Id="rId2" Type="http://schemas.microsoft.com/office/2011/relationships/chartStyle" Target="style42.xml"/><Relationship Id="rId1" Type="http://schemas.openxmlformats.org/officeDocument/2006/relationships/oleObject" Target="https://d.docs.live.net/6AEAC3C328919788/Surveillance%202026%20excel%20with%20charts%20completed.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r>
              <a:rPr lang="en-US" dirty="0"/>
              <a:t>2021-2026: Average hourly rate for agent/observer</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'Survey Report'!$E$70</c:f>
              <c:strCache>
                <c:ptCount val="1"/>
                <c:pt idx="0">
                  <c:v>Under $15</c:v>
                </c:pt>
              </c:strCache>
            </c:strRef>
          </c:tx>
          <c:spPr>
            <a:solidFill>
              <a:schemeClr val="accent1"/>
            </a:solidFill>
            <a:ln>
              <a:noFill/>
            </a:ln>
            <a:effectLst/>
          </c:spPr>
          <c:invertIfNegative val="0"/>
          <c:cat>
            <c:numRef>
              <c:f>'Survey Report'!$F$69:$K$69</c:f>
              <c:numCache>
                <c:formatCode>General</c:formatCode>
                <c:ptCount val="6"/>
                <c:pt idx="0">
                  <c:v>2021</c:v>
                </c:pt>
                <c:pt idx="1">
                  <c:v>2022</c:v>
                </c:pt>
                <c:pt idx="2">
                  <c:v>2023</c:v>
                </c:pt>
                <c:pt idx="3">
                  <c:v>2024</c:v>
                </c:pt>
                <c:pt idx="4">
                  <c:v>2025</c:v>
                </c:pt>
                <c:pt idx="5">
                  <c:v>2026</c:v>
                </c:pt>
              </c:numCache>
            </c:numRef>
          </c:cat>
          <c:val>
            <c:numRef>
              <c:f>'Survey Report'!$F$70:$K$70</c:f>
              <c:numCache>
                <c:formatCode>#0%</c:formatCode>
                <c:ptCount val="6"/>
                <c:pt idx="0">
                  <c:v>0.25242718446601942</c:v>
                </c:pt>
                <c:pt idx="1">
                  <c:v>0.23300970873786409</c:v>
                </c:pt>
                <c:pt idx="2">
                  <c:v>7.4468085106382975E-2</c:v>
                </c:pt>
                <c:pt idx="3">
                  <c:v>0.12781954887218044</c:v>
                </c:pt>
                <c:pt idx="4" formatCode="0%">
                  <c:v>0.09</c:v>
                </c:pt>
                <c:pt idx="5" formatCode="0%">
                  <c:v>0.11</c:v>
                </c:pt>
              </c:numCache>
            </c:numRef>
          </c:val>
          <c:extLst>
            <c:ext xmlns:c16="http://schemas.microsoft.com/office/drawing/2014/chart" uri="{C3380CC4-5D6E-409C-BE32-E72D297353CC}">
              <c16:uniqueId val="{00000000-0952-43AA-8F3E-4A2B2EF6472E}"/>
            </c:ext>
          </c:extLst>
        </c:ser>
        <c:ser>
          <c:idx val="1"/>
          <c:order val="1"/>
          <c:tx>
            <c:strRef>
              <c:f>'Survey Report'!$E$71</c:f>
              <c:strCache>
                <c:ptCount val="1"/>
                <c:pt idx="0">
                  <c:v>$15 – $17</c:v>
                </c:pt>
              </c:strCache>
            </c:strRef>
          </c:tx>
          <c:spPr>
            <a:solidFill>
              <a:schemeClr val="accent2"/>
            </a:solidFill>
            <a:ln>
              <a:noFill/>
            </a:ln>
            <a:effectLst/>
          </c:spPr>
          <c:invertIfNegative val="0"/>
          <c:cat>
            <c:numRef>
              <c:f>'Survey Report'!$F$69:$K$69</c:f>
              <c:numCache>
                <c:formatCode>General</c:formatCode>
                <c:ptCount val="6"/>
                <c:pt idx="0">
                  <c:v>2021</c:v>
                </c:pt>
                <c:pt idx="1">
                  <c:v>2022</c:v>
                </c:pt>
                <c:pt idx="2">
                  <c:v>2023</c:v>
                </c:pt>
                <c:pt idx="3">
                  <c:v>2024</c:v>
                </c:pt>
                <c:pt idx="4">
                  <c:v>2025</c:v>
                </c:pt>
                <c:pt idx="5">
                  <c:v>2026</c:v>
                </c:pt>
              </c:numCache>
            </c:numRef>
          </c:cat>
          <c:val>
            <c:numRef>
              <c:f>'Survey Report'!$F$71:$K$71</c:f>
              <c:numCache>
                <c:formatCode>#0%</c:formatCode>
                <c:ptCount val="6"/>
                <c:pt idx="0">
                  <c:v>0.20388349514563106</c:v>
                </c:pt>
                <c:pt idx="1">
                  <c:v>0.29126213592233008</c:v>
                </c:pt>
                <c:pt idx="2">
                  <c:v>0.27659574468085107</c:v>
                </c:pt>
                <c:pt idx="3">
                  <c:v>0.18045112781954886</c:v>
                </c:pt>
                <c:pt idx="4" formatCode="0%">
                  <c:v>0.12</c:v>
                </c:pt>
                <c:pt idx="5" formatCode="0%">
                  <c:v>0.12</c:v>
                </c:pt>
              </c:numCache>
            </c:numRef>
          </c:val>
          <c:extLst>
            <c:ext xmlns:c16="http://schemas.microsoft.com/office/drawing/2014/chart" uri="{C3380CC4-5D6E-409C-BE32-E72D297353CC}">
              <c16:uniqueId val="{00000001-0952-43AA-8F3E-4A2B2EF6472E}"/>
            </c:ext>
          </c:extLst>
        </c:ser>
        <c:ser>
          <c:idx val="2"/>
          <c:order val="2"/>
          <c:tx>
            <c:strRef>
              <c:f>'Survey Report'!$E$72</c:f>
              <c:strCache>
                <c:ptCount val="1"/>
                <c:pt idx="0">
                  <c:v>$18 – $20</c:v>
                </c:pt>
              </c:strCache>
            </c:strRef>
          </c:tx>
          <c:spPr>
            <a:solidFill>
              <a:schemeClr val="accent3"/>
            </a:solidFill>
            <a:ln>
              <a:noFill/>
            </a:ln>
            <a:effectLst/>
          </c:spPr>
          <c:invertIfNegative val="0"/>
          <c:cat>
            <c:numRef>
              <c:f>'Survey Report'!$F$69:$K$69</c:f>
              <c:numCache>
                <c:formatCode>General</c:formatCode>
                <c:ptCount val="6"/>
                <c:pt idx="0">
                  <c:v>2021</c:v>
                </c:pt>
                <c:pt idx="1">
                  <c:v>2022</c:v>
                </c:pt>
                <c:pt idx="2">
                  <c:v>2023</c:v>
                </c:pt>
                <c:pt idx="3">
                  <c:v>2024</c:v>
                </c:pt>
                <c:pt idx="4">
                  <c:v>2025</c:v>
                </c:pt>
                <c:pt idx="5">
                  <c:v>2026</c:v>
                </c:pt>
              </c:numCache>
            </c:numRef>
          </c:cat>
          <c:val>
            <c:numRef>
              <c:f>'Survey Report'!$F$72:$K$72</c:f>
              <c:numCache>
                <c:formatCode>#0%</c:formatCode>
                <c:ptCount val="6"/>
                <c:pt idx="0">
                  <c:v>0.33980582524271846</c:v>
                </c:pt>
                <c:pt idx="1">
                  <c:v>0.22330097087378642</c:v>
                </c:pt>
                <c:pt idx="2">
                  <c:v>0.2978723404255319</c:v>
                </c:pt>
                <c:pt idx="3">
                  <c:v>0.24812030075187969</c:v>
                </c:pt>
                <c:pt idx="4" formatCode="0%">
                  <c:v>0.25</c:v>
                </c:pt>
                <c:pt idx="5" formatCode="0%">
                  <c:v>0.28000000000000003</c:v>
                </c:pt>
              </c:numCache>
            </c:numRef>
          </c:val>
          <c:extLst>
            <c:ext xmlns:c16="http://schemas.microsoft.com/office/drawing/2014/chart" uri="{C3380CC4-5D6E-409C-BE32-E72D297353CC}">
              <c16:uniqueId val="{00000002-0952-43AA-8F3E-4A2B2EF6472E}"/>
            </c:ext>
          </c:extLst>
        </c:ser>
        <c:ser>
          <c:idx val="3"/>
          <c:order val="3"/>
          <c:tx>
            <c:strRef>
              <c:f>'Survey Report'!$E$73</c:f>
              <c:strCache>
                <c:ptCount val="1"/>
                <c:pt idx="0">
                  <c:v>More than $20</c:v>
                </c:pt>
              </c:strCache>
            </c:strRef>
          </c:tx>
          <c:spPr>
            <a:solidFill>
              <a:schemeClr val="accent4"/>
            </a:solidFill>
            <a:ln>
              <a:noFill/>
            </a:ln>
            <a:effectLst/>
          </c:spPr>
          <c:invertIfNegative val="0"/>
          <c:cat>
            <c:numRef>
              <c:f>'Survey Report'!$F$69:$K$69</c:f>
              <c:numCache>
                <c:formatCode>General</c:formatCode>
                <c:ptCount val="6"/>
                <c:pt idx="0">
                  <c:v>2021</c:v>
                </c:pt>
                <c:pt idx="1">
                  <c:v>2022</c:v>
                </c:pt>
                <c:pt idx="2">
                  <c:v>2023</c:v>
                </c:pt>
                <c:pt idx="3">
                  <c:v>2024</c:v>
                </c:pt>
                <c:pt idx="4">
                  <c:v>2025</c:v>
                </c:pt>
                <c:pt idx="5">
                  <c:v>2026</c:v>
                </c:pt>
              </c:numCache>
            </c:numRef>
          </c:cat>
          <c:val>
            <c:numRef>
              <c:f>'Survey Report'!$F$73:$K$73</c:f>
              <c:numCache>
                <c:formatCode>#0%</c:formatCode>
                <c:ptCount val="6"/>
                <c:pt idx="0">
                  <c:v>0.17475728155339806</c:v>
                </c:pt>
                <c:pt idx="1">
                  <c:v>0.22330097087378642</c:v>
                </c:pt>
                <c:pt idx="2">
                  <c:v>0.31914893617021278</c:v>
                </c:pt>
                <c:pt idx="3">
                  <c:v>0.41353383458646614</c:v>
                </c:pt>
                <c:pt idx="4" formatCode="0%">
                  <c:v>0.5</c:v>
                </c:pt>
                <c:pt idx="5" formatCode="0%">
                  <c:v>0.43</c:v>
                </c:pt>
              </c:numCache>
            </c:numRef>
          </c:val>
          <c:extLst>
            <c:ext xmlns:c16="http://schemas.microsoft.com/office/drawing/2014/chart" uri="{C3380CC4-5D6E-409C-BE32-E72D297353CC}">
              <c16:uniqueId val="{00000003-0952-43AA-8F3E-4A2B2EF6472E}"/>
            </c:ext>
          </c:extLst>
        </c:ser>
        <c:ser>
          <c:idx val="4"/>
          <c:order val="4"/>
          <c:tx>
            <c:strRef>
              <c:f>'Survey Report'!$E$74</c:f>
              <c:strCache>
                <c:ptCount val="1"/>
                <c:pt idx="0">
                  <c:v>Not sure</c:v>
                </c:pt>
              </c:strCache>
            </c:strRef>
          </c:tx>
          <c:spPr>
            <a:solidFill>
              <a:schemeClr val="accent5"/>
            </a:solidFill>
            <a:ln>
              <a:noFill/>
            </a:ln>
            <a:effectLst/>
          </c:spPr>
          <c:invertIfNegative val="0"/>
          <c:cat>
            <c:numRef>
              <c:f>'Survey Report'!$F$69:$K$69</c:f>
              <c:numCache>
                <c:formatCode>General</c:formatCode>
                <c:ptCount val="6"/>
                <c:pt idx="0">
                  <c:v>2021</c:v>
                </c:pt>
                <c:pt idx="1">
                  <c:v>2022</c:v>
                </c:pt>
                <c:pt idx="2">
                  <c:v>2023</c:v>
                </c:pt>
                <c:pt idx="3">
                  <c:v>2024</c:v>
                </c:pt>
                <c:pt idx="4">
                  <c:v>2025</c:v>
                </c:pt>
                <c:pt idx="5">
                  <c:v>2026</c:v>
                </c:pt>
              </c:numCache>
            </c:numRef>
          </c:cat>
          <c:val>
            <c:numRef>
              <c:f>'Survey Report'!$F$74:$K$74</c:f>
              <c:numCache>
                <c:formatCode>#0%</c:formatCode>
                <c:ptCount val="6"/>
                <c:pt idx="0">
                  <c:v>2.9126213592233011E-2</c:v>
                </c:pt>
                <c:pt idx="1">
                  <c:v>2.9126213592233011E-2</c:v>
                </c:pt>
                <c:pt idx="2">
                  <c:v>3.1914893617021274E-2</c:v>
                </c:pt>
                <c:pt idx="3">
                  <c:v>3.007518796992481E-2</c:v>
                </c:pt>
                <c:pt idx="4" formatCode="0%">
                  <c:v>0.04</c:v>
                </c:pt>
                <c:pt idx="5" formatCode="0%">
                  <c:v>0.05</c:v>
                </c:pt>
              </c:numCache>
            </c:numRef>
          </c:val>
          <c:extLst>
            <c:ext xmlns:c16="http://schemas.microsoft.com/office/drawing/2014/chart" uri="{C3380CC4-5D6E-409C-BE32-E72D297353CC}">
              <c16:uniqueId val="{00000004-0952-43AA-8F3E-4A2B2EF6472E}"/>
            </c:ext>
          </c:extLst>
        </c:ser>
        <c:dLbls>
          <c:showLegendKey val="0"/>
          <c:showVal val="0"/>
          <c:showCatName val="0"/>
          <c:showSerName val="0"/>
          <c:showPercent val="0"/>
          <c:showBubbleSize val="0"/>
        </c:dLbls>
        <c:gapWidth val="219"/>
        <c:overlap val="-27"/>
        <c:axId val="888688248"/>
        <c:axId val="888686448"/>
      </c:barChart>
      <c:catAx>
        <c:axId val="888688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888686448"/>
        <c:crosses val="autoZero"/>
        <c:auto val="1"/>
        <c:lblAlgn val="ctr"/>
        <c:lblOffset val="100"/>
        <c:noMultiLvlLbl val="0"/>
      </c:catAx>
      <c:valAx>
        <c:axId val="88868644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888688248"/>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400" b="1" i="0" u="none" strike="noStrike" kern="1200" baseline="0">
                <a:solidFill>
                  <a:schemeClr val="tx1"/>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b="1">
          <a:solidFill>
            <a:schemeClr val="tx1"/>
          </a:solidFill>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r>
              <a:rPr lang="en-US"/>
              <a:t>Where cheaters were primarily from</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'Survey Report'!$A$644:$A$649</c:f>
              <c:strCache>
                <c:ptCount val="6"/>
                <c:pt idx="0">
                  <c:v>Other</c:v>
                </c:pt>
                <c:pt idx="1">
                  <c:v>International</c:v>
                </c:pt>
                <c:pt idx="2">
                  <c:v>Not sure</c:v>
                </c:pt>
                <c:pt idx="3">
                  <c:v>Within the state</c:v>
                </c:pt>
                <c:pt idx="4">
                  <c:v>Other US state</c:v>
                </c:pt>
                <c:pt idx="5">
                  <c:v>Local</c:v>
                </c:pt>
              </c:strCache>
            </c:strRef>
          </c:cat>
          <c:val>
            <c:numRef>
              <c:f>'Survey Report'!$B$644:$B$649</c:f>
              <c:numCache>
                <c:formatCode>#0%</c:formatCode>
                <c:ptCount val="6"/>
                <c:pt idx="0">
                  <c:v>6.0240963855421686E-2</c:v>
                </c:pt>
                <c:pt idx="1">
                  <c:v>8.4337349397590355E-2</c:v>
                </c:pt>
                <c:pt idx="2">
                  <c:v>8.4337349397590355E-2</c:v>
                </c:pt>
                <c:pt idx="3">
                  <c:v>0.2289156626506024</c:v>
                </c:pt>
                <c:pt idx="4">
                  <c:v>0.25301204819277107</c:v>
                </c:pt>
                <c:pt idx="5">
                  <c:v>0.28915662650602408</c:v>
                </c:pt>
              </c:numCache>
            </c:numRef>
          </c:val>
          <c:extLst>
            <c:ext xmlns:c16="http://schemas.microsoft.com/office/drawing/2014/chart" uri="{C3380CC4-5D6E-409C-BE32-E72D297353CC}">
              <c16:uniqueId val="{00000000-2310-4458-8E6B-09E87CB293D5}"/>
            </c:ext>
          </c:extLst>
        </c:ser>
        <c:dLbls>
          <c:dLblPos val="outEnd"/>
          <c:showLegendKey val="0"/>
          <c:showVal val="1"/>
          <c:showCatName val="0"/>
          <c:showSerName val="0"/>
          <c:showPercent val="0"/>
          <c:showBubbleSize val="0"/>
        </c:dLbls>
        <c:gapWidth val="182"/>
        <c:axId val="888703008"/>
        <c:axId val="888701928"/>
      </c:barChart>
      <c:catAx>
        <c:axId val="8887030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888701928"/>
        <c:crosses val="autoZero"/>
        <c:auto val="1"/>
        <c:lblAlgn val="ctr"/>
        <c:lblOffset val="100"/>
        <c:noMultiLvlLbl val="0"/>
      </c:catAx>
      <c:valAx>
        <c:axId val="888701928"/>
        <c:scaling>
          <c:orientation val="minMax"/>
        </c:scaling>
        <c:delete val="1"/>
        <c:axPos val="b"/>
        <c:numFmt formatCode="#0%" sourceLinked="1"/>
        <c:majorTickMark val="none"/>
        <c:minorTickMark val="none"/>
        <c:tickLblPos val="nextTo"/>
        <c:crossAx val="888703008"/>
        <c:crosses val="autoZero"/>
        <c:crossBetween val="between"/>
      </c:valAx>
      <c:spPr>
        <a:noFill/>
        <a:ln>
          <a:noFill/>
        </a:ln>
        <a:effectLst/>
      </c:spPr>
    </c:plotArea>
    <c:plotVisOnly val="1"/>
    <c:dispBlanksAs val="gap"/>
    <c:showDLblsOverMax val="0"/>
  </c:chart>
  <c:spPr>
    <a:solidFill>
      <a:schemeClr val="bg1"/>
    </a:solidFill>
    <a:ln>
      <a:noFill/>
    </a:ln>
    <a:effectLst/>
  </c:spPr>
  <c:txPr>
    <a:bodyPr/>
    <a:lstStyle/>
    <a:p>
      <a:pPr>
        <a:defRPr sz="1400" b="1">
          <a:solidFill>
            <a:schemeClr val="tx1"/>
          </a:solidFill>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r>
              <a:rPr lang="en-US" dirty="0"/>
              <a:t>Loss amount per cheating incident</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'Survey Report'!$A$759:$A$764</c:f>
              <c:strCache>
                <c:ptCount val="6"/>
                <c:pt idx="0">
                  <c:v>Less than $1,000</c:v>
                </c:pt>
                <c:pt idx="1">
                  <c:v>$1,000 – $5,000</c:v>
                </c:pt>
                <c:pt idx="2">
                  <c:v>$5,001 – $10,000</c:v>
                </c:pt>
                <c:pt idx="3">
                  <c:v>$10,001 – $50,000</c:v>
                </c:pt>
                <c:pt idx="4">
                  <c:v>More than $50,000</c:v>
                </c:pt>
                <c:pt idx="5">
                  <c:v>Not sure</c:v>
                </c:pt>
              </c:strCache>
            </c:strRef>
          </c:cat>
          <c:val>
            <c:numRef>
              <c:f>'Survey Report'!$B$759:$B$764</c:f>
              <c:numCache>
                <c:formatCode>#0%</c:formatCode>
                <c:ptCount val="6"/>
                <c:pt idx="0">
                  <c:v>0.45121951219512196</c:v>
                </c:pt>
                <c:pt idx="1">
                  <c:v>0.24390243902439024</c:v>
                </c:pt>
                <c:pt idx="2">
                  <c:v>7.3170731707317069E-2</c:v>
                </c:pt>
                <c:pt idx="3">
                  <c:v>9.7560975609756101E-2</c:v>
                </c:pt>
                <c:pt idx="4">
                  <c:v>2.4390243902439025E-2</c:v>
                </c:pt>
                <c:pt idx="5">
                  <c:v>0.10975609756097561</c:v>
                </c:pt>
              </c:numCache>
            </c:numRef>
          </c:val>
          <c:extLst>
            <c:ext xmlns:c16="http://schemas.microsoft.com/office/drawing/2014/chart" uri="{C3380CC4-5D6E-409C-BE32-E72D297353CC}">
              <c16:uniqueId val="{00000000-ACD0-460F-A6E4-72910C031500}"/>
            </c:ext>
          </c:extLst>
        </c:ser>
        <c:dLbls>
          <c:dLblPos val="outEnd"/>
          <c:showLegendKey val="0"/>
          <c:showVal val="1"/>
          <c:showCatName val="0"/>
          <c:showSerName val="0"/>
          <c:showPercent val="0"/>
          <c:showBubbleSize val="0"/>
        </c:dLbls>
        <c:gapWidth val="219"/>
        <c:overlap val="-27"/>
        <c:axId val="888731448"/>
        <c:axId val="888730368"/>
      </c:barChart>
      <c:catAx>
        <c:axId val="888731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888730368"/>
        <c:crosses val="autoZero"/>
        <c:auto val="1"/>
        <c:lblAlgn val="ctr"/>
        <c:lblOffset val="100"/>
        <c:noMultiLvlLbl val="0"/>
      </c:catAx>
      <c:valAx>
        <c:axId val="888730368"/>
        <c:scaling>
          <c:orientation val="minMax"/>
        </c:scaling>
        <c:delete val="1"/>
        <c:axPos val="l"/>
        <c:numFmt formatCode="#0%" sourceLinked="1"/>
        <c:majorTickMark val="none"/>
        <c:minorTickMark val="none"/>
        <c:tickLblPos val="nextTo"/>
        <c:crossAx val="888731448"/>
        <c:crosses val="autoZero"/>
        <c:crossBetween val="between"/>
      </c:valAx>
      <c:spPr>
        <a:noFill/>
        <a:ln>
          <a:noFill/>
        </a:ln>
        <a:effectLst/>
      </c:spPr>
    </c:plotArea>
    <c:plotVisOnly val="1"/>
    <c:dispBlanksAs val="gap"/>
    <c:showDLblsOverMax val="0"/>
  </c:chart>
  <c:spPr>
    <a:noFill/>
    <a:ln>
      <a:noFill/>
    </a:ln>
    <a:effectLst/>
  </c:spPr>
  <c:txPr>
    <a:bodyPr/>
    <a:lstStyle/>
    <a:p>
      <a:pPr>
        <a:defRPr sz="1400" b="1">
          <a:solidFill>
            <a:schemeClr val="tx1"/>
          </a:solidFill>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r>
              <a:rPr lang="en-US"/>
              <a:t>Results of cheating detection</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4934239423246754"/>
          <c:y val="0.12377400617972766"/>
          <c:w val="0.41150661894918633"/>
          <c:h val="0.84159949158281033"/>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'Survey Report'!$A$722:$A$726</c:f>
              <c:strCache>
                <c:ptCount val="5"/>
                <c:pt idx="0">
                  <c:v>Other</c:v>
                </c:pt>
                <c:pt idx="1">
                  <c:v>No response</c:v>
                </c:pt>
                <c:pt idx="2">
                  <c:v>Warning</c:v>
                </c:pt>
                <c:pt idx="3">
                  <c:v>Arrest</c:v>
                </c:pt>
                <c:pt idx="4">
                  <c:v>Trespass/ejection/barring</c:v>
                </c:pt>
              </c:strCache>
            </c:strRef>
          </c:cat>
          <c:val>
            <c:numRef>
              <c:f>'Survey Report'!$B$722:$B$726</c:f>
              <c:numCache>
                <c:formatCode>#0%</c:formatCode>
                <c:ptCount val="5"/>
                <c:pt idx="0">
                  <c:v>0.02</c:v>
                </c:pt>
                <c:pt idx="1">
                  <c:v>0.05</c:v>
                </c:pt>
                <c:pt idx="2">
                  <c:v>0.38</c:v>
                </c:pt>
                <c:pt idx="3">
                  <c:v>0.38</c:v>
                </c:pt>
                <c:pt idx="4">
                  <c:v>0.76</c:v>
                </c:pt>
              </c:numCache>
            </c:numRef>
          </c:val>
          <c:extLst>
            <c:ext xmlns:c16="http://schemas.microsoft.com/office/drawing/2014/chart" uri="{C3380CC4-5D6E-409C-BE32-E72D297353CC}">
              <c16:uniqueId val="{00000000-C17E-4A34-92FE-543E633CF698}"/>
            </c:ext>
          </c:extLst>
        </c:ser>
        <c:dLbls>
          <c:dLblPos val="outEnd"/>
          <c:showLegendKey val="0"/>
          <c:showVal val="1"/>
          <c:showCatName val="0"/>
          <c:showSerName val="0"/>
          <c:showPercent val="0"/>
          <c:showBubbleSize val="0"/>
        </c:dLbls>
        <c:gapWidth val="182"/>
        <c:axId val="888680688"/>
        <c:axId val="888678888"/>
      </c:barChart>
      <c:catAx>
        <c:axId val="8886806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888678888"/>
        <c:crosses val="autoZero"/>
        <c:auto val="1"/>
        <c:lblAlgn val="ctr"/>
        <c:lblOffset val="100"/>
        <c:noMultiLvlLbl val="0"/>
      </c:catAx>
      <c:valAx>
        <c:axId val="888678888"/>
        <c:scaling>
          <c:orientation val="minMax"/>
        </c:scaling>
        <c:delete val="1"/>
        <c:axPos val="b"/>
        <c:numFmt formatCode="#0%" sourceLinked="1"/>
        <c:majorTickMark val="none"/>
        <c:minorTickMark val="none"/>
        <c:tickLblPos val="nextTo"/>
        <c:crossAx val="888680688"/>
        <c:crosses val="autoZero"/>
        <c:crossBetween val="between"/>
      </c:valAx>
      <c:spPr>
        <a:noFill/>
        <a:ln>
          <a:noFill/>
        </a:ln>
        <a:effectLst/>
      </c:spPr>
    </c:plotArea>
    <c:plotVisOnly val="1"/>
    <c:dispBlanksAs val="gap"/>
    <c:showDLblsOverMax val="0"/>
  </c:chart>
  <c:spPr>
    <a:noFill/>
    <a:ln>
      <a:noFill/>
    </a:ln>
    <a:effectLst/>
  </c:spPr>
  <c:txPr>
    <a:bodyPr/>
    <a:lstStyle/>
    <a:p>
      <a:pPr>
        <a:defRPr sz="1400" b="1">
          <a:solidFill>
            <a:schemeClr val="tx1"/>
          </a:solidFill>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r>
              <a:rPr lang="en-US"/>
              <a:t>Percent of incidents in which employees colluded with cheaters</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'Survey Report'!$A$726:$A$733</c:f>
              <c:strCache>
                <c:ptCount val="8"/>
                <c:pt idx="0">
                  <c:v>0 – 10%</c:v>
                </c:pt>
                <c:pt idx="1">
                  <c:v>11 – 20%</c:v>
                </c:pt>
                <c:pt idx="2">
                  <c:v>21 – 30%</c:v>
                </c:pt>
                <c:pt idx="3">
                  <c:v>31 – 40%</c:v>
                </c:pt>
                <c:pt idx="4">
                  <c:v>41 – 50%</c:v>
                </c:pt>
                <c:pt idx="5">
                  <c:v>51 – 75%</c:v>
                </c:pt>
                <c:pt idx="6">
                  <c:v>76 – 100%</c:v>
                </c:pt>
                <c:pt idx="7">
                  <c:v>Not sure</c:v>
                </c:pt>
              </c:strCache>
            </c:strRef>
          </c:cat>
          <c:val>
            <c:numRef>
              <c:f>'Survey Report'!$B$726:$B$733</c:f>
              <c:numCache>
                <c:formatCode>#0%</c:formatCode>
                <c:ptCount val="8"/>
                <c:pt idx="0">
                  <c:v>0.76249999999999996</c:v>
                </c:pt>
                <c:pt idx="1">
                  <c:v>0.05</c:v>
                </c:pt>
                <c:pt idx="2">
                  <c:v>1.2500000000000001E-2</c:v>
                </c:pt>
                <c:pt idx="3">
                  <c:v>0</c:v>
                </c:pt>
                <c:pt idx="4">
                  <c:v>1.2500000000000001E-2</c:v>
                </c:pt>
                <c:pt idx="5">
                  <c:v>2.5000000000000001E-2</c:v>
                </c:pt>
                <c:pt idx="6">
                  <c:v>3.7499999999999999E-2</c:v>
                </c:pt>
                <c:pt idx="7">
                  <c:v>0.1</c:v>
                </c:pt>
              </c:numCache>
            </c:numRef>
          </c:val>
          <c:extLst>
            <c:ext xmlns:c16="http://schemas.microsoft.com/office/drawing/2014/chart" uri="{C3380CC4-5D6E-409C-BE32-E72D297353CC}">
              <c16:uniqueId val="{00000000-EC12-4E5B-B1F2-5DB663D13FAA}"/>
            </c:ext>
          </c:extLst>
        </c:ser>
        <c:dLbls>
          <c:dLblPos val="outEnd"/>
          <c:showLegendKey val="0"/>
          <c:showVal val="1"/>
          <c:showCatName val="0"/>
          <c:showSerName val="0"/>
          <c:showPercent val="0"/>
          <c:showBubbleSize val="0"/>
        </c:dLbls>
        <c:gapWidth val="219"/>
        <c:overlap val="-27"/>
        <c:axId val="530616224"/>
        <c:axId val="530617304"/>
      </c:barChart>
      <c:catAx>
        <c:axId val="530616224"/>
        <c:scaling>
          <c:orientation val="minMax"/>
        </c:scaling>
        <c:delete val="0"/>
        <c:axPos val="b"/>
        <c:title>
          <c:tx>
            <c:rich>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a:t>Percent of incidents</a:t>
                </a:r>
              </a:p>
            </c:rich>
          </c:tx>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530617304"/>
        <c:crosses val="autoZero"/>
        <c:auto val="1"/>
        <c:lblAlgn val="ctr"/>
        <c:lblOffset val="100"/>
        <c:noMultiLvlLbl val="0"/>
      </c:catAx>
      <c:valAx>
        <c:axId val="530617304"/>
        <c:scaling>
          <c:orientation val="minMax"/>
        </c:scaling>
        <c:delete val="1"/>
        <c:axPos val="l"/>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a:t>Percent of respondents</a:t>
                </a:r>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crossAx val="530616224"/>
        <c:crosses val="autoZero"/>
        <c:crossBetween val="between"/>
      </c:valAx>
      <c:spPr>
        <a:noFill/>
        <a:ln>
          <a:noFill/>
        </a:ln>
        <a:effectLst/>
      </c:spPr>
    </c:plotArea>
    <c:plotVisOnly val="1"/>
    <c:dispBlanksAs val="gap"/>
    <c:showDLblsOverMax val="0"/>
  </c:chart>
  <c:spPr>
    <a:solidFill>
      <a:schemeClr val="bg1"/>
    </a:solidFill>
    <a:ln>
      <a:noFill/>
    </a:ln>
    <a:effectLst/>
  </c:spPr>
  <c:txPr>
    <a:bodyPr/>
    <a:lstStyle/>
    <a:p>
      <a:pPr>
        <a:defRPr sz="1400" b="1">
          <a:solidFill>
            <a:schemeClr val="tx1"/>
          </a:solidFill>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r>
              <a:rPr lang="en-US"/>
              <a:t>2021-2026: Advantage play incidents per property during previous calendar year</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'Survey Report'!$F$155</c:f>
              <c:strCache>
                <c:ptCount val="1"/>
                <c:pt idx="0">
                  <c:v>2021</c:v>
                </c:pt>
              </c:strCache>
            </c:strRef>
          </c:tx>
          <c:spPr>
            <a:solidFill>
              <a:schemeClr val="accent1"/>
            </a:solidFill>
            <a:ln>
              <a:noFill/>
            </a:ln>
            <a:effectLst/>
          </c:spPr>
          <c:invertIfNegative val="0"/>
          <c:cat>
            <c:strRef>
              <c:f>'Survey Report'!$E$156:$E$161</c:f>
              <c:strCache>
                <c:ptCount val="6"/>
                <c:pt idx="0">
                  <c:v>None</c:v>
                </c:pt>
                <c:pt idx="1">
                  <c:v>1 – 5</c:v>
                </c:pt>
                <c:pt idx="2">
                  <c:v>6 – 10</c:v>
                </c:pt>
                <c:pt idx="3">
                  <c:v>11 – 20</c:v>
                </c:pt>
                <c:pt idx="4">
                  <c:v>More than 20</c:v>
                </c:pt>
                <c:pt idx="5">
                  <c:v>Not sure</c:v>
                </c:pt>
              </c:strCache>
            </c:strRef>
          </c:cat>
          <c:val>
            <c:numRef>
              <c:f>'Survey Report'!$F$156:$F$161</c:f>
              <c:numCache>
                <c:formatCode>#0%</c:formatCode>
                <c:ptCount val="6"/>
                <c:pt idx="0">
                  <c:v>0.14563106796116504</c:v>
                </c:pt>
                <c:pt idx="1">
                  <c:v>0.20388349514563106</c:v>
                </c:pt>
                <c:pt idx="2">
                  <c:v>0.1941747572815534</c:v>
                </c:pt>
                <c:pt idx="3">
                  <c:v>0.17475728155339806</c:v>
                </c:pt>
                <c:pt idx="4">
                  <c:v>0.20388349514563106</c:v>
                </c:pt>
                <c:pt idx="5">
                  <c:v>7.7669902912621352E-2</c:v>
                </c:pt>
              </c:numCache>
            </c:numRef>
          </c:val>
          <c:extLst>
            <c:ext xmlns:c16="http://schemas.microsoft.com/office/drawing/2014/chart" uri="{C3380CC4-5D6E-409C-BE32-E72D297353CC}">
              <c16:uniqueId val="{00000000-9AE8-4F04-B2C6-DAA5A6648438}"/>
            </c:ext>
          </c:extLst>
        </c:ser>
        <c:ser>
          <c:idx val="1"/>
          <c:order val="1"/>
          <c:tx>
            <c:strRef>
              <c:f>'Survey Report'!$G$155</c:f>
              <c:strCache>
                <c:ptCount val="1"/>
                <c:pt idx="0">
                  <c:v>2022</c:v>
                </c:pt>
              </c:strCache>
            </c:strRef>
          </c:tx>
          <c:spPr>
            <a:solidFill>
              <a:schemeClr val="accent2"/>
            </a:solidFill>
            <a:ln>
              <a:noFill/>
            </a:ln>
            <a:effectLst/>
          </c:spPr>
          <c:invertIfNegative val="0"/>
          <c:cat>
            <c:strRef>
              <c:f>'Survey Report'!$E$156:$E$161</c:f>
              <c:strCache>
                <c:ptCount val="6"/>
                <c:pt idx="0">
                  <c:v>None</c:v>
                </c:pt>
                <c:pt idx="1">
                  <c:v>1 – 5</c:v>
                </c:pt>
                <c:pt idx="2">
                  <c:v>6 – 10</c:v>
                </c:pt>
                <c:pt idx="3">
                  <c:v>11 – 20</c:v>
                </c:pt>
                <c:pt idx="4">
                  <c:v>More than 20</c:v>
                </c:pt>
                <c:pt idx="5">
                  <c:v>Not sure</c:v>
                </c:pt>
              </c:strCache>
            </c:strRef>
          </c:cat>
          <c:val>
            <c:numRef>
              <c:f>'Survey Report'!$G$156:$G$161</c:f>
              <c:numCache>
                <c:formatCode>#0%</c:formatCode>
                <c:ptCount val="6"/>
                <c:pt idx="0">
                  <c:v>0.1553398058252427</c:v>
                </c:pt>
                <c:pt idx="1">
                  <c:v>0.22330097087378642</c:v>
                </c:pt>
                <c:pt idx="2">
                  <c:v>9.7087378640776698E-2</c:v>
                </c:pt>
                <c:pt idx="3">
                  <c:v>0.23300970873786409</c:v>
                </c:pt>
                <c:pt idx="4">
                  <c:v>0.21359223300970873</c:v>
                </c:pt>
                <c:pt idx="5">
                  <c:v>7.7669902912621352E-2</c:v>
                </c:pt>
              </c:numCache>
            </c:numRef>
          </c:val>
          <c:extLst>
            <c:ext xmlns:c16="http://schemas.microsoft.com/office/drawing/2014/chart" uri="{C3380CC4-5D6E-409C-BE32-E72D297353CC}">
              <c16:uniqueId val="{00000001-9AE8-4F04-B2C6-DAA5A6648438}"/>
            </c:ext>
          </c:extLst>
        </c:ser>
        <c:ser>
          <c:idx val="2"/>
          <c:order val="2"/>
          <c:tx>
            <c:strRef>
              <c:f>'Survey Report'!$H$155</c:f>
              <c:strCache>
                <c:ptCount val="1"/>
                <c:pt idx="0">
                  <c:v>2023</c:v>
                </c:pt>
              </c:strCache>
            </c:strRef>
          </c:tx>
          <c:spPr>
            <a:solidFill>
              <a:schemeClr val="accent3"/>
            </a:solidFill>
            <a:ln>
              <a:noFill/>
            </a:ln>
            <a:effectLst/>
          </c:spPr>
          <c:invertIfNegative val="0"/>
          <c:cat>
            <c:strRef>
              <c:f>'Survey Report'!$E$156:$E$161</c:f>
              <c:strCache>
                <c:ptCount val="6"/>
                <c:pt idx="0">
                  <c:v>None</c:v>
                </c:pt>
                <c:pt idx="1">
                  <c:v>1 – 5</c:v>
                </c:pt>
                <c:pt idx="2">
                  <c:v>6 – 10</c:v>
                </c:pt>
                <c:pt idx="3">
                  <c:v>11 – 20</c:v>
                </c:pt>
                <c:pt idx="4">
                  <c:v>More than 20</c:v>
                </c:pt>
                <c:pt idx="5">
                  <c:v>Not sure</c:v>
                </c:pt>
              </c:strCache>
            </c:strRef>
          </c:cat>
          <c:val>
            <c:numRef>
              <c:f>'Survey Report'!$H$156:$H$161</c:f>
              <c:numCache>
                <c:formatCode>#0%</c:formatCode>
                <c:ptCount val="6"/>
                <c:pt idx="0">
                  <c:v>0.10638297872340426</c:v>
                </c:pt>
                <c:pt idx="1">
                  <c:v>0.23404255319148937</c:v>
                </c:pt>
                <c:pt idx="2">
                  <c:v>0.11702127659574468</c:v>
                </c:pt>
                <c:pt idx="3">
                  <c:v>0.1702127659574468</c:v>
                </c:pt>
                <c:pt idx="4">
                  <c:v>0.32978723404255317</c:v>
                </c:pt>
                <c:pt idx="5">
                  <c:v>4.2553191489361701E-2</c:v>
                </c:pt>
              </c:numCache>
            </c:numRef>
          </c:val>
          <c:extLst>
            <c:ext xmlns:c16="http://schemas.microsoft.com/office/drawing/2014/chart" uri="{C3380CC4-5D6E-409C-BE32-E72D297353CC}">
              <c16:uniqueId val="{00000002-9AE8-4F04-B2C6-DAA5A6648438}"/>
            </c:ext>
          </c:extLst>
        </c:ser>
        <c:ser>
          <c:idx val="3"/>
          <c:order val="3"/>
          <c:tx>
            <c:strRef>
              <c:f>'Survey Report'!$I$155</c:f>
              <c:strCache>
                <c:ptCount val="1"/>
                <c:pt idx="0">
                  <c:v>2024</c:v>
                </c:pt>
              </c:strCache>
            </c:strRef>
          </c:tx>
          <c:spPr>
            <a:solidFill>
              <a:schemeClr val="accent4"/>
            </a:solidFill>
            <a:ln>
              <a:noFill/>
            </a:ln>
            <a:effectLst/>
          </c:spPr>
          <c:invertIfNegative val="0"/>
          <c:cat>
            <c:strRef>
              <c:f>'Survey Report'!$E$156:$E$161</c:f>
              <c:strCache>
                <c:ptCount val="6"/>
                <c:pt idx="0">
                  <c:v>None</c:v>
                </c:pt>
                <c:pt idx="1">
                  <c:v>1 – 5</c:v>
                </c:pt>
                <c:pt idx="2">
                  <c:v>6 – 10</c:v>
                </c:pt>
                <c:pt idx="3">
                  <c:v>11 – 20</c:v>
                </c:pt>
                <c:pt idx="4">
                  <c:v>More than 20</c:v>
                </c:pt>
                <c:pt idx="5">
                  <c:v>Not sure</c:v>
                </c:pt>
              </c:strCache>
            </c:strRef>
          </c:cat>
          <c:val>
            <c:numRef>
              <c:f>'Survey Report'!$I$156:$I$161</c:f>
              <c:numCache>
                <c:formatCode>#0%</c:formatCode>
                <c:ptCount val="6"/>
                <c:pt idx="0">
                  <c:v>8.2706766917293228E-2</c:v>
                </c:pt>
                <c:pt idx="1">
                  <c:v>0.20300751879699247</c:v>
                </c:pt>
                <c:pt idx="2">
                  <c:v>0.14285714285714285</c:v>
                </c:pt>
                <c:pt idx="3">
                  <c:v>0.15789473684210525</c:v>
                </c:pt>
                <c:pt idx="4">
                  <c:v>0.36842105263157893</c:v>
                </c:pt>
                <c:pt idx="5">
                  <c:v>4.5112781954887216E-2</c:v>
                </c:pt>
              </c:numCache>
            </c:numRef>
          </c:val>
          <c:extLst>
            <c:ext xmlns:c16="http://schemas.microsoft.com/office/drawing/2014/chart" uri="{C3380CC4-5D6E-409C-BE32-E72D297353CC}">
              <c16:uniqueId val="{00000003-9AE8-4F04-B2C6-DAA5A6648438}"/>
            </c:ext>
          </c:extLst>
        </c:ser>
        <c:ser>
          <c:idx val="4"/>
          <c:order val="4"/>
          <c:tx>
            <c:strRef>
              <c:f>'Survey Report'!$J$155</c:f>
              <c:strCache>
                <c:ptCount val="1"/>
                <c:pt idx="0">
                  <c:v>2025</c:v>
                </c:pt>
              </c:strCache>
            </c:strRef>
          </c:tx>
          <c:spPr>
            <a:solidFill>
              <a:schemeClr val="accent5"/>
            </a:solidFill>
            <a:ln>
              <a:noFill/>
            </a:ln>
            <a:effectLst/>
          </c:spPr>
          <c:invertIfNegative val="0"/>
          <c:cat>
            <c:strRef>
              <c:f>'Survey Report'!$E$156:$E$161</c:f>
              <c:strCache>
                <c:ptCount val="6"/>
                <c:pt idx="0">
                  <c:v>None</c:v>
                </c:pt>
                <c:pt idx="1">
                  <c:v>1 – 5</c:v>
                </c:pt>
                <c:pt idx="2">
                  <c:v>6 – 10</c:v>
                </c:pt>
                <c:pt idx="3">
                  <c:v>11 – 20</c:v>
                </c:pt>
                <c:pt idx="4">
                  <c:v>More than 20</c:v>
                </c:pt>
                <c:pt idx="5">
                  <c:v>Not sure</c:v>
                </c:pt>
              </c:strCache>
            </c:strRef>
          </c:cat>
          <c:val>
            <c:numRef>
              <c:f>'Survey Report'!$J$156:$J$161</c:f>
              <c:numCache>
                <c:formatCode>0%</c:formatCode>
                <c:ptCount val="6"/>
                <c:pt idx="0">
                  <c:v>0.13</c:v>
                </c:pt>
                <c:pt idx="1">
                  <c:v>0.23</c:v>
                </c:pt>
                <c:pt idx="2">
                  <c:v>0.14000000000000001</c:v>
                </c:pt>
                <c:pt idx="3">
                  <c:v>0.1</c:v>
                </c:pt>
                <c:pt idx="4">
                  <c:v>0.34</c:v>
                </c:pt>
                <c:pt idx="5">
                  <c:v>0.05</c:v>
                </c:pt>
              </c:numCache>
            </c:numRef>
          </c:val>
          <c:extLst>
            <c:ext xmlns:c16="http://schemas.microsoft.com/office/drawing/2014/chart" uri="{C3380CC4-5D6E-409C-BE32-E72D297353CC}">
              <c16:uniqueId val="{00000004-9AE8-4F04-B2C6-DAA5A6648438}"/>
            </c:ext>
          </c:extLst>
        </c:ser>
        <c:ser>
          <c:idx val="5"/>
          <c:order val="5"/>
          <c:tx>
            <c:strRef>
              <c:f>'Survey Report'!$K$155</c:f>
              <c:strCache>
                <c:ptCount val="1"/>
                <c:pt idx="0">
                  <c:v>2026</c:v>
                </c:pt>
              </c:strCache>
            </c:strRef>
          </c:tx>
          <c:spPr>
            <a:solidFill>
              <a:schemeClr val="accent6"/>
            </a:solidFill>
            <a:ln>
              <a:noFill/>
            </a:ln>
            <a:effectLst/>
          </c:spPr>
          <c:invertIfNegative val="0"/>
          <c:cat>
            <c:strRef>
              <c:f>'Survey Report'!$E$156:$E$161</c:f>
              <c:strCache>
                <c:ptCount val="6"/>
                <c:pt idx="0">
                  <c:v>None</c:v>
                </c:pt>
                <c:pt idx="1">
                  <c:v>1 – 5</c:v>
                </c:pt>
                <c:pt idx="2">
                  <c:v>6 – 10</c:v>
                </c:pt>
                <c:pt idx="3">
                  <c:v>11 – 20</c:v>
                </c:pt>
                <c:pt idx="4">
                  <c:v>More than 20</c:v>
                </c:pt>
                <c:pt idx="5">
                  <c:v>Not sure</c:v>
                </c:pt>
              </c:strCache>
            </c:strRef>
          </c:cat>
          <c:val>
            <c:numRef>
              <c:f>'Survey Report'!$K$156:$K$161</c:f>
              <c:numCache>
                <c:formatCode>0%</c:formatCode>
                <c:ptCount val="6"/>
                <c:pt idx="0">
                  <c:v>0.11</c:v>
                </c:pt>
                <c:pt idx="1">
                  <c:v>0.13</c:v>
                </c:pt>
                <c:pt idx="2">
                  <c:v>0.15</c:v>
                </c:pt>
                <c:pt idx="3">
                  <c:v>0.15</c:v>
                </c:pt>
                <c:pt idx="4">
                  <c:v>0.41</c:v>
                </c:pt>
                <c:pt idx="5">
                  <c:v>0.04</c:v>
                </c:pt>
              </c:numCache>
            </c:numRef>
          </c:val>
          <c:extLst>
            <c:ext xmlns:c16="http://schemas.microsoft.com/office/drawing/2014/chart" uri="{C3380CC4-5D6E-409C-BE32-E72D297353CC}">
              <c16:uniqueId val="{00000005-9AE8-4F04-B2C6-DAA5A6648438}"/>
            </c:ext>
          </c:extLst>
        </c:ser>
        <c:dLbls>
          <c:showLegendKey val="0"/>
          <c:showVal val="0"/>
          <c:showCatName val="0"/>
          <c:showSerName val="0"/>
          <c:showPercent val="0"/>
          <c:showBubbleSize val="0"/>
        </c:dLbls>
        <c:gapWidth val="219"/>
        <c:overlap val="-27"/>
        <c:axId val="888663408"/>
        <c:axId val="888669528"/>
      </c:barChart>
      <c:catAx>
        <c:axId val="888663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888669528"/>
        <c:crosses val="autoZero"/>
        <c:auto val="1"/>
        <c:lblAlgn val="ctr"/>
        <c:lblOffset val="100"/>
        <c:noMultiLvlLbl val="0"/>
      </c:catAx>
      <c:valAx>
        <c:axId val="888669528"/>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888663408"/>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400" b="1" i="0" u="none" strike="noStrike" kern="1200" baseline="0">
                <a:solidFill>
                  <a:schemeClr val="tx1"/>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b="1">
          <a:solidFill>
            <a:schemeClr val="tx1"/>
          </a:solidFill>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r>
              <a:rPr lang="en-US"/>
              <a:t>Areas where advantage play occurred</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'Survey Report'!$A$795:$A$804</c:f>
              <c:strCache>
                <c:ptCount val="10"/>
                <c:pt idx="0">
                  <c:v>Bingo/keno</c:v>
                </c:pt>
                <c:pt idx="1">
                  <c:v>Not sure</c:v>
                </c:pt>
                <c:pt idx="2">
                  <c:v>Other</c:v>
                </c:pt>
                <c:pt idx="3">
                  <c:v>Poker and its variants</c:v>
                </c:pt>
                <c:pt idx="4">
                  <c:v>Sportsbook</c:v>
                </c:pt>
                <c:pt idx="5">
                  <c:v>Craps</c:v>
                </c:pt>
                <c:pt idx="6">
                  <c:v>Baccarat</c:v>
                </c:pt>
                <c:pt idx="7">
                  <c:v>Carnival games</c:v>
                </c:pt>
                <c:pt idx="8">
                  <c:v>Slots</c:v>
                </c:pt>
                <c:pt idx="9">
                  <c:v>Blackjack</c:v>
                </c:pt>
              </c:strCache>
            </c:strRef>
          </c:cat>
          <c:val>
            <c:numRef>
              <c:f>'Survey Report'!$B$795:$B$804</c:f>
              <c:numCache>
                <c:formatCode>#0%</c:formatCode>
                <c:ptCount val="10"/>
                <c:pt idx="0">
                  <c:v>0</c:v>
                </c:pt>
                <c:pt idx="1">
                  <c:v>6.4935064935064939E-3</c:v>
                </c:pt>
                <c:pt idx="2">
                  <c:v>6.4935064935064939E-3</c:v>
                </c:pt>
                <c:pt idx="3">
                  <c:v>0.04</c:v>
                </c:pt>
                <c:pt idx="4">
                  <c:v>0.04</c:v>
                </c:pt>
                <c:pt idx="5">
                  <c:v>7.0000000000000007E-2</c:v>
                </c:pt>
                <c:pt idx="6">
                  <c:v>0.13</c:v>
                </c:pt>
                <c:pt idx="7">
                  <c:v>0.14000000000000001</c:v>
                </c:pt>
                <c:pt idx="8">
                  <c:v>0.42</c:v>
                </c:pt>
                <c:pt idx="9">
                  <c:v>0.8</c:v>
                </c:pt>
              </c:numCache>
            </c:numRef>
          </c:val>
          <c:extLst>
            <c:ext xmlns:c16="http://schemas.microsoft.com/office/drawing/2014/chart" uri="{C3380CC4-5D6E-409C-BE32-E72D297353CC}">
              <c16:uniqueId val="{00000000-21FB-4EE8-BFE2-50CC5725E44D}"/>
            </c:ext>
          </c:extLst>
        </c:ser>
        <c:dLbls>
          <c:dLblPos val="outEnd"/>
          <c:showLegendKey val="0"/>
          <c:showVal val="1"/>
          <c:showCatName val="0"/>
          <c:showSerName val="0"/>
          <c:showPercent val="0"/>
          <c:showBubbleSize val="0"/>
        </c:dLbls>
        <c:gapWidth val="182"/>
        <c:axId val="888744408"/>
        <c:axId val="888754128"/>
      </c:barChart>
      <c:catAx>
        <c:axId val="8887444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888754128"/>
        <c:crosses val="autoZero"/>
        <c:auto val="1"/>
        <c:lblAlgn val="ctr"/>
        <c:lblOffset val="100"/>
        <c:noMultiLvlLbl val="0"/>
      </c:catAx>
      <c:valAx>
        <c:axId val="888754128"/>
        <c:scaling>
          <c:orientation val="minMax"/>
        </c:scaling>
        <c:delete val="1"/>
        <c:axPos val="b"/>
        <c:numFmt formatCode="#0%" sourceLinked="1"/>
        <c:majorTickMark val="none"/>
        <c:minorTickMark val="none"/>
        <c:tickLblPos val="nextTo"/>
        <c:crossAx val="888744408"/>
        <c:crosses val="autoZero"/>
        <c:crossBetween val="between"/>
      </c:valAx>
      <c:spPr>
        <a:noFill/>
        <a:ln>
          <a:noFill/>
        </a:ln>
        <a:effectLst/>
      </c:spPr>
    </c:plotArea>
    <c:plotVisOnly val="1"/>
    <c:dispBlanksAs val="gap"/>
    <c:showDLblsOverMax val="0"/>
  </c:chart>
  <c:spPr>
    <a:noFill/>
    <a:ln>
      <a:noFill/>
    </a:ln>
    <a:effectLst/>
  </c:spPr>
  <c:txPr>
    <a:bodyPr/>
    <a:lstStyle/>
    <a:p>
      <a:pPr>
        <a:defRPr sz="1400" b="1">
          <a:solidFill>
            <a:schemeClr val="tx1"/>
          </a:solidFill>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r>
              <a:rPr lang="en-US"/>
              <a:t>How advantage play was detected</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48472555086444219"/>
          <c:y val="0.11745877473715705"/>
          <c:w val="0.42476564713476689"/>
          <c:h val="0.84968144596201056"/>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'Survey Report'!$A$817:$A$826</c:f>
              <c:strCache>
                <c:ptCount val="10"/>
                <c:pt idx="0">
                  <c:v>Not sure</c:v>
                </c:pt>
                <c:pt idx="1">
                  <c:v>Reported via tip line</c:v>
                </c:pt>
                <c:pt idx="2">
                  <c:v>Other</c:v>
                </c:pt>
                <c:pt idx="3">
                  <c:v>Reported by guest</c:v>
                </c:pt>
                <c:pt idx="4">
                  <c:v>Reported by accounting/audit</c:v>
                </c:pt>
                <c:pt idx="5">
                  <c:v>Reported by fellow employee</c:v>
                </c:pt>
                <c:pt idx="6">
                  <c:v>Reported by outside agency</c:v>
                </c:pt>
                <c:pt idx="7">
                  <c:v>Reported by involved department</c:v>
                </c:pt>
                <c:pt idx="8">
                  <c:v>Surveillance investigation/audit</c:v>
                </c:pt>
                <c:pt idx="9">
                  <c:v>Surveillance live detection</c:v>
                </c:pt>
              </c:strCache>
            </c:strRef>
          </c:cat>
          <c:val>
            <c:numRef>
              <c:f>'Survey Report'!$B$817:$B$826</c:f>
              <c:numCache>
                <c:formatCode>#0%</c:formatCode>
                <c:ptCount val="10"/>
                <c:pt idx="0">
                  <c:v>0</c:v>
                </c:pt>
                <c:pt idx="1">
                  <c:v>0.01</c:v>
                </c:pt>
                <c:pt idx="2">
                  <c:v>0.01</c:v>
                </c:pt>
                <c:pt idx="3">
                  <c:v>0.04</c:v>
                </c:pt>
                <c:pt idx="4">
                  <c:v>7.0000000000000007E-2</c:v>
                </c:pt>
                <c:pt idx="5">
                  <c:v>0.11</c:v>
                </c:pt>
                <c:pt idx="6">
                  <c:v>0.11</c:v>
                </c:pt>
                <c:pt idx="7">
                  <c:v>0.55000000000000004</c:v>
                </c:pt>
                <c:pt idx="8">
                  <c:v>0.64</c:v>
                </c:pt>
                <c:pt idx="9">
                  <c:v>0.76</c:v>
                </c:pt>
              </c:numCache>
            </c:numRef>
          </c:val>
          <c:extLst>
            <c:ext xmlns:c16="http://schemas.microsoft.com/office/drawing/2014/chart" uri="{C3380CC4-5D6E-409C-BE32-E72D297353CC}">
              <c16:uniqueId val="{00000000-3ED6-4345-9CD8-B0CEBFB5BBB1}"/>
            </c:ext>
          </c:extLst>
        </c:ser>
        <c:dLbls>
          <c:dLblPos val="outEnd"/>
          <c:showLegendKey val="0"/>
          <c:showVal val="1"/>
          <c:showCatName val="0"/>
          <c:showSerName val="0"/>
          <c:showPercent val="0"/>
          <c:showBubbleSize val="0"/>
        </c:dLbls>
        <c:gapWidth val="182"/>
        <c:axId val="888728208"/>
        <c:axId val="888727848"/>
      </c:barChart>
      <c:catAx>
        <c:axId val="888728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888727848"/>
        <c:crosses val="autoZero"/>
        <c:auto val="1"/>
        <c:lblAlgn val="ctr"/>
        <c:lblOffset val="100"/>
        <c:noMultiLvlLbl val="0"/>
      </c:catAx>
      <c:valAx>
        <c:axId val="888727848"/>
        <c:scaling>
          <c:orientation val="minMax"/>
        </c:scaling>
        <c:delete val="1"/>
        <c:axPos val="b"/>
        <c:numFmt formatCode="#0%" sourceLinked="1"/>
        <c:majorTickMark val="none"/>
        <c:minorTickMark val="none"/>
        <c:tickLblPos val="nextTo"/>
        <c:crossAx val="888728208"/>
        <c:crosses val="autoZero"/>
        <c:crossBetween val="between"/>
      </c:valAx>
      <c:spPr>
        <a:noFill/>
        <a:ln>
          <a:noFill/>
        </a:ln>
        <a:effectLst/>
      </c:spPr>
    </c:plotArea>
    <c:plotVisOnly val="1"/>
    <c:dispBlanksAs val="gap"/>
    <c:showDLblsOverMax val="0"/>
  </c:chart>
  <c:spPr>
    <a:solidFill>
      <a:schemeClr val="bg1"/>
    </a:solidFill>
    <a:ln>
      <a:noFill/>
    </a:ln>
    <a:effectLst/>
  </c:spPr>
  <c:txPr>
    <a:bodyPr/>
    <a:lstStyle/>
    <a:p>
      <a:pPr>
        <a:defRPr sz="1400" b="1">
          <a:solidFill>
            <a:schemeClr val="tx1"/>
          </a:solidFill>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r>
              <a:rPr lang="en-US"/>
              <a:t>Where advantage players were primarily from</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'Survey Report'!$A$839:$A$844</c:f>
              <c:strCache>
                <c:ptCount val="6"/>
                <c:pt idx="0">
                  <c:v>Nevada</c:v>
                </c:pt>
                <c:pt idx="1">
                  <c:v>Local</c:v>
                </c:pt>
                <c:pt idx="2">
                  <c:v>Not sure</c:v>
                </c:pt>
                <c:pt idx="3">
                  <c:v>International</c:v>
                </c:pt>
                <c:pt idx="4">
                  <c:v>Within the state</c:v>
                </c:pt>
                <c:pt idx="5">
                  <c:v>Other US state</c:v>
                </c:pt>
              </c:strCache>
            </c:strRef>
          </c:cat>
          <c:val>
            <c:numRef>
              <c:f>'Survey Report'!$B$839:$B$844</c:f>
              <c:numCache>
                <c:formatCode>#0%</c:formatCode>
                <c:ptCount val="6"/>
                <c:pt idx="0">
                  <c:v>1.2345679012345678E-2</c:v>
                </c:pt>
                <c:pt idx="1">
                  <c:v>7.407407407407407E-2</c:v>
                </c:pt>
                <c:pt idx="2">
                  <c:v>7.407407407407407E-2</c:v>
                </c:pt>
                <c:pt idx="3">
                  <c:v>9.8765432098765427E-2</c:v>
                </c:pt>
                <c:pt idx="4">
                  <c:v>0.22222222222222221</c:v>
                </c:pt>
                <c:pt idx="5">
                  <c:v>0.51851851851851849</c:v>
                </c:pt>
              </c:numCache>
            </c:numRef>
          </c:val>
          <c:extLst>
            <c:ext xmlns:c16="http://schemas.microsoft.com/office/drawing/2014/chart" uri="{C3380CC4-5D6E-409C-BE32-E72D297353CC}">
              <c16:uniqueId val="{00000000-F585-4045-8B38-237A6F7D14B2}"/>
            </c:ext>
          </c:extLst>
        </c:ser>
        <c:dLbls>
          <c:dLblPos val="outEnd"/>
          <c:showLegendKey val="0"/>
          <c:showVal val="1"/>
          <c:showCatName val="0"/>
          <c:showSerName val="0"/>
          <c:showPercent val="0"/>
          <c:showBubbleSize val="0"/>
        </c:dLbls>
        <c:gapWidth val="182"/>
        <c:axId val="888772128"/>
        <c:axId val="888776088"/>
      </c:barChart>
      <c:catAx>
        <c:axId val="8887721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888776088"/>
        <c:crosses val="autoZero"/>
        <c:auto val="1"/>
        <c:lblAlgn val="ctr"/>
        <c:lblOffset val="100"/>
        <c:noMultiLvlLbl val="0"/>
      </c:catAx>
      <c:valAx>
        <c:axId val="888776088"/>
        <c:scaling>
          <c:orientation val="minMax"/>
        </c:scaling>
        <c:delete val="1"/>
        <c:axPos val="b"/>
        <c:numFmt formatCode="#0%" sourceLinked="1"/>
        <c:majorTickMark val="none"/>
        <c:minorTickMark val="none"/>
        <c:tickLblPos val="nextTo"/>
        <c:crossAx val="888772128"/>
        <c:crosses val="autoZero"/>
        <c:crossBetween val="between"/>
      </c:valAx>
      <c:spPr>
        <a:noFill/>
        <a:ln>
          <a:noFill/>
        </a:ln>
        <a:effectLst/>
      </c:spPr>
    </c:plotArea>
    <c:plotVisOnly val="1"/>
    <c:dispBlanksAs val="gap"/>
    <c:showDLblsOverMax val="0"/>
  </c:chart>
  <c:spPr>
    <a:noFill/>
    <a:ln>
      <a:noFill/>
    </a:ln>
    <a:effectLst/>
  </c:spPr>
  <c:txPr>
    <a:bodyPr/>
    <a:lstStyle/>
    <a:p>
      <a:pPr>
        <a:defRPr sz="1400" b="1">
          <a:solidFill>
            <a:schemeClr val="tx1"/>
          </a:solidFill>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r>
              <a:rPr lang="en-US"/>
              <a:t>Average amount of loss to advantage play per incident</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'Survey Report'!$A$857:$A$862</c:f>
              <c:strCache>
                <c:ptCount val="6"/>
                <c:pt idx="0">
                  <c:v>Less than $1,000</c:v>
                </c:pt>
                <c:pt idx="1">
                  <c:v>$1,000 – $5,000</c:v>
                </c:pt>
                <c:pt idx="2">
                  <c:v>$5,001 – $10,000</c:v>
                </c:pt>
                <c:pt idx="3">
                  <c:v>$10,001 – $50,000</c:v>
                </c:pt>
                <c:pt idx="4">
                  <c:v>More than $50,000</c:v>
                </c:pt>
                <c:pt idx="5">
                  <c:v>Not sure</c:v>
                </c:pt>
              </c:strCache>
            </c:strRef>
          </c:cat>
          <c:val>
            <c:numRef>
              <c:f>'Survey Report'!$B$857:$B$862</c:f>
              <c:numCache>
                <c:formatCode>#0%</c:formatCode>
                <c:ptCount val="6"/>
                <c:pt idx="0">
                  <c:v>0.21249999999999999</c:v>
                </c:pt>
                <c:pt idx="1">
                  <c:v>0.4</c:v>
                </c:pt>
                <c:pt idx="2">
                  <c:v>0.125</c:v>
                </c:pt>
                <c:pt idx="3">
                  <c:v>0.05</c:v>
                </c:pt>
                <c:pt idx="4">
                  <c:v>0.05</c:v>
                </c:pt>
                <c:pt idx="5">
                  <c:v>0.16250000000000001</c:v>
                </c:pt>
              </c:numCache>
            </c:numRef>
          </c:val>
          <c:extLst>
            <c:ext xmlns:c16="http://schemas.microsoft.com/office/drawing/2014/chart" uri="{C3380CC4-5D6E-409C-BE32-E72D297353CC}">
              <c16:uniqueId val="{00000000-DE7E-440E-8070-98B06D80AA0F}"/>
            </c:ext>
          </c:extLst>
        </c:ser>
        <c:dLbls>
          <c:dLblPos val="outEnd"/>
          <c:showLegendKey val="0"/>
          <c:showVal val="1"/>
          <c:showCatName val="0"/>
          <c:showSerName val="0"/>
          <c:showPercent val="0"/>
          <c:showBubbleSize val="0"/>
        </c:dLbls>
        <c:gapWidth val="219"/>
        <c:overlap val="-27"/>
        <c:axId val="888780048"/>
        <c:axId val="888778608"/>
      </c:barChart>
      <c:catAx>
        <c:axId val="888780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888778608"/>
        <c:crosses val="autoZero"/>
        <c:auto val="1"/>
        <c:lblAlgn val="ctr"/>
        <c:lblOffset val="100"/>
        <c:noMultiLvlLbl val="0"/>
      </c:catAx>
      <c:valAx>
        <c:axId val="888778608"/>
        <c:scaling>
          <c:orientation val="minMax"/>
        </c:scaling>
        <c:delete val="1"/>
        <c:axPos val="l"/>
        <c:numFmt formatCode="#0%" sourceLinked="1"/>
        <c:majorTickMark val="none"/>
        <c:minorTickMark val="none"/>
        <c:tickLblPos val="nextTo"/>
        <c:crossAx val="888780048"/>
        <c:crosses val="autoZero"/>
        <c:crossBetween val="between"/>
      </c:valAx>
      <c:spPr>
        <a:noFill/>
        <a:ln>
          <a:noFill/>
        </a:ln>
        <a:effectLst/>
      </c:spPr>
    </c:plotArea>
    <c:plotVisOnly val="1"/>
    <c:dispBlanksAs val="gap"/>
    <c:showDLblsOverMax val="0"/>
  </c:chart>
  <c:spPr>
    <a:solidFill>
      <a:schemeClr val="bg1"/>
    </a:solidFill>
    <a:ln>
      <a:noFill/>
    </a:ln>
    <a:effectLst/>
  </c:spPr>
  <c:txPr>
    <a:bodyPr/>
    <a:lstStyle/>
    <a:p>
      <a:pPr>
        <a:defRPr sz="1400" b="1">
          <a:solidFill>
            <a:schemeClr val="tx1"/>
          </a:solidFill>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r>
              <a:rPr lang="en-US" dirty="0"/>
              <a:t>2021-2026: Cases of employee theft/fraud during previous calendar year</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3368482064741907"/>
          <c:y val="0.25083333333333335"/>
          <c:w val="0.8357596237970254"/>
          <c:h val="0.24054935841353159"/>
        </c:manualLayout>
      </c:layout>
      <c:barChart>
        <c:barDir val="col"/>
        <c:grouping val="clustered"/>
        <c:varyColors val="0"/>
        <c:ser>
          <c:idx val="0"/>
          <c:order val="0"/>
          <c:tx>
            <c:strRef>
              <c:f>'Survey Report'!$F$175</c:f>
              <c:strCache>
                <c:ptCount val="1"/>
                <c:pt idx="0">
                  <c:v>2021</c:v>
                </c:pt>
              </c:strCache>
            </c:strRef>
          </c:tx>
          <c:spPr>
            <a:solidFill>
              <a:schemeClr val="accent1"/>
            </a:solidFill>
            <a:ln>
              <a:noFill/>
            </a:ln>
            <a:effectLst/>
          </c:spPr>
          <c:invertIfNegative val="0"/>
          <c:cat>
            <c:strRef>
              <c:f>'Survey Report'!$E$176:$E$181</c:f>
              <c:strCache>
                <c:ptCount val="6"/>
                <c:pt idx="0">
                  <c:v>None</c:v>
                </c:pt>
                <c:pt idx="1">
                  <c:v>1 – 5</c:v>
                </c:pt>
                <c:pt idx="2">
                  <c:v>6 – 10</c:v>
                </c:pt>
                <c:pt idx="3">
                  <c:v>11 – 20</c:v>
                </c:pt>
                <c:pt idx="4">
                  <c:v>More than 20</c:v>
                </c:pt>
                <c:pt idx="5">
                  <c:v>Not sure</c:v>
                </c:pt>
              </c:strCache>
            </c:strRef>
          </c:cat>
          <c:val>
            <c:numRef>
              <c:f>'Survey Report'!$F$176:$F$181</c:f>
              <c:numCache>
                <c:formatCode>#0%</c:formatCode>
                <c:ptCount val="6"/>
                <c:pt idx="0">
                  <c:v>0.13592233009708737</c:v>
                </c:pt>
                <c:pt idx="1">
                  <c:v>0.47572815533980584</c:v>
                </c:pt>
                <c:pt idx="2">
                  <c:v>0.17475728155339806</c:v>
                </c:pt>
                <c:pt idx="3">
                  <c:v>7.7669902912621352E-2</c:v>
                </c:pt>
                <c:pt idx="4">
                  <c:v>4.8543689320388349E-2</c:v>
                </c:pt>
                <c:pt idx="5">
                  <c:v>8.7378640776699032E-2</c:v>
                </c:pt>
              </c:numCache>
            </c:numRef>
          </c:val>
          <c:extLst>
            <c:ext xmlns:c16="http://schemas.microsoft.com/office/drawing/2014/chart" uri="{C3380CC4-5D6E-409C-BE32-E72D297353CC}">
              <c16:uniqueId val="{00000000-C13F-4C3A-922D-9B3314531B66}"/>
            </c:ext>
          </c:extLst>
        </c:ser>
        <c:ser>
          <c:idx val="1"/>
          <c:order val="1"/>
          <c:tx>
            <c:strRef>
              <c:f>'Survey Report'!$G$175</c:f>
              <c:strCache>
                <c:ptCount val="1"/>
                <c:pt idx="0">
                  <c:v>2022</c:v>
                </c:pt>
              </c:strCache>
            </c:strRef>
          </c:tx>
          <c:spPr>
            <a:solidFill>
              <a:schemeClr val="accent2"/>
            </a:solidFill>
            <a:ln>
              <a:noFill/>
            </a:ln>
            <a:effectLst/>
          </c:spPr>
          <c:invertIfNegative val="0"/>
          <c:cat>
            <c:strRef>
              <c:f>'Survey Report'!$E$176:$E$181</c:f>
              <c:strCache>
                <c:ptCount val="6"/>
                <c:pt idx="0">
                  <c:v>None</c:v>
                </c:pt>
                <c:pt idx="1">
                  <c:v>1 – 5</c:v>
                </c:pt>
                <c:pt idx="2">
                  <c:v>6 – 10</c:v>
                </c:pt>
                <c:pt idx="3">
                  <c:v>11 – 20</c:v>
                </c:pt>
                <c:pt idx="4">
                  <c:v>More than 20</c:v>
                </c:pt>
                <c:pt idx="5">
                  <c:v>Not sure</c:v>
                </c:pt>
              </c:strCache>
            </c:strRef>
          </c:cat>
          <c:val>
            <c:numRef>
              <c:f>'Survey Report'!$G$176:$G$181</c:f>
              <c:numCache>
                <c:formatCode>#0%</c:formatCode>
                <c:ptCount val="6"/>
                <c:pt idx="0">
                  <c:v>0.17475728155339806</c:v>
                </c:pt>
                <c:pt idx="1">
                  <c:v>0.5145631067961165</c:v>
                </c:pt>
                <c:pt idx="2">
                  <c:v>0.17475728155339806</c:v>
                </c:pt>
                <c:pt idx="3">
                  <c:v>6.7961165048543687E-2</c:v>
                </c:pt>
                <c:pt idx="4">
                  <c:v>9.7087378640776691E-3</c:v>
                </c:pt>
                <c:pt idx="5">
                  <c:v>5.8252427184466021E-2</c:v>
                </c:pt>
              </c:numCache>
            </c:numRef>
          </c:val>
          <c:extLst>
            <c:ext xmlns:c16="http://schemas.microsoft.com/office/drawing/2014/chart" uri="{C3380CC4-5D6E-409C-BE32-E72D297353CC}">
              <c16:uniqueId val="{00000001-C13F-4C3A-922D-9B3314531B66}"/>
            </c:ext>
          </c:extLst>
        </c:ser>
        <c:ser>
          <c:idx val="2"/>
          <c:order val="2"/>
          <c:tx>
            <c:strRef>
              <c:f>'Survey Report'!$H$175</c:f>
              <c:strCache>
                <c:ptCount val="1"/>
                <c:pt idx="0">
                  <c:v>2023</c:v>
                </c:pt>
              </c:strCache>
            </c:strRef>
          </c:tx>
          <c:spPr>
            <a:solidFill>
              <a:schemeClr val="accent3"/>
            </a:solidFill>
            <a:ln>
              <a:noFill/>
            </a:ln>
            <a:effectLst/>
          </c:spPr>
          <c:invertIfNegative val="0"/>
          <c:cat>
            <c:strRef>
              <c:f>'Survey Report'!$E$176:$E$181</c:f>
              <c:strCache>
                <c:ptCount val="6"/>
                <c:pt idx="0">
                  <c:v>None</c:v>
                </c:pt>
                <c:pt idx="1">
                  <c:v>1 – 5</c:v>
                </c:pt>
                <c:pt idx="2">
                  <c:v>6 – 10</c:v>
                </c:pt>
                <c:pt idx="3">
                  <c:v>11 – 20</c:v>
                </c:pt>
                <c:pt idx="4">
                  <c:v>More than 20</c:v>
                </c:pt>
                <c:pt idx="5">
                  <c:v>Not sure</c:v>
                </c:pt>
              </c:strCache>
            </c:strRef>
          </c:cat>
          <c:val>
            <c:numRef>
              <c:f>'Survey Report'!$H$176:$H$181</c:f>
              <c:numCache>
                <c:formatCode>#0%</c:formatCode>
                <c:ptCount val="6"/>
                <c:pt idx="0">
                  <c:v>8.5106382978723402E-2</c:v>
                </c:pt>
                <c:pt idx="1">
                  <c:v>0.51063829787234039</c:v>
                </c:pt>
                <c:pt idx="2">
                  <c:v>0.20212765957446807</c:v>
                </c:pt>
                <c:pt idx="3">
                  <c:v>6.3829787234042548E-2</c:v>
                </c:pt>
                <c:pt idx="4">
                  <c:v>0.10638297872340426</c:v>
                </c:pt>
                <c:pt idx="5">
                  <c:v>3.1914893617021274E-2</c:v>
                </c:pt>
              </c:numCache>
            </c:numRef>
          </c:val>
          <c:extLst>
            <c:ext xmlns:c16="http://schemas.microsoft.com/office/drawing/2014/chart" uri="{C3380CC4-5D6E-409C-BE32-E72D297353CC}">
              <c16:uniqueId val="{00000002-C13F-4C3A-922D-9B3314531B66}"/>
            </c:ext>
          </c:extLst>
        </c:ser>
        <c:ser>
          <c:idx val="3"/>
          <c:order val="3"/>
          <c:tx>
            <c:strRef>
              <c:f>'Survey Report'!$I$175</c:f>
              <c:strCache>
                <c:ptCount val="1"/>
                <c:pt idx="0">
                  <c:v>2024</c:v>
                </c:pt>
              </c:strCache>
            </c:strRef>
          </c:tx>
          <c:spPr>
            <a:solidFill>
              <a:schemeClr val="accent4"/>
            </a:solidFill>
            <a:ln>
              <a:noFill/>
            </a:ln>
            <a:effectLst/>
          </c:spPr>
          <c:invertIfNegative val="0"/>
          <c:cat>
            <c:strRef>
              <c:f>'Survey Report'!$E$176:$E$181</c:f>
              <c:strCache>
                <c:ptCount val="6"/>
                <c:pt idx="0">
                  <c:v>None</c:v>
                </c:pt>
                <c:pt idx="1">
                  <c:v>1 – 5</c:v>
                </c:pt>
                <c:pt idx="2">
                  <c:v>6 – 10</c:v>
                </c:pt>
                <c:pt idx="3">
                  <c:v>11 – 20</c:v>
                </c:pt>
                <c:pt idx="4">
                  <c:v>More than 20</c:v>
                </c:pt>
                <c:pt idx="5">
                  <c:v>Not sure</c:v>
                </c:pt>
              </c:strCache>
            </c:strRef>
          </c:cat>
          <c:val>
            <c:numRef>
              <c:f>'Survey Report'!$I$176:$I$181</c:f>
              <c:numCache>
                <c:formatCode>#0%</c:formatCode>
                <c:ptCount val="6"/>
                <c:pt idx="0">
                  <c:v>9.0225563909774431E-2</c:v>
                </c:pt>
                <c:pt idx="1">
                  <c:v>0.51879699248120303</c:v>
                </c:pt>
                <c:pt idx="2">
                  <c:v>0.22556390977443608</c:v>
                </c:pt>
                <c:pt idx="3">
                  <c:v>6.7669172932330823E-2</c:v>
                </c:pt>
                <c:pt idx="4">
                  <c:v>6.0150375939849621E-2</c:v>
                </c:pt>
                <c:pt idx="5">
                  <c:v>3.7593984962406013E-2</c:v>
                </c:pt>
              </c:numCache>
            </c:numRef>
          </c:val>
          <c:extLst>
            <c:ext xmlns:c16="http://schemas.microsoft.com/office/drawing/2014/chart" uri="{C3380CC4-5D6E-409C-BE32-E72D297353CC}">
              <c16:uniqueId val="{00000003-C13F-4C3A-922D-9B3314531B66}"/>
            </c:ext>
          </c:extLst>
        </c:ser>
        <c:ser>
          <c:idx val="4"/>
          <c:order val="4"/>
          <c:tx>
            <c:strRef>
              <c:f>'Survey Report'!$J$175</c:f>
              <c:strCache>
                <c:ptCount val="1"/>
                <c:pt idx="0">
                  <c:v>2025</c:v>
                </c:pt>
              </c:strCache>
            </c:strRef>
          </c:tx>
          <c:spPr>
            <a:solidFill>
              <a:schemeClr val="accent5"/>
            </a:solidFill>
            <a:ln>
              <a:noFill/>
            </a:ln>
            <a:effectLst/>
          </c:spPr>
          <c:invertIfNegative val="0"/>
          <c:cat>
            <c:strRef>
              <c:f>'Survey Report'!$E$176:$E$181</c:f>
              <c:strCache>
                <c:ptCount val="6"/>
                <c:pt idx="0">
                  <c:v>None</c:v>
                </c:pt>
                <c:pt idx="1">
                  <c:v>1 – 5</c:v>
                </c:pt>
                <c:pt idx="2">
                  <c:v>6 – 10</c:v>
                </c:pt>
                <c:pt idx="3">
                  <c:v>11 – 20</c:v>
                </c:pt>
                <c:pt idx="4">
                  <c:v>More than 20</c:v>
                </c:pt>
                <c:pt idx="5">
                  <c:v>Not sure</c:v>
                </c:pt>
              </c:strCache>
            </c:strRef>
          </c:cat>
          <c:val>
            <c:numRef>
              <c:f>'Survey Report'!$J$176:$J$181</c:f>
              <c:numCache>
                <c:formatCode>#0%</c:formatCode>
                <c:ptCount val="6"/>
                <c:pt idx="0">
                  <c:v>0.11643835616438356</c:v>
                </c:pt>
                <c:pt idx="1">
                  <c:v>0.47945205479452052</c:v>
                </c:pt>
                <c:pt idx="2">
                  <c:v>0.13698630136986301</c:v>
                </c:pt>
                <c:pt idx="3">
                  <c:v>6.8493150684931503E-2</c:v>
                </c:pt>
                <c:pt idx="4">
                  <c:v>0.10273972602739725</c:v>
                </c:pt>
                <c:pt idx="5">
                  <c:v>9.5890410958904104E-2</c:v>
                </c:pt>
              </c:numCache>
            </c:numRef>
          </c:val>
          <c:extLst>
            <c:ext xmlns:c16="http://schemas.microsoft.com/office/drawing/2014/chart" uri="{C3380CC4-5D6E-409C-BE32-E72D297353CC}">
              <c16:uniqueId val="{00000004-C13F-4C3A-922D-9B3314531B66}"/>
            </c:ext>
          </c:extLst>
        </c:ser>
        <c:ser>
          <c:idx val="5"/>
          <c:order val="5"/>
          <c:tx>
            <c:strRef>
              <c:f>'Survey Report'!$K$175</c:f>
              <c:strCache>
                <c:ptCount val="1"/>
                <c:pt idx="0">
                  <c:v>2026</c:v>
                </c:pt>
              </c:strCache>
            </c:strRef>
          </c:tx>
          <c:spPr>
            <a:solidFill>
              <a:schemeClr val="accent6"/>
            </a:solidFill>
            <a:ln>
              <a:noFill/>
            </a:ln>
            <a:effectLst/>
          </c:spPr>
          <c:invertIfNegative val="0"/>
          <c:cat>
            <c:strRef>
              <c:f>'Survey Report'!$E$176:$E$181</c:f>
              <c:strCache>
                <c:ptCount val="6"/>
                <c:pt idx="0">
                  <c:v>None</c:v>
                </c:pt>
                <c:pt idx="1">
                  <c:v>1 – 5</c:v>
                </c:pt>
                <c:pt idx="2">
                  <c:v>6 – 10</c:v>
                </c:pt>
                <c:pt idx="3">
                  <c:v>11 – 20</c:v>
                </c:pt>
                <c:pt idx="4">
                  <c:v>More than 20</c:v>
                </c:pt>
                <c:pt idx="5">
                  <c:v>Not sure</c:v>
                </c:pt>
              </c:strCache>
            </c:strRef>
          </c:cat>
          <c:val>
            <c:numRef>
              <c:f>'Survey Report'!$K$176:$K$181</c:f>
              <c:numCache>
                <c:formatCode>0%</c:formatCode>
                <c:ptCount val="6"/>
                <c:pt idx="0">
                  <c:v>0.08</c:v>
                </c:pt>
                <c:pt idx="1">
                  <c:v>0.53</c:v>
                </c:pt>
                <c:pt idx="2">
                  <c:v>0.17</c:v>
                </c:pt>
                <c:pt idx="3">
                  <c:v>0.11</c:v>
                </c:pt>
                <c:pt idx="4">
                  <c:v>7.0000000000000007E-2</c:v>
                </c:pt>
                <c:pt idx="5">
                  <c:v>0.04</c:v>
                </c:pt>
              </c:numCache>
            </c:numRef>
          </c:val>
          <c:extLst>
            <c:ext xmlns:c16="http://schemas.microsoft.com/office/drawing/2014/chart" uri="{C3380CC4-5D6E-409C-BE32-E72D297353CC}">
              <c16:uniqueId val="{00000005-C13F-4C3A-922D-9B3314531B66}"/>
            </c:ext>
          </c:extLst>
        </c:ser>
        <c:dLbls>
          <c:showLegendKey val="0"/>
          <c:showVal val="0"/>
          <c:showCatName val="0"/>
          <c:showSerName val="0"/>
          <c:showPercent val="0"/>
          <c:showBubbleSize val="0"/>
        </c:dLbls>
        <c:gapWidth val="219"/>
        <c:overlap val="-27"/>
        <c:axId val="888776448"/>
        <c:axId val="888771408"/>
      </c:barChart>
      <c:catAx>
        <c:axId val="888776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888771408"/>
        <c:crosses val="autoZero"/>
        <c:auto val="1"/>
        <c:lblAlgn val="ctr"/>
        <c:lblOffset val="100"/>
        <c:noMultiLvlLbl val="0"/>
      </c:catAx>
      <c:valAx>
        <c:axId val="888771408"/>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888776448"/>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200" b="1" i="0" u="none" strike="noStrike" kern="1200" baseline="0">
                <a:solidFill>
                  <a:schemeClr val="tx1"/>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1200" b="1">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r>
              <a:rPr lang="en-US" dirty="0"/>
              <a:t>2021-2026:</a:t>
            </a:r>
            <a:r>
              <a:rPr lang="en-US" baseline="0" dirty="0"/>
              <a:t> </a:t>
            </a:r>
            <a:r>
              <a:rPr lang="en-US" dirty="0"/>
              <a:t>Average annual salary for</a:t>
            </a:r>
            <a:r>
              <a:rPr lang="en-US" baseline="0" dirty="0"/>
              <a:t> surveillance supervisors</a:t>
            </a:r>
            <a:endParaRPr lang="en-US" dirty="0"/>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'Survey Report'!$E$87</c:f>
              <c:strCache>
                <c:ptCount val="1"/>
                <c:pt idx="0">
                  <c:v>$25,000 – $30,000</c:v>
                </c:pt>
              </c:strCache>
            </c:strRef>
          </c:tx>
          <c:spPr>
            <a:solidFill>
              <a:schemeClr val="accent1"/>
            </a:solidFill>
            <a:ln>
              <a:noFill/>
            </a:ln>
            <a:effectLst/>
          </c:spPr>
          <c:invertIfNegative val="0"/>
          <c:cat>
            <c:numRef>
              <c:f>'Survey Report'!$F$86:$K$86</c:f>
              <c:numCache>
                <c:formatCode>General</c:formatCode>
                <c:ptCount val="6"/>
                <c:pt idx="0">
                  <c:v>2021</c:v>
                </c:pt>
                <c:pt idx="1">
                  <c:v>2022</c:v>
                </c:pt>
                <c:pt idx="2">
                  <c:v>2023</c:v>
                </c:pt>
                <c:pt idx="3">
                  <c:v>2024</c:v>
                </c:pt>
                <c:pt idx="4">
                  <c:v>2025</c:v>
                </c:pt>
                <c:pt idx="5">
                  <c:v>2026</c:v>
                </c:pt>
              </c:numCache>
            </c:numRef>
          </c:cat>
          <c:val>
            <c:numRef>
              <c:f>'Survey Report'!$F$87:$K$87</c:f>
              <c:numCache>
                <c:formatCode>#0%</c:formatCode>
                <c:ptCount val="6"/>
                <c:pt idx="0">
                  <c:v>2.9126213592233011E-2</c:v>
                </c:pt>
                <c:pt idx="1">
                  <c:v>0.12621359223300971</c:v>
                </c:pt>
                <c:pt idx="2">
                  <c:v>1.0638297872340425E-2</c:v>
                </c:pt>
                <c:pt idx="3">
                  <c:v>8.2706766917293228E-2</c:v>
                </c:pt>
                <c:pt idx="4" formatCode="0%">
                  <c:v>0.05</c:v>
                </c:pt>
                <c:pt idx="5" formatCode="0%">
                  <c:v>7.0000000000000007E-2</c:v>
                </c:pt>
              </c:numCache>
            </c:numRef>
          </c:val>
          <c:extLst>
            <c:ext xmlns:c16="http://schemas.microsoft.com/office/drawing/2014/chart" uri="{C3380CC4-5D6E-409C-BE32-E72D297353CC}">
              <c16:uniqueId val="{00000000-2520-4A1A-B050-42C4F6DC515B}"/>
            </c:ext>
          </c:extLst>
        </c:ser>
        <c:ser>
          <c:idx val="1"/>
          <c:order val="1"/>
          <c:tx>
            <c:strRef>
              <c:f>'Survey Report'!$E$88</c:f>
              <c:strCache>
                <c:ptCount val="1"/>
                <c:pt idx="0">
                  <c:v>$30,001 – $40,000</c:v>
                </c:pt>
              </c:strCache>
            </c:strRef>
          </c:tx>
          <c:spPr>
            <a:solidFill>
              <a:schemeClr val="accent2"/>
            </a:solidFill>
            <a:ln>
              <a:noFill/>
            </a:ln>
            <a:effectLst/>
          </c:spPr>
          <c:invertIfNegative val="0"/>
          <c:cat>
            <c:numRef>
              <c:f>'Survey Report'!$F$86:$K$86</c:f>
              <c:numCache>
                <c:formatCode>General</c:formatCode>
                <c:ptCount val="6"/>
                <c:pt idx="0">
                  <c:v>2021</c:v>
                </c:pt>
                <c:pt idx="1">
                  <c:v>2022</c:v>
                </c:pt>
                <c:pt idx="2">
                  <c:v>2023</c:v>
                </c:pt>
                <c:pt idx="3">
                  <c:v>2024</c:v>
                </c:pt>
                <c:pt idx="4">
                  <c:v>2025</c:v>
                </c:pt>
                <c:pt idx="5">
                  <c:v>2026</c:v>
                </c:pt>
              </c:numCache>
            </c:numRef>
          </c:cat>
          <c:val>
            <c:numRef>
              <c:f>'Survey Report'!$F$88:$K$88</c:f>
              <c:numCache>
                <c:formatCode>#0%</c:formatCode>
                <c:ptCount val="6"/>
                <c:pt idx="0">
                  <c:v>0.21359223300970873</c:v>
                </c:pt>
                <c:pt idx="1">
                  <c:v>0.18446601941747573</c:v>
                </c:pt>
                <c:pt idx="2">
                  <c:v>0.13829787234042554</c:v>
                </c:pt>
                <c:pt idx="3">
                  <c:v>0.12781954887218044</c:v>
                </c:pt>
                <c:pt idx="4" formatCode="0%">
                  <c:v>7.0000000000000007E-2</c:v>
                </c:pt>
                <c:pt idx="5" formatCode="0%">
                  <c:v>0.1</c:v>
                </c:pt>
              </c:numCache>
            </c:numRef>
          </c:val>
          <c:extLst>
            <c:ext xmlns:c16="http://schemas.microsoft.com/office/drawing/2014/chart" uri="{C3380CC4-5D6E-409C-BE32-E72D297353CC}">
              <c16:uniqueId val="{00000001-2520-4A1A-B050-42C4F6DC515B}"/>
            </c:ext>
          </c:extLst>
        </c:ser>
        <c:ser>
          <c:idx val="2"/>
          <c:order val="2"/>
          <c:tx>
            <c:strRef>
              <c:f>'Survey Report'!$E$89</c:f>
              <c:strCache>
                <c:ptCount val="1"/>
                <c:pt idx="0">
                  <c:v>$40,001 – $50,000</c:v>
                </c:pt>
              </c:strCache>
            </c:strRef>
          </c:tx>
          <c:spPr>
            <a:solidFill>
              <a:schemeClr val="accent3"/>
            </a:solidFill>
            <a:ln>
              <a:noFill/>
            </a:ln>
            <a:effectLst/>
          </c:spPr>
          <c:invertIfNegative val="0"/>
          <c:cat>
            <c:numRef>
              <c:f>'Survey Report'!$F$86:$K$86</c:f>
              <c:numCache>
                <c:formatCode>General</c:formatCode>
                <c:ptCount val="6"/>
                <c:pt idx="0">
                  <c:v>2021</c:v>
                </c:pt>
                <c:pt idx="1">
                  <c:v>2022</c:v>
                </c:pt>
                <c:pt idx="2">
                  <c:v>2023</c:v>
                </c:pt>
                <c:pt idx="3">
                  <c:v>2024</c:v>
                </c:pt>
                <c:pt idx="4">
                  <c:v>2025</c:v>
                </c:pt>
                <c:pt idx="5">
                  <c:v>2026</c:v>
                </c:pt>
              </c:numCache>
            </c:numRef>
          </c:cat>
          <c:val>
            <c:numRef>
              <c:f>'Survey Report'!$F$89:$K$89</c:f>
              <c:numCache>
                <c:formatCode>#0%</c:formatCode>
                <c:ptCount val="6"/>
                <c:pt idx="0">
                  <c:v>0.33980582524271846</c:v>
                </c:pt>
                <c:pt idx="1">
                  <c:v>0.30097087378640774</c:v>
                </c:pt>
                <c:pt idx="2">
                  <c:v>0.32978723404255317</c:v>
                </c:pt>
                <c:pt idx="3">
                  <c:v>0.30827067669172931</c:v>
                </c:pt>
                <c:pt idx="4" formatCode="0%">
                  <c:v>0.23</c:v>
                </c:pt>
                <c:pt idx="5" formatCode="0%">
                  <c:v>0.2</c:v>
                </c:pt>
              </c:numCache>
            </c:numRef>
          </c:val>
          <c:extLst>
            <c:ext xmlns:c16="http://schemas.microsoft.com/office/drawing/2014/chart" uri="{C3380CC4-5D6E-409C-BE32-E72D297353CC}">
              <c16:uniqueId val="{00000002-2520-4A1A-B050-42C4F6DC515B}"/>
            </c:ext>
          </c:extLst>
        </c:ser>
        <c:ser>
          <c:idx val="3"/>
          <c:order val="3"/>
          <c:tx>
            <c:strRef>
              <c:f>'Survey Report'!$E$90</c:f>
              <c:strCache>
                <c:ptCount val="1"/>
                <c:pt idx="0">
                  <c:v>More than $50,000</c:v>
                </c:pt>
              </c:strCache>
            </c:strRef>
          </c:tx>
          <c:spPr>
            <a:solidFill>
              <a:schemeClr val="accent4"/>
            </a:solidFill>
            <a:ln>
              <a:noFill/>
            </a:ln>
            <a:effectLst/>
          </c:spPr>
          <c:invertIfNegative val="0"/>
          <c:cat>
            <c:numRef>
              <c:f>'Survey Report'!$F$86:$K$86</c:f>
              <c:numCache>
                <c:formatCode>General</c:formatCode>
                <c:ptCount val="6"/>
                <c:pt idx="0">
                  <c:v>2021</c:v>
                </c:pt>
                <c:pt idx="1">
                  <c:v>2022</c:v>
                </c:pt>
                <c:pt idx="2">
                  <c:v>2023</c:v>
                </c:pt>
                <c:pt idx="3">
                  <c:v>2024</c:v>
                </c:pt>
                <c:pt idx="4">
                  <c:v>2025</c:v>
                </c:pt>
                <c:pt idx="5">
                  <c:v>2026</c:v>
                </c:pt>
              </c:numCache>
            </c:numRef>
          </c:cat>
          <c:val>
            <c:numRef>
              <c:f>'Survey Report'!$F$90:$K$90</c:f>
              <c:numCache>
                <c:formatCode>#0%</c:formatCode>
                <c:ptCount val="6"/>
                <c:pt idx="0">
                  <c:v>0.36893203883495146</c:v>
                </c:pt>
                <c:pt idx="1">
                  <c:v>0.30097087378640774</c:v>
                </c:pt>
                <c:pt idx="2">
                  <c:v>0.46808510638297873</c:v>
                </c:pt>
                <c:pt idx="3">
                  <c:v>0.41353383458646614</c:v>
                </c:pt>
                <c:pt idx="4" formatCode="0%">
                  <c:v>0.51</c:v>
                </c:pt>
                <c:pt idx="5" formatCode="0%">
                  <c:v>0.59</c:v>
                </c:pt>
              </c:numCache>
            </c:numRef>
          </c:val>
          <c:extLst>
            <c:ext xmlns:c16="http://schemas.microsoft.com/office/drawing/2014/chart" uri="{C3380CC4-5D6E-409C-BE32-E72D297353CC}">
              <c16:uniqueId val="{00000003-2520-4A1A-B050-42C4F6DC515B}"/>
            </c:ext>
          </c:extLst>
        </c:ser>
        <c:ser>
          <c:idx val="4"/>
          <c:order val="4"/>
          <c:tx>
            <c:strRef>
              <c:f>'Survey Report'!$E$91</c:f>
              <c:strCache>
                <c:ptCount val="1"/>
                <c:pt idx="0">
                  <c:v>Not sure</c:v>
                </c:pt>
              </c:strCache>
            </c:strRef>
          </c:tx>
          <c:spPr>
            <a:solidFill>
              <a:schemeClr val="accent5"/>
            </a:solidFill>
            <a:ln>
              <a:noFill/>
            </a:ln>
            <a:effectLst/>
          </c:spPr>
          <c:invertIfNegative val="0"/>
          <c:cat>
            <c:numRef>
              <c:f>'Survey Report'!$F$86:$K$86</c:f>
              <c:numCache>
                <c:formatCode>General</c:formatCode>
                <c:ptCount val="6"/>
                <c:pt idx="0">
                  <c:v>2021</c:v>
                </c:pt>
                <c:pt idx="1">
                  <c:v>2022</c:v>
                </c:pt>
                <c:pt idx="2">
                  <c:v>2023</c:v>
                </c:pt>
                <c:pt idx="3">
                  <c:v>2024</c:v>
                </c:pt>
                <c:pt idx="4">
                  <c:v>2025</c:v>
                </c:pt>
                <c:pt idx="5">
                  <c:v>2026</c:v>
                </c:pt>
              </c:numCache>
            </c:numRef>
          </c:cat>
          <c:val>
            <c:numRef>
              <c:f>'Survey Report'!$F$91:$K$91</c:f>
              <c:numCache>
                <c:formatCode>#0%</c:formatCode>
                <c:ptCount val="6"/>
                <c:pt idx="0">
                  <c:v>4.8543689320388349E-2</c:v>
                </c:pt>
                <c:pt idx="1">
                  <c:v>8.7378640776699032E-2</c:v>
                </c:pt>
                <c:pt idx="2">
                  <c:v>5.3191489361702128E-2</c:v>
                </c:pt>
                <c:pt idx="3">
                  <c:v>6.7669172932330823E-2</c:v>
                </c:pt>
                <c:pt idx="4" formatCode="0%">
                  <c:v>0.14000000000000001</c:v>
                </c:pt>
                <c:pt idx="5" formatCode="0%">
                  <c:v>0.05</c:v>
                </c:pt>
              </c:numCache>
            </c:numRef>
          </c:val>
          <c:extLst>
            <c:ext xmlns:c16="http://schemas.microsoft.com/office/drawing/2014/chart" uri="{C3380CC4-5D6E-409C-BE32-E72D297353CC}">
              <c16:uniqueId val="{00000004-2520-4A1A-B050-42C4F6DC515B}"/>
            </c:ext>
          </c:extLst>
        </c:ser>
        <c:dLbls>
          <c:showLegendKey val="0"/>
          <c:showVal val="0"/>
          <c:showCatName val="0"/>
          <c:showSerName val="0"/>
          <c:showPercent val="0"/>
          <c:showBubbleSize val="0"/>
        </c:dLbls>
        <c:gapWidth val="219"/>
        <c:overlap val="-27"/>
        <c:axId val="888710928"/>
        <c:axId val="888716328"/>
      </c:barChart>
      <c:catAx>
        <c:axId val="888710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888716328"/>
        <c:crosses val="autoZero"/>
        <c:auto val="1"/>
        <c:lblAlgn val="ctr"/>
        <c:lblOffset val="100"/>
        <c:noMultiLvlLbl val="0"/>
      </c:catAx>
      <c:valAx>
        <c:axId val="8887163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888710928"/>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400" b="1" i="0" u="none" strike="noStrike" kern="1200" baseline="0">
                <a:solidFill>
                  <a:schemeClr val="tx1"/>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b="1">
          <a:solidFill>
            <a:schemeClr val="tx1"/>
          </a:solidFill>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r>
              <a:rPr lang="en-US"/>
              <a:t>Departments/areas where employee theft/fraud occurred</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45385765012730706"/>
          <c:y val="0.18125979951428969"/>
          <c:w val="0.47224088257619351"/>
          <c:h val="0.78473853277327532"/>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'Survey Report'!$A$893:$A$906</c:f>
              <c:strCache>
                <c:ptCount val="14"/>
                <c:pt idx="0">
                  <c:v>Payroll</c:v>
                </c:pt>
                <c:pt idx="1">
                  <c:v>Accounting/auditing</c:v>
                </c:pt>
                <c:pt idx="2">
                  <c:v>Sportsbook</c:v>
                </c:pt>
                <c:pt idx="3">
                  <c:v>Bingo/keno</c:v>
                </c:pt>
                <c:pt idx="4">
                  <c:v>Night club/pool</c:v>
                </c:pt>
                <c:pt idx="5">
                  <c:v>Warehouse/receiving</c:v>
                </c:pt>
                <c:pt idx="6">
                  <c:v>Facilities</c:v>
                </c:pt>
                <c:pt idx="7">
                  <c:v>Other</c:v>
                </c:pt>
                <c:pt idx="8">
                  <c:v>Cage</c:v>
                </c:pt>
                <c:pt idx="9">
                  <c:v>Players club/rewards center</c:v>
                </c:pt>
                <c:pt idx="10">
                  <c:v>Employee dining room</c:v>
                </c:pt>
                <c:pt idx="11">
                  <c:v>Slots</c:v>
                </c:pt>
                <c:pt idx="12">
                  <c:v>Table games</c:v>
                </c:pt>
                <c:pt idx="13">
                  <c:v>Food and beverage</c:v>
                </c:pt>
              </c:strCache>
            </c:strRef>
          </c:cat>
          <c:val>
            <c:numRef>
              <c:f>'Survey Report'!$B$893:$B$906</c:f>
              <c:numCache>
                <c:formatCode>#0%</c:formatCode>
                <c:ptCount val="14"/>
                <c:pt idx="0">
                  <c:v>0</c:v>
                </c:pt>
                <c:pt idx="1">
                  <c:v>0.01</c:v>
                </c:pt>
                <c:pt idx="2">
                  <c:v>0.02</c:v>
                </c:pt>
                <c:pt idx="3">
                  <c:v>0.03</c:v>
                </c:pt>
                <c:pt idx="4">
                  <c:v>0.04</c:v>
                </c:pt>
                <c:pt idx="5">
                  <c:v>0.05</c:v>
                </c:pt>
                <c:pt idx="6">
                  <c:v>0.08</c:v>
                </c:pt>
                <c:pt idx="7">
                  <c:v>0.13</c:v>
                </c:pt>
                <c:pt idx="8">
                  <c:v>0.16</c:v>
                </c:pt>
                <c:pt idx="9">
                  <c:v>0.16</c:v>
                </c:pt>
                <c:pt idx="10">
                  <c:v>0.18</c:v>
                </c:pt>
                <c:pt idx="11">
                  <c:v>0.21</c:v>
                </c:pt>
                <c:pt idx="12">
                  <c:v>0.36</c:v>
                </c:pt>
                <c:pt idx="13">
                  <c:v>0.74</c:v>
                </c:pt>
              </c:numCache>
            </c:numRef>
          </c:val>
          <c:extLst>
            <c:ext xmlns:c16="http://schemas.microsoft.com/office/drawing/2014/chart" uri="{C3380CC4-5D6E-409C-BE32-E72D297353CC}">
              <c16:uniqueId val="{00000000-51FB-4DD4-B60A-C13DEA015027}"/>
            </c:ext>
          </c:extLst>
        </c:ser>
        <c:dLbls>
          <c:dLblPos val="outEnd"/>
          <c:showLegendKey val="0"/>
          <c:showVal val="1"/>
          <c:showCatName val="0"/>
          <c:showSerName val="0"/>
          <c:showPercent val="0"/>
          <c:showBubbleSize val="0"/>
        </c:dLbls>
        <c:gapWidth val="182"/>
        <c:axId val="888654408"/>
        <c:axId val="888654768"/>
      </c:barChart>
      <c:catAx>
        <c:axId val="8886544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888654768"/>
        <c:crosses val="autoZero"/>
        <c:auto val="1"/>
        <c:lblAlgn val="ctr"/>
        <c:lblOffset val="100"/>
        <c:noMultiLvlLbl val="0"/>
      </c:catAx>
      <c:valAx>
        <c:axId val="888654768"/>
        <c:scaling>
          <c:orientation val="minMax"/>
        </c:scaling>
        <c:delete val="1"/>
        <c:axPos val="b"/>
        <c:numFmt formatCode="#0%" sourceLinked="1"/>
        <c:majorTickMark val="none"/>
        <c:minorTickMark val="none"/>
        <c:tickLblPos val="nextTo"/>
        <c:crossAx val="888654408"/>
        <c:crosses val="autoZero"/>
        <c:crossBetween val="between"/>
      </c:valAx>
      <c:spPr>
        <a:noFill/>
        <a:ln>
          <a:noFill/>
        </a:ln>
        <a:effectLst/>
      </c:spPr>
    </c:plotArea>
    <c:plotVisOnly val="1"/>
    <c:dispBlanksAs val="gap"/>
    <c:showDLblsOverMax val="0"/>
  </c:chart>
  <c:spPr>
    <a:noFill/>
    <a:ln>
      <a:noFill/>
    </a:ln>
    <a:effectLst/>
  </c:spPr>
  <c:txPr>
    <a:bodyPr/>
    <a:lstStyle/>
    <a:p>
      <a:pPr>
        <a:defRPr sz="1400" b="1">
          <a:solidFill>
            <a:schemeClr val="tx1"/>
          </a:solidFill>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r>
              <a:rPr lang="en-US"/>
              <a:t>Primary means of detecting employee theft/fraud</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49947592861142615"/>
          <c:y val="0.13027093321440517"/>
          <c:w val="0.38983224864811361"/>
          <c:h val="0.67097464924309891"/>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'Survey Report'!$A$919:$A$928</c:f>
              <c:strCache>
                <c:ptCount val="10"/>
                <c:pt idx="0">
                  <c:v>Not sure</c:v>
                </c:pt>
                <c:pt idx="1">
                  <c:v>Reported by outside agency</c:v>
                </c:pt>
                <c:pt idx="2">
                  <c:v>Other</c:v>
                </c:pt>
                <c:pt idx="3">
                  <c:v>Reported via tip line</c:v>
                </c:pt>
                <c:pt idx="4">
                  <c:v>Reported by guest</c:v>
                </c:pt>
                <c:pt idx="5">
                  <c:v>Reported by fellow employee</c:v>
                </c:pt>
                <c:pt idx="6">
                  <c:v>Reported by accounting/audit</c:v>
                </c:pt>
                <c:pt idx="7">
                  <c:v>Reported by involved department</c:v>
                </c:pt>
                <c:pt idx="8">
                  <c:v>Surveillance live detection</c:v>
                </c:pt>
                <c:pt idx="9">
                  <c:v>Surveillance investigation/audit</c:v>
                </c:pt>
              </c:strCache>
            </c:strRef>
          </c:cat>
          <c:val>
            <c:numRef>
              <c:f>'Survey Report'!$B$919:$B$928</c:f>
              <c:numCache>
                <c:formatCode>#0%</c:formatCode>
                <c:ptCount val="10"/>
                <c:pt idx="0">
                  <c:v>0</c:v>
                </c:pt>
                <c:pt idx="1">
                  <c:v>0.01</c:v>
                </c:pt>
                <c:pt idx="2">
                  <c:v>0.01</c:v>
                </c:pt>
                <c:pt idx="3">
                  <c:v>0.05</c:v>
                </c:pt>
                <c:pt idx="4">
                  <c:v>7.0000000000000007E-2</c:v>
                </c:pt>
                <c:pt idx="5">
                  <c:v>0.25</c:v>
                </c:pt>
                <c:pt idx="6">
                  <c:v>0.26</c:v>
                </c:pt>
                <c:pt idx="7">
                  <c:v>0.52</c:v>
                </c:pt>
                <c:pt idx="8">
                  <c:v>0.54</c:v>
                </c:pt>
                <c:pt idx="9">
                  <c:v>0.77</c:v>
                </c:pt>
              </c:numCache>
            </c:numRef>
          </c:val>
          <c:extLst>
            <c:ext xmlns:c16="http://schemas.microsoft.com/office/drawing/2014/chart" uri="{C3380CC4-5D6E-409C-BE32-E72D297353CC}">
              <c16:uniqueId val="{00000000-6CE0-48B9-B9D8-3618DD41E1B4}"/>
            </c:ext>
          </c:extLst>
        </c:ser>
        <c:dLbls>
          <c:dLblPos val="outEnd"/>
          <c:showLegendKey val="0"/>
          <c:showVal val="1"/>
          <c:showCatName val="0"/>
          <c:showSerName val="0"/>
          <c:showPercent val="0"/>
          <c:showBubbleSize val="0"/>
        </c:dLbls>
        <c:gapWidth val="182"/>
        <c:axId val="888681048"/>
        <c:axId val="888682488"/>
      </c:barChart>
      <c:catAx>
        <c:axId val="8886810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888682488"/>
        <c:crosses val="autoZero"/>
        <c:auto val="1"/>
        <c:lblAlgn val="ctr"/>
        <c:lblOffset val="100"/>
        <c:noMultiLvlLbl val="0"/>
      </c:catAx>
      <c:valAx>
        <c:axId val="888682488"/>
        <c:scaling>
          <c:orientation val="minMax"/>
        </c:scaling>
        <c:delete val="1"/>
        <c:axPos val="b"/>
        <c:numFmt formatCode="#0%" sourceLinked="1"/>
        <c:majorTickMark val="none"/>
        <c:minorTickMark val="none"/>
        <c:tickLblPos val="nextTo"/>
        <c:crossAx val="888681048"/>
        <c:crosses val="autoZero"/>
        <c:crossBetween val="between"/>
      </c:valAx>
      <c:spPr>
        <a:noFill/>
        <a:ln>
          <a:noFill/>
        </a:ln>
        <a:effectLst/>
      </c:spPr>
    </c:plotArea>
    <c:plotVisOnly val="1"/>
    <c:dispBlanksAs val="gap"/>
    <c:showDLblsOverMax val="0"/>
  </c:chart>
  <c:spPr>
    <a:noFill/>
    <a:ln>
      <a:noFill/>
    </a:ln>
    <a:effectLst/>
  </c:spPr>
  <c:txPr>
    <a:bodyPr/>
    <a:lstStyle/>
    <a:p>
      <a:pPr>
        <a:defRPr sz="1400" b="1">
          <a:solidFill>
            <a:schemeClr val="tx1"/>
          </a:solidFill>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r>
              <a:rPr lang="en-US"/>
              <a:t>Average loss per incident of employee theft/fraud</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'Survey Report'!$A$941:$A$946</c:f>
              <c:strCache>
                <c:ptCount val="6"/>
                <c:pt idx="0">
                  <c:v>Less than $1,000</c:v>
                </c:pt>
                <c:pt idx="1">
                  <c:v>$1,000 – $5,000</c:v>
                </c:pt>
                <c:pt idx="2">
                  <c:v>$5,001 – $10,000</c:v>
                </c:pt>
                <c:pt idx="3">
                  <c:v>$10,001 – $50,000</c:v>
                </c:pt>
                <c:pt idx="4">
                  <c:v>More than $50,000</c:v>
                </c:pt>
                <c:pt idx="5">
                  <c:v>Not sure</c:v>
                </c:pt>
              </c:strCache>
            </c:strRef>
          </c:cat>
          <c:val>
            <c:numRef>
              <c:f>'Survey Report'!$B$941:$B$946</c:f>
              <c:numCache>
                <c:formatCode>#0%</c:formatCode>
                <c:ptCount val="6"/>
                <c:pt idx="0">
                  <c:v>0.60465116279069764</c:v>
                </c:pt>
                <c:pt idx="1">
                  <c:v>0.16279069767441862</c:v>
                </c:pt>
                <c:pt idx="2">
                  <c:v>0.13953488372093023</c:v>
                </c:pt>
                <c:pt idx="3">
                  <c:v>2.3255813953488372E-2</c:v>
                </c:pt>
                <c:pt idx="4">
                  <c:v>0</c:v>
                </c:pt>
                <c:pt idx="5">
                  <c:v>6.9767441860465115E-2</c:v>
                </c:pt>
              </c:numCache>
            </c:numRef>
          </c:val>
          <c:extLst>
            <c:ext xmlns:c16="http://schemas.microsoft.com/office/drawing/2014/chart" uri="{C3380CC4-5D6E-409C-BE32-E72D297353CC}">
              <c16:uniqueId val="{00000000-FFE1-45D9-A8D2-F22C513DF6D7}"/>
            </c:ext>
          </c:extLst>
        </c:ser>
        <c:dLbls>
          <c:dLblPos val="outEnd"/>
          <c:showLegendKey val="0"/>
          <c:showVal val="1"/>
          <c:showCatName val="0"/>
          <c:showSerName val="0"/>
          <c:showPercent val="0"/>
          <c:showBubbleSize val="0"/>
        </c:dLbls>
        <c:gapWidth val="219"/>
        <c:overlap val="-27"/>
        <c:axId val="888748008"/>
        <c:axId val="888749448"/>
      </c:barChart>
      <c:catAx>
        <c:axId val="8887480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888749448"/>
        <c:crosses val="autoZero"/>
        <c:auto val="1"/>
        <c:lblAlgn val="ctr"/>
        <c:lblOffset val="100"/>
        <c:noMultiLvlLbl val="0"/>
      </c:catAx>
      <c:valAx>
        <c:axId val="888749448"/>
        <c:scaling>
          <c:orientation val="minMax"/>
        </c:scaling>
        <c:delete val="1"/>
        <c:axPos val="l"/>
        <c:numFmt formatCode="#0%" sourceLinked="1"/>
        <c:majorTickMark val="none"/>
        <c:minorTickMark val="none"/>
        <c:tickLblPos val="nextTo"/>
        <c:crossAx val="888748008"/>
        <c:crosses val="autoZero"/>
        <c:crossBetween val="between"/>
      </c:valAx>
      <c:spPr>
        <a:noFill/>
        <a:ln>
          <a:noFill/>
        </a:ln>
        <a:effectLst/>
      </c:spPr>
    </c:plotArea>
    <c:plotVisOnly val="1"/>
    <c:dispBlanksAs val="gap"/>
    <c:showDLblsOverMax val="0"/>
  </c:chart>
  <c:spPr>
    <a:noFill/>
    <a:ln>
      <a:noFill/>
    </a:ln>
    <a:effectLst/>
  </c:spPr>
  <c:txPr>
    <a:bodyPr/>
    <a:lstStyle/>
    <a:p>
      <a:pPr>
        <a:defRPr sz="1400" b="1">
          <a:solidFill>
            <a:schemeClr val="tx1"/>
          </a:solidFill>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r>
              <a:rPr lang="en-US"/>
              <a:t>Results of detecting employee theft/fraud</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'Survey Report'!$A$959:$A$964</c:f>
              <c:strCache>
                <c:ptCount val="6"/>
                <c:pt idx="0">
                  <c:v>None</c:v>
                </c:pt>
                <c:pt idx="1">
                  <c:v>Not sure</c:v>
                </c:pt>
                <c:pt idx="2">
                  <c:v>Other</c:v>
                </c:pt>
                <c:pt idx="3">
                  <c:v>Arrest</c:v>
                </c:pt>
                <c:pt idx="4">
                  <c:v>Internal discipline</c:v>
                </c:pt>
                <c:pt idx="5">
                  <c:v>Termination</c:v>
                </c:pt>
              </c:strCache>
            </c:strRef>
          </c:cat>
          <c:val>
            <c:numRef>
              <c:f>'Survey Report'!$B$959:$B$964</c:f>
              <c:numCache>
                <c:formatCode>#0%</c:formatCode>
                <c:ptCount val="6"/>
                <c:pt idx="0">
                  <c:v>6.4935064935064939E-3</c:v>
                </c:pt>
                <c:pt idx="1">
                  <c:v>0.05</c:v>
                </c:pt>
                <c:pt idx="2">
                  <c:v>0.05</c:v>
                </c:pt>
                <c:pt idx="3">
                  <c:v>0.3</c:v>
                </c:pt>
                <c:pt idx="4">
                  <c:v>0.39</c:v>
                </c:pt>
                <c:pt idx="5">
                  <c:v>0.86</c:v>
                </c:pt>
              </c:numCache>
            </c:numRef>
          </c:val>
          <c:extLst>
            <c:ext xmlns:c16="http://schemas.microsoft.com/office/drawing/2014/chart" uri="{C3380CC4-5D6E-409C-BE32-E72D297353CC}">
              <c16:uniqueId val="{00000000-2B60-4C4E-B04E-A322FA345273}"/>
            </c:ext>
          </c:extLst>
        </c:ser>
        <c:dLbls>
          <c:dLblPos val="outEnd"/>
          <c:showLegendKey val="0"/>
          <c:showVal val="1"/>
          <c:showCatName val="0"/>
          <c:showSerName val="0"/>
          <c:showPercent val="0"/>
          <c:showBubbleSize val="0"/>
        </c:dLbls>
        <c:gapWidth val="182"/>
        <c:axId val="888675648"/>
        <c:axId val="888676008"/>
      </c:barChart>
      <c:catAx>
        <c:axId val="8886756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888676008"/>
        <c:crosses val="autoZero"/>
        <c:auto val="1"/>
        <c:lblAlgn val="ctr"/>
        <c:lblOffset val="100"/>
        <c:noMultiLvlLbl val="0"/>
      </c:catAx>
      <c:valAx>
        <c:axId val="888676008"/>
        <c:scaling>
          <c:orientation val="minMax"/>
        </c:scaling>
        <c:delete val="1"/>
        <c:axPos val="b"/>
        <c:numFmt formatCode="#0%" sourceLinked="1"/>
        <c:majorTickMark val="none"/>
        <c:minorTickMark val="none"/>
        <c:tickLblPos val="nextTo"/>
        <c:crossAx val="888675648"/>
        <c:crosses val="autoZero"/>
        <c:crossBetween val="between"/>
      </c:valAx>
      <c:spPr>
        <a:noFill/>
        <a:ln>
          <a:noFill/>
        </a:ln>
        <a:effectLst/>
      </c:spPr>
    </c:plotArea>
    <c:plotVisOnly val="1"/>
    <c:dispBlanksAs val="gap"/>
    <c:showDLblsOverMax val="0"/>
  </c:chart>
  <c:spPr>
    <a:noFill/>
    <a:ln>
      <a:noFill/>
    </a:ln>
    <a:effectLst/>
  </c:spPr>
  <c:txPr>
    <a:bodyPr/>
    <a:lstStyle/>
    <a:p>
      <a:pPr>
        <a:defRPr sz="1400" b="1">
          <a:solidFill>
            <a:schemeClr val="tx1"/>
          </a:solidFill>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r>
              <a:rPr lang="en-US"/>
              <a:t>Top Three: Cheating detections</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'Survey Report'!$B$189</c:f>
              <c:strCache>
                <c:ptCount val="1"/>
                <c:pt idx="0">
                  <c:v>Surveillance live detection</c:v>
                </c:pt>
              </c:strCache>
            </c:strRef>
          </c:tx>
          <c:spPr>
            <a:solidFill>
              <a:schemeClr val="accent1"/>
            </a:solidFill>
            <a:ln>
              <a:noFill/>
            </a:ln>
            <a:effectLst/>
          </c:spPr>
          <c:invertIfNegative val="0"/>
          <c:cat>
            <c:numRef>
              <c:f>'Survey Report'!$C$188:$H$188</c:f>
              <c:numCache>
                <c:formatCode>General</c:formatCode>
                <c:ptCount val="6"/>
                <c:pt idx="0">
                  <c:v>2021</c:v>
                </c:pt>
                <c:pt idx="1">
                  <c:v>2022</c:v>
                </c:pt>
                <c:pt idx="2">
                  <c:v>2023</c:v>
                </c:pt>
                <c:pt idx="3">
                  <c:v>2024</c:v>
                </c:pt>
                <c:pt idx="4">
                  <c:v>2025</c:v>
                </c:pt>
                <c:pt idx="5">
                  <c:v>2026</c:v>
                </c:pt>
              </c:numCache>
            </c:numRef>
          </c:cat>
          <c:val>
            <c:numRef>
              <c:f>'Survey Report'!$C$189:$H$189</c:f>
              <c:numCache>
                <c:formatCode>0%</c:formatCode>
                <c:ptCount val="6"/>
                <c:pt idx="0">
                  <c:v>0.7</c:v>
                </c:pt>
                <c:pt idx="1">
                  <c:v>0.65</c:v>
                </c:pt>
                <c:pt idx="2">
                  <c:v>0.68</c:v>
                </c:pt>
                <c:pt idx="3">
                  <c:v>0.77</c:v>
                </c:pt>
                <c:pt idx="4">
                  <c:v>0.66</c:v>
                </c:pt>
                <c:pt idx="5">
                  <c:v>0.68</c:v>
                </c:pt>
              </c:numCache>
            </c:numRef>
          </c:val>
          <c:extLst>
            <c:ext xmlns:c16="http://schemas.microsoft.com/office/drawing/2014/chart" uri="{C3380CC4-5D6E-409C-BE32-E72D297353CC}">
              <c16:uniqueId val="{00000000-E252-4269-BD16-61D3B63EEA29}"/>
            </c:ext>
          </c:extLst>
        </c:ser>
        <c:ser>
          <c:idx val="1"/>
          <c:order val="1"/>
          <c:tx>
            <c:strRef>
              <c:f>'Survey Report'!$B$190</c:f>
              <c:strCache>
                <c:ptCount val="1"/>
                <c:pt idx="0">
                  <c:v>Surveillance investigation/audit</c:v>
                </c:pt>
              </c:strCache>
            </c:strRef>
          </c:tx>
          <c:spPr>
            <a:solidFill>
              <a:schemeClr val="accent2"/>
            </a:solidFill>
            <a:ln>
              <a:noFill/>
            </a:ln>
            <a:effectLst/>
          </c:spPr>
          <c:invertIfNegative val="0"/>
          <c:cat>
            <c:numRef>
              <c:f>'Survey Report'!$C$188:$H$188</c:f>
              <c:numCache>
                <c:formatCode>General</c:formatCode>
                <c:ptCount val="6"/>
                <c:pt idx="0">
                  <c:v>2021</c:v>
                </c:pt>
                <c:pt idx="1">
                  <c:v>2022</c:v>
                </c:pt>
                <c:pt idx="2">
                  <c:v>2023</c:v>
                </c:pt>
                <c:pt idx="3">
                  <c:v>2024</c:v>
                </c:pt>
                <c:pt idx="4">
                  <c:v>2025</c:v>
                </c:pt>
                <c:pt idx="5">
                  <c:v>2026</c:v>
                </c:pt>
              </c:numCache>
            </c:numRef>
          </c:cat>
          <c:val>
            <c:numRef>
              <c:f>'Survey Report'!$C$190:$H$190</c:f>
              <c:numCache>
                <c:formatCode>0%</c:formatCode>
                <c:ptCount val="6"/>
                <c:pt idx="0">
                  <c:v>0.56999999999999995</c:v>
                </c:pt>
                <c:pt idx="1">
                  <c:v>0.62</c:v>
                </c:pt>
                <c:pt idx="2">
                  <c:v>0.66</c:v>
                </c:pt>
                <c:pt idx="3">
                  <c:v>0.68</c:v>
                </c:pt>
                <c:pt idx="4">
                  <c:v>0.71</c:v>
                </c:pt>
                <c:pt idx="5">
                  <c:v>0.66</c:v>
                </c:pt>
              </c:numCache>
            </c:numRef>
          </c:val>
          <c:extLst>
            <c:ext xmlns:c16="http://schemas.microsoft.com/office/drawing/2014/chart" uri="{C3380CC4-5D6E-409C-BE32-E72D297353CC}">
              <c16:uniqueId val="{00000001-E252-4269-BD16-61D3B63EEA29}"/>
            </c:ext>
          </c:extLst>
        </c:ser>
        <c:ser>
          <c:idx val="2"/>
          <c:order val="2"/>
          <c:tx>
            <c:strRef>
              <c:f>'Survey Report'!$B$191</c:f>
              <c:strCache>
                <c:ptCount val="1"/>
                <c:pt idx="0">
                  <c:v>Reported by involved department</c:v>
                </c:pt>
              </c:strCache>
            </c:strRef>
          </c:tx>
          <c:spPr>
            <a:solidFill>
              <a:schemeClr val="accent3"/>
            </a:solidFill>
            <a:ln>
              <a:noFill/>
            </a:ln>
            <a:effectLst/>
          </c:spPr>
          <c:invertIfNegative val="0"/>
          <c:cat>
            <c:numRef>
              <c:f>'Survey Report'!$C$188:$H$188</c:f>
              <c:numCache>
                <c:formatCode>General</c:formatCode>
                <c:ptCount val="6"/>
                <c:pt idx="0">
                  <c:v>2021</c:v>
                </c:pt>
                <c:pt idx="1">
                  <c:v>2022</c:v>
                </c:pt>
                <c:pt idx="2">
                  <c:v>2023</c:v>
                </c:pt>
                <c:pt idx="3">
                  <c:v>2024</c:v>
                </c:pt>
                <c:pt idx="4">
                  <c:v>2025</c:v>
                </c:pt>
                <c:pt idx="5">
                  <c:v>2026</c:v>
                </c:pt>
              </c:numCache>
            </c:numRef>
          </c:cat>
          <c:val>
            <c:numRef>
              <c:f>'Survey Report'!$C$191:$H$191</c:f>
              <c:numCache>
                <c:formatCode>0%</c:formatCode>
                <c:ptCount val="6"/>
                <c:pt idx="0">
                  <c:v>0.62</c:v>
                </c:pt>
                <c:pt idx="1">
                  <c:v>0.48</c:v>
                </c:pt>
                <c:pt idx="2">
                  <c:v>0.52</c:v>
                </c:pt>
                <c:pt idx="3">
                  <c:v>0.53</c:v>
                </c:pt>
                <c:pt idx="4">
                  <c:v>0.53</c:v>
                </c:pt>
                <c:pt idx="5">
                  <c:v>0.61</c:v>
                </c:pt>
              </c:numCache>
            </c:numRef>
          </c:val>
          <c:extLst>
            <c:ext xmlns:c16="http://schemas.microsoft.com/office/drawing/2014/chart" uri="{C3380CC4-5D6E-409C-BE32-E72D297353CC}">
              <c16:uniqueId val="{00000002-E252-4269-BD16-61D3B63EEA29}"/>
            </c:ext>
          </c:extLst>
        </c:ser>
        <c:dLbls>
          <c:showLegendKey val="0"/>
          <c:showVal val="0"/>
          <c:showCatName val="0"/>
          <c:showSerName val="0"/>
          <c:showPercent val="0"/>
          <c:showBubbleSize val="0"/>
        </c:dLbls>
        <c:gapWidth val="219"/>
        <c:overlap val="-27"/>
        <c:axId val="719854640"/>
        <c:axId val="719855720"/>
      </c:barChart>
      <c:catAx>
        <c:axId val="719854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719855720"/>
        <c:crosses val="autoZero"/>
        <c:auto val="1"/>
        <c:lblAlgn val="ctr"/>
        <c:lblOffset val="100"/>
        <c:noMultiLvlLbl val="0"/>
      </c:catAx>
      <c:valAx>
        <c:axId val="719855720"/>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719854640"/>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200" b="1" i="0" u="none" strike="noStrike" kern="1200" baseline="0">
                <a:solidFill>
                  <a:schemeClr val="tx1"/>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legend>
    <c:plotVisOnly val="1"/>
    <c:dispBlanksAs val="gap"/>
    <c:showDLblsOverMax val="0"/>
  </c:chart>
  <c:spPr>
    <a:solidFill>
      <a:schemeClr val="bg1"/>
    </a:solidFill>
    <a:ln>
      <a:noFill/>
    </a:ln>
    <a:effectLst/>
  </c:spPr>
  <c:txPr>
    <a:bodyPr/>
    <a:lstStyle/>
    <a:p>
      <a:pPr>
        <a:defRPr sz="1200" b="1">
          <a:solidFill>
            <a:schemeClr val="tx1"/>
          </a:solidFill>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r>
              <a:rPr lang="en-US" dirty="0"/>
              <a:t>Top Three: Advantage play detections </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37021307794349528"/>
          <c:y val="0.14907257681426322"/>
          <c:w val="0.60164229455921503"/>
          <c:h val="0.34702019959053021"/>
        </c:manualLayout>
      </c:layout>
      <c:barChart>
        <c:barDir val="col"/>
        <c:grouping val="clustered"/>
        <c:varyColors val="0"/>
        <c:ser>
          <c:idx val="0"/>
          <c:order val="0"/>
          <c:tx>
            <c:strRef>
              <c:f>'Survey Report'!$B$200</c:f>
              <c:strCache>
                <c:ptCount val="1"/>
                <c:pt idx="0">
                  <c:v>Surveillance live detection</c:v>
                </c:pt>
              </c:strCache>
            </c:strRef>
          </c:tx>
          <c:spPr>
            <a:solidFill>
              <a:schemeClr val="accent1"/>
            </a:solidFill>
            <a:ln>
              <a:noFill/>
            </a:ln>
            <a:effectLst/>
          </c:spPr>
          <c:invertIfNegative val="0"/>
          <c:cat>
            <c:strRef>
              <c:f>'Survey Report'!$C$198:$H$199</c:f>
              <c:strCache>
                <c:ptCount val="6"/>
                <c:pt idx="0">
                  <c:v>2021</c:v>
                </c:pt>
                <c:pt idx="1">
                  <c:v>2022</c:v>
                </c:pt>
                <c:pt idx="2">
                  <c:v>2023</c:v>
                </c:pt>
                <c:pt idx="3">
                  <c:v>2024</c:v>
                </c:pt>
                <c:pt idx="4">
                  <c:v>2025</c:v>
                </c:pt>
                <c:pt idx="5">
                  <c:v>2026</c:v>
                </c:pt>
              </c:strCache>
            </c:strRef>
          </c:cat>
          <c:val>
            <c:numRef>
              <c:f>'Survey Report'!$C$200:$H$200</c:f>
              <c:numCache>
                <c:formatCode>0%</c:formatCode>
                <c:ptCount val="6"/>
                <c:pt idx="0">
                  <c:v>0.72</c:v>
                </c:pt>
                <c:pt idx="1">
                  <c:v>0.76</c:v>
                </c:pt>
                <c:pt idx="2">
                  <c:v>0.74</c:v>
                </c:pt>
                <c:pt idx="3">
                  <c:v>0.79</c:v>
                </c:pt>
                <c:pt idx="4">
                  <c:v>0.71</c:v>
                </c:pt>
                <c:pt idx="5">
                  <c:v>0.76</c:v>
                </c:pt>
              </c:numCache>
            </c:numRef>
          </c:val>
          <c:extLst>
            <c:ext xmlns:c16="http://schemas.microsoft.com/office/drawing/2014/chart" uri="{C3380CC4-5D6E-409C-BE32-E72D297353CC}">
              <c16:uniqueId val="{00000000-87EA-46BD-AC20-20B44B8A3518}"/>
            </c:ext>
          </c:extLst>
        </c:ser>
        <c:ser>
          <c:idx val="1"/>
          <c:order val="1"/>
          <c:tx>
            <c:strRef>
              <c:f>'Survey Report'!$B$201</c:f>
              <c:strCache>
                <c:ptCount val="1"/>
                <c:pt idx="0">
                  <c:v>Surveillance investigation/audit</c:v>
                </c:pt>
              </c:strCache>
            </c:strRef>
          </c:tx>
          <c:spPr>
            <a:solidFill>
              <a:schemeClr val="accent2"/>
            </a:solidFill>
            <a:ln>
              <a:noFill/>
            </a:ln>
            <a:effectLst/>
          </c:spPr>
          <c:invertIfNegative val="0"/>
          <c:cat>
            <c:strRef>
              <c:f>'Survey Report'!$C$198:$H$199</c:f>
              <c:strCache>
                <c:ptCount val="6"/>
                <c:pt idx="0">
                  <c:v>2021</c:v>
                </c:pt>
                <c:pt idx="1">
                  <c:v>2022</c:v>
                </c:pt>
                <c:pt idx="2">
                  <c:v>2023</c:v>
                </c:pt>
                <c:pt idx="3">
                  <c:v>2024</c:v>
                </c:pt>
                <c:pt idx="4">
                  <c:v>2025</c:v>
                </c:pt>
                <c:pt idx="5">
                  <c:v>2026</c:v>
                </c:pt>
              </c:strCache>
            </c:strRef>
          </c:cat>
          <c:val>
            <c:numRef>
              <c:f>'Survey Report'!$C$201:$H$201</c:f>
              <c:numCache>
                <c:formatCode>0%</c:formatCode>
                <c:ptCount val="6"/>
                <c:pt idx="0">
                  <c:v>0.42</c:v>
                </c:pt>
                <c:pt idx="1">
                  <c:v>0.5</c:v>
                </c:pt>
                <c:pt idx="2">
                  <c:v>0.55000000000000004</c:v>
                </c:pt>
                <c:pt idx="3">
                  <c:v>0.56000000000000005</c:v>
                </c:pt>
                <c:pt idx="4">
                  <c:v>0.57999999999999996</c:v>
                </c:pt>
                <c:pt idx="5">
                  <c:v>0.64</c:v>
                </c:pt>
              </c:numCache>
            </c:numRef>
          </c:val>
          <c:extLst>
            <c:ext xmlns:c16="http://schemas.microsoft.com/office/drawing/2014/chart" uri="{C3380CC4-5D6E-409C-BE32-E72D297353CC}">
              <c16:uniqueId val="{00000001-87EA-46BD-AC20-20B44B8A3518}"/>
            </c:ext>
          </c:extLst>
        </c:ser>
        <c:ser>
          <c:idx val="2"/>
          <c:order val="2"/>
          <c:tx>
            <c:strRef>
              <c:f>'Survey Report'!$B$202</c:f>
              <c:strCache>
                <c:ptCount val="1"/>
                <c:pt idx="0">
                  <c:v>Reported by involved department</c:v>
                </c:pt>
              </c:strCache>
            </c:strRef>
          </c:tx>
          <c:spPr>
            <a:solidFill>
              <a:schemeClr val="accent3"/>
            </a:solidFill>
            <a:ln>
              <a:noFill/>
            </a:ln>
            <a:effectLst/>
          </c:spPr>
          <c:invertIfNegative val="0"/>
          <c:cat>
            <c:strRef>
              <c:f>'Survey Report'!$C$198:$H$199</c:f>
              <c:strCache>
                <c:ptCount val="6"/>
                <c:pt idx="0">
                  <c:v>2021</c:v>
                </c:pt>
                <c:pt idx="1">
                  <c:v>2022</c:v>
                </c:pt>
                <c:pt idx="2">
                  <c:v>2023</c:v>
                </c:pt>
                <c:pt idx="3">
                  <c:v>2024</c:v>
                </c:pt>
                <c:pt idx="4">
                  <c:v>2025</c:v>
                </c:pt>
                <c:pt idx="5">
                  <c:v>2026</c:v>
                </c:pt>
              </c:strCache>
            </c:strRef>
          </c:cat>
          <c:val>
            <c:numRef>
              <c:f>'Survey Report'!$C$202:$H$202</c:f>
              <c:numCache>
                <c:formatCode>0%</c:formatCode>
                <c:ptCount val="6"/>
                <c:pt idx="0">
                  <c:v>0.35</c:v>
                </c:pt>
                <c:pt idx="1">
                  <c:v>0.42</c:v>
                </c:pt>
                <c:pt idx="2">
                  <c:v>0.4</c:v>
                </c:pt>
                <c:pt idx="3">
                  <c:v>0.44</c:v>
                </c:pt>
                <c:pt idx="4">
                  <c:v>0.5</c:v>
                </c:pt>
                <c:pt idx="5">
                  <c:v>0.55000000000000004</c:v>
                </c:pt>
              </c:numCache>
            </c:numRef>
          </c:val>
          <c:extLst>
            <c:ext xmlns:c16="http://schemas.microsoft.com/office/drawing/2014/chart" uri="{C3380CC4-5D6E-409C-BE32-E72D297353CC}">
              <c16:uniqueId val="{00000002-87EA-46BD-AC20-20B44B8A3518}"/>
            </c:ext>
          </c:extLst>
        </c:ser>
        <c:dLbls>
          <c:showLegendKey val="0"/>
          <c:showVal val="0"/>
          <c:showCatName val="0"/>
          <c:showSerName val="0"/>
          <c:showPercent val="0"/>
          <c:showBubbleSize val="0"/>
        </c:dLbls>
        <c:gapWidth val="219"/>
        <c:overlap val="-27"/>
        <c:axId val="719837000"/>
        <c:axId val="719835560"/>
      </c:barChart>
      <c:catAx>
        <c:axId val="719837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719835560"/>
        <c:crosses val="autoZero"/>
        <c:auto val="1"/>
        <c:lblAlgn val="ctr"/>
        <c:lblOffset val="100"/>
        <c:noMultiLvlLbl val="0"/>
      </c:catAx>
      <c:valAx>
        <c:axId val="719835560"/>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719837000"/>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200" b="1" i="0" u="none" strike="noStrike" kern="1200" baseline="0">
                <a:solidFill>
                  <a:schemeClr val="tx1"/>
                </a:solidFill>
                <a:latin typeface="+mn-lt"/>
                <a:ea typeface="+mn-ea"/>
                <a:cs typeface="+mn-cs"/>
              </a:defRPr>
            </a:pPr>
            <a:endParaRPr lang="en-US"/>
          </a:p>
        </c:txPr>
      </c:dTable>
      <c:spPr>
        <a:noFill/>
        <a:ln>
          <a:noFill/>
        </a:ln>
        <a:effectLst/>
      </c:spPr>
    </c:plotArea>
    <c:legend>
      <c:legendPos val="b"/>
      <c:layout>
        <c:manualLayout>
          <c:xMode val="edge"/>
          <c:yMode val="edge"/>
          <c:x val="0"/>
          <c:y val="0.82706395646419661"/>
          <c:w val="0.81816020794221345"/>
          <c:h val="0.17293604353580333"/>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1200" b="1">
          <a:solidFill>
            <a:schemeClr val="tx1"/>
          </a:solidFill>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r>
              <a:rPr lang="en-US" dirty="0"/>
              <a:t>Top Three: Employee theft/fraud detections</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'Survey Report'!$B$207</c:f>
              <c:strCache>
                <c:ptCount val="1"/>
                <c:pt idx="0">
                  <c:v>Surveillance live detection</c:v>
                </c:pt>
              </c:strCache>
            </c:strRef>
          </c:tx>
          <c:spPr>
            <a:solidFill>
              <a:schemeClr val="accent1"/>
            </a:solidFill>
            <a:ln>
              <a:noFill/>
            </a:ln>
            <a:effectLst/>
          </c:spPr>
          <c:invertIfNegative val="0"/>
          <c:cat>
            <c:numRef>
              <c:f>'Survey Report'!$C$206:$H$206</c:f>
              <c:numCache>
                <c:formatCode>General</c:formatCode>
                <c:ptCount val="6"/>
                <c:pt idx="0">
                  <c:v>2021</c:v>
                </c:pt>
                <c:pt idx="1">
                  <c:v>2022</c:v>
                </c:pt>
                <c:pt idx="2">
                  <c:v>2023</c:v>
                </c:pt>
                <c:pt idx="3">
                  <c:v>2024</c:v>
                </c:pt>
                <c:pt idx="4">
                  <c:v>2025</c:v>
                </c:pt>
                <c:pt idx="5">
                  <c:v>2026</c:v>
                </c:pt>
              </c:numCache>
            </c:numRef>
          </c:cat>
          <c:val>
            <c:numRef>
              <c:f>'Survey Report'!$C$207:$H$207</c:f>
              <c:numCache>
                <c:formatCode>0%</c:formatCode>
                <c:ptCount val="6"/>
                <c:pt idx="0">
                  <c:v>0.59</c:v>
                </c:pt>
                <c:pt idx="1">
                  <c:v>0.55000000000000004</c:v>
                </c:pt>
                <c:pt idx="2">
                  <c:v>0.54</c:v>
                </c:pt>
                <c:pt idx="3">
                  <c:v>0.6</c:v>
                </c:pt>
                <c:pt idx="4">
                  <c:v>0.47</c:v>
                </c:pt>
                <c:pt idx="5">
                  <c:v>0.54</c:v>
                </c:pt>
              </c:numCache>
            </c:numRef>
          </c:val>
          <c:extLst>
            <c:ext xmlns:c16="http://schemas.microsoft.com/office/drawing/2014/chart" uri="{C3380CC4-5D6E-409C-BE32-E72D297353CC}">
              <c16:uniqueId val="{00000000-00EF-414B-8A40-A177777B38A0}"/>
            </c:ext>
          </c:extLst>
        </c:ser>
        <c:ser>
          <c:idx val="1"/>
          <c:order val="1"/>
          <c:tx>
            <c:strRef>
              <c:f>'Survey Report'!$B$208</c:f>
              <c:strCache>
                <c:ptCount val="1"/>
                <c:pt idx="0">
                  <c:v>Surveillance investigation/audit</c:v>
                </c:pt>
              </c:strCache>
            </c:strRef>
          </c:tx>
          <c:spPr>
            <a:solidFill>
              <a:schemeClr val="accent2"/>
            </a:solidFill>
            <a:ln>
              <a:noFill/>
            </a:ln>
            <a:effectLst/>
          </c:spPr>
          <c:invertIfNegative val="0"/>
          <c:cat>
            <c:numRef>
              <c:f>'Survey Report'!$C$206:$H$206</c:f>
              <c:numCache>
                <c:formatCode>General</c:formatCode>
                <c:ptCount val="6"/>
                <c:pt idx="0">
                  <c:v>2021</c:v>
                </c:pt>
                <c:pt idx="1">
                  <c:v>2022</c:v>
                </c:pt>
                <c:pt idx="2">
                  <c:v>2023</c:v>
                </c:pt>
                <c:pt idx="3">
                  <c:v>2024</c:v>
                </c:pt>
                <c:pt idx="4">
                  <c:v>2025</c:v>
                </c:pt>
                <c:pt idx="5">
                  <c:v>2026</c:v>
                </c:pt>
              </c:numCache>
            </c:numRef>
          </c:cat>
          <c:val>
            <c:numRef>
              <c:f>'Survey Report'!$C$208:$H$208</c:f>
              <c:numCache>
                <c:formatCode>0%</c:formatCode>
                <c:ptCount val="6"/>
                <c:pt idx="0">
                  <c:v>0.7</c:v>
                </c:pt>
                <c:pt idx="1">
                  <c:v>0.68</c:v>
                </c:pt>
                <c:pt idx="2">
                  <c:v>0.74</c:v>
                </c:pt>
                <c:pt idx="3">
                  <c:v>0.8</c:v>
                </c:pt>
                <c:pt idx="4">
                  <c:v>0.68</c:v>
                </c:pt>
                <c:pt idx="5">
                  <c:v>0.77</c:v>
                </c:pt>
              </c:numCache>
            </c:numRef>
          </c:val>
          <c:extLst>
            <c:ext xmlns:c16="http://schemas.microsoft.com/office/drawing/2014/chart" uri="{C3380CC4-5D6E-409C-BE32-E72D297353CC}">
              <c16:uniqueId val="{00000001-00EF-414B-8A40-A177777B38A0}"/>
            </c:ext>
          </c:extLst>
        </c:ser>
        <c:ser>
          <c:idx val="2"/>
          <c:order val="2"/>
          <c:tx>
            <c:strRef>
              <c:f>'Survey Report'!$B$209</c:f>
              <c:strCache>
                <c:ptCount val="1"/>
                <c:pt idx="0">
                  <c:v>Reported by involved department</c:v>
                </c:pt>
              </c:strCache>
            </c:strRef>
          </c:tx>
          <c:spPr>
            <a:solidFill>
              <a:schemeClr val="accent3"/>
            </a:solidFill>
            <a:ln>
              <a:noFill/>
            </a:ln>
            <a:effectLst/>
          </c:spPr>
          <c:invertIfNegative val="0"/>
          <c:cat>
            <c:numRef>
              <c:f>'Survey Report'!$C$206:$H$206</c:f>
              <c:numCache>
                <c:formatCode>General</c:formatCode>
                <c:ptCount val="6"/>
                <c:pt idx="0">
                  <c:v>2021</c:v>
                </c:pt>
                <c:pt idx="1">
                  <c:v>2022</c:v>
                </c:pt>
                <c:pt idx="2">
                  <c:v>2023</c:v>
                </c:pt>
                <c:pt idx="3">
                  <c:v>2024</c:v>
                </c:pt>
                <c:pt idx="4">
                  <c:v>2025</c:v>
                </c:pt>
                <c:pt idx="5">
                  <c:v>2026</c:v>
                </c:pt>
              </c:numCache>
            </c:numRef>
          </c:cat>
          <c:val>
            <c:numRef>
              <c:f>'Survey Report'!$C$209:$H$209</c:f>
              <c:numCache>
                <c:formatCode>0%</c:formatCode>
                <c:ptCount val="6"/>
                <c:pt idx="0">
                  <c:v>0.42</c:v>
                </c:pt>
                <c:pt idx="1">
                  <c:v>0.34</c:v>
                </c:pt>
                <c:pt idx="2">
                  <c:v>0.47</c:v>
                </c:pt>
                <c:pt idx="3">
                  <c:v>0.42</c:v>
                </c:pt>
                <c:pt idx="4">
                  <c:v>0.41</c:v>
                </c:pt>
                <c:pt idx="5">
                  <c:v>0.52</c:v>
                </c:pt>
              </c:numCache>
            </c:numRef>
          </c:val>
          <c:extLst>
            <c:ext xmlns:c16="http://schemas.microsoft.com/office/drawing/2014/chart" uri="{C3380CC4-5D6E-409C-BE32-E72D297353CC}">
              <c16:uniqueId val="{00000002-00EF-414B-8A40-A177777B38A0}"/>
            </c:ext>
          </c:extLst>
        </c:ser>
        <c:dLbls>
          <c:showLegendKey val="0"/>
          <c:showVal val="0"/>
          <c:showCatName val="0"/>
          <c:showSerName val="0"/>
          <c:showPercent val="0"/>
          <c:showBubbleSize val="0"/>
        </c:dLbls>
        <c:gapWidth val="219"/>
        <c:overlap val="-27"/>
        <c:axId val="888661248"/>
        <c:axId val="888661608"/>
      </c:barChart>
      <c:catAx>
        <c:axId val="888661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888661608"/>
        <c:crosses val="autoZero"/>
        <c:auto val="1"/>
        <c:lblAlgn val="ctr"/>
        <c:lblOffset val="100"/>
        <c:noMultiLvlLbl val="0"/>
      </c:catAx>
      <c:valAx>
        <c:axId val="888661608"/>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888661248"/>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200" b="1" i="0" u="none" strike="noStrike" kern="1200" baseline="0">
                <a:solidFill>
                  <a:schemeClr val="tx1"/>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legend>
    <c:plotVisOnly val="1"/>
    <c:dispBlanksAs val="gap"/>
    <c:showDLblsOverMax val="0"/>
  </c:chart>
  <c:spPr>
    <a:solidFill>
      <a:schemeClr val="bg1"/>
    </a:solidFill>
    <a:ln>
      <a:noFill/>
    </a:ln>
    <a:effectLst/>
  </c:spPr>
  <c:txPr>
    <a:bodyPr/>
    <a:lstStyle/>
    <a:p>
      <a:pPr>
        <a:defRPr sz="1200" b="1">
          <a:solidFill>
            <a:schemeClr val="tx1"/>
          </a:solidFill>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r>
              <a:rPr lang="en-US" dirty="0"/>
              <a:t>Top method for surveillance detections</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33659542334249792"/>
          <c:y val="0.11576565838322218"/>
          <c:w val="0.55553516639562694"/>
          <c:h val="0.84939859081034386"/>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'Survey Report'!$A$996:$A$1003</c:f>
              <c:strCache>
                <c:ptCount val="8"/>
                <c:pt idx="0">
                  <c:v>Other</c:v>
                </c:pt>
                <c:pt idx="1">
                  <c:v>Not sure</c:v>
                </c:pt>
                <c:pt idx="2">
                  <c:v>Technology</c:v>
                </c:pt>
                <c:pt idx="3">
                  <c:v>Analysis</c:v>
                </c:pt>
                <c:pt idx="4">
                  <c:v>Reported by another department/agency</c:v>
                </c:pt>
                <c:pt idx="5">
                  <c:v>Audit</c:v>
                </c:pt>
                <c:pt idx="6">
                  <c:v>Live patrol</c:v>
                </c:pt>
                <c:pt idx="7">
                  <c:v>Review</c:v>
                </c:pt>
              </c:strCache>
            </c:strRef>
          </c:cat>
          <c:val>
            <c:numRef>
              <c:f>'Survey Report'!$B$996:$B$1003</c:f>
              <c:numCache>
                <c:formatCode>#0%</c:formatCode>
                <c:ptCount val="8"/>
                <c:pt idx="0">
                  <c:v>1.0869565217391304E-2</c:v>
                </c:pt>
                <c:pt idx="1">
                  <c:v>2.1739130434782608E-2</c:v>
                </c:pt>
                <c:pt idx="2">
                  <c:v>3.2608695652173912E-2</c:v>
                </c:pt>
                <c:pt idx="3">
                  <c:v>8.6956521739130432E-2</c:v>
                </c:pt>
                <c:pt idx="4">
                  <c:v>0.10869565217391304</c:v>
                </c:pt>
                <c:pt idx="5">
                  <c:v>0.14130434782608695</c:v>
                </c:pt>
                <c:pt idx="6">
                  <c:v>0.21739130434782608</c:v>
                </c:pt>
                <c:pt idx="7">
                  <c:v>0.38043478260869568</c:v>
                </c:pt>
              </c:numCache>
            </c:numRef>
          </c:val>
          <c:extLst>
            <c:ext xmlns:c16="http://schemas.microsoft.com/office/drawing/2014/chart" uri="{C3380CC4-5D6E-409C-BE32-E72D297353CC}">
              <c16:uniqueId val="{00000000-95EE-4A35-93EB-A35FF3150CCC}"/>
            </c:ext>
          </c:extLst>
        </c:ser>
        <c:dLbls>
          <c:dLblPos val="outEnd"/>
          <c:showLegendKey val="0"/>
          <c:showVal val="1"/>
          <c:showCatName val="0"/>
          <c:showSerName val="0"/>
          <c:showPercent val="0"/>
          <c:showBubbleSize val="0"/>
        </c:dLbls>
        <c:gapWidth val="182"/>
        <c:axId val="671809976"/>
        <c:axId val="671756696"/>
      </c:barChart>
      <c:catAx>
        <c:axId val="671809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671756696"/>
        <c:crosses val="autoZero"/>
        <c:auto val="1"/>
        <c:lblAlgn val="ctr"/>
        <c:lblOffset val="100"/>
        <c:noMultiLvlLbl val="0"/>
      </c:catAx>
      <c:valAx>
        <c:axId val="671756696"/>
        <c:scaling>
          <c:orientation val="minMax"/>
        </c:scaling>
        <c:delete val="1"/>
        <c:axPos val="b"/>
        <c:numFmt formatCode="#0%" sourceLinked="1"/>
        <c:majorTickMark val="none"/>
        <c:minorTickMark val="none"/>
        <c:tickLblPos val="nextTo"/>
        <c:crossAx val="671809976"/>
        <c:crosses val="autoZero"/>
        <c:crossBetween val="between"/>
      </c:valAx>
      <c:spPr>
        <a:noFill/>
        <a:ln>
          <a:noFill/>
        </a:ln>
        <a:effectLst/>
      </c:spPr>
    </c:plotArea>
    <c:plotVisOnly val="1"/>
    <c:dispBlanksAs val="gap"/>
    <c:showDLblsOverMax val="0"/>
  </c:chart>
  <c:spPr>
    <a:noFill/>
    <a:ln>
      <a:noFill/>
    </a:ln>
    <a:effectLst/>
  </c:spPr>
  <c:txPr>
    <a:bodyPr/>
    <a:lstStyle/>
    <a:p>
      <a:pPr>
        <a:defRPr sz="1200" b="1">
          <a:solidFill>
            <a:schemeClr val="tx1"/>
          </a:solidFill>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r>
              <a:rPr lang="en-US" dirty="0"/>
              <a:t>Reporting and information tools available to surveillance team</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45144029051010509"/>
          <c:y val="0.16085925217882382"/>
          <c:w val="0.37499005129911939"/>
          <c:h val="0.80582401323320663"/>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'Survey Report'!$A$977:$A$983</c:f>
              <c:strCache>
                <c:ptCount val="7"/>
                <c:pt idx="0">
                  <c:v>Not sure</c:v>
                </c:pt>
                <c:pt idx="1">
                  <c:v>Other</c:v>
                </c:pt>
                <c:pt idx="2">
                  <c:v>Point of sale reports</c:v>
                </c:pt>
                <c:pt idx="3">
                  <c:v>Gaming reports</c:v>
                </c:pt>
                <c:pt idx="4">
                  <c:v>Table game management system</c:v>
                </c:pt>
                <c:pt idx="5">
                  <c:v>Slot data system</c:v>
                </c:pt>
                <c:pt idx="6">
                  <c:v>Daily log/reporting system</c:v>
                </c:pt>
              </c:strCache>
            </c:strRef>
          </c:cat>
          <c:val>
            <c:numRef>
              <c:f>'Survey Report'!$B$977:$B$983</c:f>
              <c:numCache>
                <c:formatCode>#0%</c:formatCode>
                <c:ptCount val="7"/>
                <c:pt idx="0">
                  <c:v>0.01</c:v>
                </c:pt>
                <c:pt idx="1">
                  <c:v>0.02</c:v>
                </c:pt>
                <c:pt idx="2">
                  <c:v>0.71</c:v>
                </c:pt>
                <c:pt idx="3">
                  <c:v>0.72</c:v>
                </c:pt>
                <c:pt idx="4">
                  <c:v>0.78</c:v>
                </c:pt>
                <c:pt idx="5">
                  <c:v>0.83</c:v>
                </c:pt>
                <c:pt idx="6">
                  <c:v>0.93</c:v>
                </c:pt>
              </c:numCache>
            </c:numRef>
          </c:val>
          <c:extLst>
            <c:ext xmlns:c16="http://schemas.microsoft.com/office/drawing/2014/chart" uri="{C3380CC4-5D6E-409C-BE32-E72D297353CC}">
              <c16:uniqueId val="{00000000-7CD5-45A7-992C-EC3BCD329968}"/>
            </c:ext>
          </c:extLst>
        </c:ser>
        <c:dLbls>
          <c:dLblPos val="outEnd"/>
          <c:showLegendKey val="0"/>
          <c:showVal val="1"/>
          <c:showCatName val="0"/>
          <c:showSerName val="0"/>
          <c:showPercent val="0"/>
          <c:showBubbleSize val="0"/>
        </c:dLbls>
        <c:gapWidth val="182"/>
        <c:axId val="671803856"/>
        <c:axId val="671804216"/>
      </c:barChart>
      <c:catAx>
        <c:axId val="6718038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671804216"/>
        <c:crosses val="autoZero"/>
        <c:auto val="1"/>
        <c:lblAlgn val="ctr"/>
        <c:lblOffset val="100"/>
        <c:noMultiLvlLbl val="0"/>
      </c:catAx>
      <c:valAx>
        <c:axId val="671804216"/>
        <c:scaling>
          <c:orientation val="minMax"/>
        </c:scaling>
        <c:delete val="1"/>
        <c:axPos val="b"/>
        <c:numFmt formatCode="#0%" sourceLinked="1"/>
        <c:majorTickMark val="none"/>
        <c:minorTickMark val="none"/>
        <c:tickLblPos val="nextTo"/>
        <c:crossAx val="671803856"/>
        <c:crosses val="autoZero"/>
        <c:crossBetween val="between"/>
      </c:valAx>
      <c:spPr>
        <a:noFill/>
        <a:ln>
          <a:noFill/>
        </a:ln>
        <a:effectLst/>
      </c:spPr>
    </c:plotArea>
    <c:plotVisOnly val="1"/>
    <c:dispBlanksAs val="gap"/>
    <c:showDLblsOverMax val="0"/>
  </c:chart>
  <c:spPr>
    <a:solidFill>
      <a:schemeClr val="bg1"/>
    </a:solidFill>
    <a:ln>
      <a:noFill/>
    </a:ln>
    <a:effectLst/>
  </c:spPr>
  <c:txPr>
    <a:bodyPr/>
    <a:lstStyle/>
    <a:p>
      <a:pPr>
        <a:defRPr sz="1200" b="1">
          <a:solidFill>
            <a:schemeClr val="tx1"/>
          </a:solidFill>
        </a:defRPr>
      </a:pPr>
      <a:endParaRPr lang="en-US"/>
    </a:p>
  </c:txPr>
  <c:externalData r:id="rId3">
    <c:autoUpdate val="0"/>
  </c:externalData>
  <c:userShapes r:id="rId4"/>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r>
              <a:rPr lang="en-US"/>
              <a:t>Percent of time spent by agents on live observation and patrol</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'Survey Report'!$A$1018:$A$1025</c:f>
              <c:strCache>
                <c:ptCount val="8"/>
                <c:pt idx="0">
                  <c:v>0 – 10%</c:v>
                </c:pt>
                <c:pt idx="1">
                  <c:v>11 – 20%</c:v>
                </c:pt>
                <c:pt idx="2">
                  <c:v>21 – 30%</c:v>
                </c:pt>
                <c:pt idx="3">
                  <c:v>31 – 40%</c:v>
                </c:pt>
                <c:pt idx="4">
                  <c:v>41 – 50%</c:v>
                </c:pt>
                <c:pt idx="5">
                  <c:v>51 – 75%</c:v>
                </c:pt>
                <c:pt idx="6">
                  <c:v>76 – 100%</c:v>
                </c:pt>
                <c:pt idx="7">
                  <c:v>Not sure</c:v>
                </c:pt>
              </c:strCache>
            </c:strRef>
          </c:cat>
          <c:val>
            <c:numRef>
              <c:f>'Survey Report'!$B$1018:$B$1025</c:f>
              <c:numCache>
                <c:formatCode>#0%</c:formatCode>
                <c:ptCount val="8"/>
                <c:pt idx="0">
                  <c:v>4.3478260869565216E-2</c:v>
                </c:pt>
                <c:pt idx="1">
                  <c:v>0.11956521739130435</c:v>
                </c:pt>
                <c:pt idx="2">
                  <c:v>0.16304347826086957</c:v>
                </c:pt>
                <c:pt idx="3">
                  <c:v>0.14130434782608695</c:v>
                </c:pt>
                <c:pt idx="4">
                  <c:v>0.14130434782608695</c:v>
                </c:pt>
                <c:pt idx="5">
                  <c:v>0.21739130434782608</c:v>
                </c:pt>
                <c:pt idx="6">
                  <c:v>0.13043478260869565</c:v>
                </c:pt>
                <c:pt idx="7">
                  <c:v>4.3478260869565216E-2</c:v>
                </c:pt>
              </c:numCache>
            </c:numRef>
          </c:val>
          <c:extLst>
            <c:ext xmlns:c16="http://schemas.microsoft.com/office/drawing/2014/chart" uri="{C3380CC4-5D6E-409C-BE32-E72D297353CC}">
              <c16:uniqueId val="{00000000-B135-45EC-8AC2-01623DF2B2C1}"/>
            </c:ext>
          </c:extLst>
        </c:ser>
        <c:dLbls>
          <c:dLblPos val="outEnd"/>
          <c:showLegendKey val="0"/>
          <c:showVal val="1"/>
          <c:showCatName val="0"/>
          <c:showSerName val="0"/>
          <c:showPercent val="0"/>
          <c:showBubbleSize val="0"/>
        </c:dLbls>
        <c:gapWidth val="219"/>
        <c:overlap val="-27"/>
        <c:axId val="560789616"/>
        <c:axId val="560792136"/>
      </c:barChart>
      <c:catAx>
        <c:axId val="560789616"/>
        <c:scaling>
          <c:orientation val="minMax"/>
        </c:scaling>
        <c:delete val="0"/>
        <c:axPos val="b"/>
        <c:title>
          <c:tx>
            <c:rich>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r>
                  <a:rPr lang="en-US"/>
                  <a:t>Percent of time spent on live observation and patrol</a:t>
                </a:r>
              </a:p>
            </c:rich>
          </c:tx>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560792136"/>
        <c:crosses val="autoZero"/>
        <c:auto val="1"/>
        <c:lblAlgn val="ctr"/>
        <c:lblOffset val="100"/>
        <c:noMultiLvlLbl val="0"/>
      </c:catAx>
      <c:valAx>
        <c:axId val="560792136"/>
        <c:scaling>
          <c:orientation val="minMax"/>
        </c:scaling>
        <c:delete val="1"/>
        <c:axPos val="l"/>
        <c:title>
          <c:tx>
            <c:rich>
              <a:bodyPr rot="-5400000" spcFirstLastPara="1" vertOverflow="ellipsis" vert="horz" wrap="square" anchor="ctr" anchorCtr="1"/>
              <a:lstStyle/>
              <a:p>
                <a:pPr>
                  <a:defRPr sz="1200" b="1" i="0" u="none" strike="noStrike" kern="1200" baseline="0">
                    <a:solidFill>
                      <a:schemeClr val="tx1"/>
                    </a:solidFill>
                    <a:latin typeface="+mn-lt"/>
                    <a:ea typeface="+mn-ea"/>
                    <a:cs typeface="+mn-cs"/>
                  </a:defRPr>
                </a:pPr>
                <a:r>
                  <a:rPr lang="en-US"/>
                  <a:t>Percent of respondents </a:t>
                </a:r>
              </a:p>
            </c:rich>
          </c:tx>
          <c:overlay val="0"/>
          <c:spPr>
            <a:noFill/>
            <a:ln>
              <a:noFill/>
            </a:ln>
            <a:effectLst/>
          </c:spPr>
          <c:txPr>
            <a:bodyPr rot="-54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crossAx val="560789616"/>
        <c:crosses val="autoZero"/>
        <c:crossBetween val="between"/>
      </c:valAx>
      <c:spPr>
        <a:noFill/>
        <a:ln>
          <a:noFill/>
        </a:ln>
        <a:effectLst/>
      </c:spPr>
    </c:plotArea>
    <c:plotVisOnly val="1"/>
    <c:dispBlanksAs val="gap"/>
    <c:showDLblsOverMax val="0"/>
  </c:chart>
  <c:spPr>
    <a:noFill/>
    <a:ln>
      <a:noFill/>
    </a:ln>
    <a:effectLst/>
  </c:spPr>
  <c:txPr>
    <a:bodyPr/>
    <a:lstStyle/>
    <a:p>
      <a:pPr>
        <a:defRPr sz="1200" b="1">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r>
              <a:rPr lang="en-US" dirty="0"/>
              <a:t>2021-2026: Annual surveillance department budget </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'Survey Report'!$E$103</c:f>
              <c:strCache>
                <c:ptCount val="1"/>
                <c:pt idx="0">
                  <c:v>$500,000 or below</c:v>
                </c:pt>
              </c:strCache>
            </c:strRef>
          </c:tx>
          <c:spPr>
            <a:solidFill>
              <a:schemeClr val="accent1"/>
            </a:solidFill>
            <a:ln>
              <a:noFill/>
            </a:ln>
            <a:effectLst/>
          </c:spPr>
          <c:invertIfNegative val="0"/>
          <c:cat>
            <c:numRef>
              <c:f>'Survey Report'!$F$102:$K$102</c:f>
              <c:numCache>
                <c:formatCode>General</c:formatCode>
                <c:ptCount val="6"/>
                <c:pt idx="0">
                  <c:v>2021</c:v>
                </c:pt>
                <c:pt idx="1">
                  <c:v>2022</c:v>
                </c:pt>
                <c:pt idx="2">
                  <c:v>2023</c:v>
                </c:pt>
                <c:pt idx="3">
                  <c:v>2024</c:v>
                </c:pt>
                <c:pt idx="4">
                  <c:v>2025</c:v>
                </c:pt>
                <c:pt idx="5">
                  <c:v>2026</c:v>
                </c:pt>
              </c:numCache>
            </c:numRef>
          </c:cat>
          <c:val>
            <c:numRef>
              <c:f>'Survey Report'!$F$103:$K$103</c:f>
              <c:numCache>
                <c:formatCode>#0%</c:formatCode>
                <c:ptCount val="6"/>
                <c:pt idx="0">
                  <c:v>0.11650485436893204</c:v>
                </c:pt>
                <c:pt idx="1">
                  <c:v>0.17475728155339806</c:v>
                </c:pt>
                <c:pt idx="2">
                  <c:v>0.13829787234042554</c:v>
                </c:pt>
                <c:pt idx="3">
                  <c:v>0.19548872180451127</c:v>
                </c:pt>
                <c:pt idx="4" formatCode="0%">
                  <c:v>0.12</c:v>
                </c:pt>
                <c:pt idx="5" formatCode="0%">
                  <c:v>0.12</c:v>
                </c:pt>
              </c:numCache>
            </c:numRef>
          </c:val>
          <c:extLst>
            <c:ext xmlns:c16="http://schemas.microsoft.com/office/drawing/2014/chart" uri="{C3380CC4-5D6E-409C-BE32-E72D297353CC}">
              <c16:uniqueId val="{00000000-BC97-49B3-88B6-1EA446C667EF}"/>
            </c:ext>
          </c:extLst>
        </c:ser>
        <c:ser>
          <c:idx val="1"/>
          <c:order val="1"/>
          <c:tx>
            <c:strRef>
              <c:f>'Survey Report'!$E$104</c:f>
              <c:strCache>
                <c:ptCount val="1"/>
                <c:pt idx="0">
                  <c:v>$500,001 – $1,000,000</c:v>
                </c:pt>
              </c:strCache>
            </c:strRef>
          </c:tx>
          <c:spPr>
            <a:solidFill>
              <a:schemeClr val="accent2"/>
            </a:solidFill>
            <a:ln>
              <a:noFill/>
            </a:ln>
            <a:effectLst/>
          </c:spPr>
          <c:invertIfNegative val="0"/>
          <c:cat>
            <c:numRef>
              <c:f>'Survey Report'!$F$102:$K$102</c:f>
              <c:numCache>
                <c:formatCode>General</c:formatCode>
                <c:ptCount val="6"/>
                <c:pt idx="0">
                  <c:v>2021</c:v>
                </c:pt>
                <c:pt idx="1">
                  <c:v>2022</c:v>
                </c:pt>
                <c:pt idx="2">
                  <c:v>2023</c:v>
                </c:pt>
                <c:pt idx="3">
                  <c:v>2024</c:v>
                </c:pt>
                <c:pt idx="4">
                  <c:v>2025</c:v>
                </c:pt>
                <c:pt idx="5">
                  <c:v>2026</c:v>
                </c:pt>
              </c:numCache>
            </c:numRef>
          </c:cat>
          <c:val>
            <c:numRef>
              <c:f>'Survey Report'!$F$104:$K$104</c:f>
              <c:numCache>
                <c:formatCode>#0%</c:formatCode>
                <c:ptCount val="6"/>
                <c:pt idx="0">
                  <c:v>0.1650485436893204</c:v>
                </c:pt>
                <c:pt idx="1">
                  <c:v>0.1553398058252427</c:v>
                </c:pt>
                <c:pt idx="2">
                  <c:v>0.21276595744680851</c:v>
                </c:pt>
                <c:pt idx="3">
                  <c:v>0.20300751879699247</c:v>
                </c:pt>
                <c:pt idx="4" formatCode="0%">
                  <c:v>0.16</c:v>
                </c:pt>
                <c:pt idx="5" formatCode="0%">
                  <c:v>0.1</c:v>
                </c:pt>
              </c:numCache>
            </c:numRef>
          </c:val>
          <c:extLst>
            <c:ext xmlns:c16="http://schemas.microsoft.com/office/drawing/2014/chart" uri="{C3380CC4-5D6E-409C-BE32-E72D297353CC}">
              <c16:uniqueId val="{00000001-BC97-49B3-88B6-1EA446C667EF}"/>
            </c:ext>
          </c:extLst>
        </c:ser>
        <c:ser>
          <c:idx val="2"/>
          <c:order val="2"/>
          <c:tx>
            <c:strRef>
              <c:f>'Survey Report'!$E$105</c:f>
              <c:strCache>
                <c:ptCount val="1"/>
                <c:pt idx="0">
                  <c:v>$1,000,001 – $2,000,000</c:v>
                </c:pt>
              </c:strCache>
            </c:strRef>
          </c:tx>
          <c:spPr>
            <a:solidFill>
              <a:schemeClr val="accent3"/>
            </a:solidFill>
            <a:ln>
              <a:noFill/>
            </a:ln>
            <a:effectLst/>
          </c:spPr>
          <c:invertIfNegative val="0"/>
          <c:cat>
            <c:numRef>
              <c:f>'Survey Report'!$F$102:$K$102</c:f>
              <c:numCache>
                <c:formatCode>General</c:formatCode>
                <c:ptCount val="6"/>
                <c:pt idx="0">
                  <c:v>2021</c:v>
                </c:pt>
                <c:pt idx="1">
                  <c:v>2022</c:v>
                </c:pt>
                <c:pt idx="2">
                  <c:v>2023</c:v>
                </c:pt>
                <c:pt idx="3">
                  <c:v>2024</c:v>
                </c:pt>
                <c:pt idx="4">
                  <c:v>2025</c:v>
                </c:pt>
                <c:pt idx="5">
                  <c:v>2026</c:v>
                </c:pt>
              </c:numCache>
            </c:numRef>
          </c:cat>
          <c:val>
            <c:numRef>
              <c:f>'Survey Report'!$F$105:$K$105</c:f>
              <c:numCache>
                <c:formatCode>#0%</c:formatCode>
                <c:ptCount val="6"/>
                <c:pt idx="0">
                  <c:v>0.33980582524271846</c:v>
                </c:pt>
                <c:pt idx="1">
                  <c:v>0.30097087378640774</c:v>
                </c:pt>
                <c:pt idx="2">
                  <c:v>0.26595744680851063</c:v>
                </c:pt>
                <c:pt idx="3">
                  <c:v>0.20300751879699247</c:v>
                </c:pt>
                <c:pt idx="4" formatCode="0%">
                  <c:v>0.35</c:v>
                </c:pt>
                <c:pt idx="5" formatCode="0%">
                  <c:v>0.26</c:v>
                </c:pt>
              </c:numCache>
            </c:numRef>
          </c:val>
          <c:extLst>
            <c:ext xmlns:c16="http://schemas.microsoft.com/office/drawing/2014/chart" uri="{C3380CC4-5D6E-409C-BE32-E72D297353CC}">
              <c16:uniqueId val="{00000002-BC97-49B3-88B6-1EA446C667EF}"/>
            </c:ext>
          </c:extLst>
        </c:ser>
        <c:ser>
          <c:idx val="3"/>
          <c:order val="3"/>
          <c:tx>
            <c:strRef>
              <c:f>'Survey Report'!$E$106</c:f>
              <c:strCache>
                <c:ptCount val="1"/>
                <c:pt idx="0">
                  <c:v>More than $2,000,000</c:v>
                </c:pt>
              </c:strCache>
            </c:strRef>
          </c:tx>
          <c:spPr>
            <a:solidFill>
              <a:schemeClr val="accent4"/>
            </a:solidFill>
            <a:ln>
              <a:noFill/>
            </a:ln>
            <a:effectLst/>
          </c:spPr>
          <c:invertIfNegative val="0"/>
          <c:cat>
            <c:numRef>
              <c:f>'Survey Report'!$F$102:$K$102</c:f>
              <c:numCache>
                <c:formatCode>General</c:formatCode>
                <c:ptCount val="6"/>
                <c:pt idx="0">
                  <c:v>2021</c:v>
                </c:pt>
                <c:pt idx="1">
                  <c:v>2022</c:v>
                </c:pt>
                <c:pt idx="2">
                  <c:v>2023</c:v>
                </c:pt>
                <c:pt idx="3">
                  <c:v>2024</c:v>
                </c:pt>
                <c:pt idx="4">
                  <c:v>2025</c:v>
                </c:pt>
                <c:pt idx="5">
                  <c:v>2026</c:v>
                </c:pt>
              </c:numCache>
            </c:numRef>
          </c:cat>
          <c:val>
            <c:numRef>
              <c:f>'Survey Report'!$F$106:$K$106</c:f>
              <c:numCache>
                <c:formatCode>#0%</c:formatCode>
                <c:ptCount val="6"/>
                <c:pt idx="0">
                  <c:v>0.14563106796116504</c:v>
                </c:pt>
                <c:pt idx="1">
                  <c:v>0.13592233009708737</c:v>
                </c:pt>
                <c:pt idx="2">
                  <c:v>0.1702127659574468</c:v>
                </c:pt>
                <c:pt idx="3">
                  <c:v>0.11278195488721804</c:v>
                </c:pt>
                <c:pt idx="4" formatCode="0%">
                  <c:v>0.16</c:v>
                </c:pt>
                <c:pt idx="5" formatCode="0%">
                  <c:v>0.12</c:v>
                </c:pt>
              </c:numCache>
            </c:numRef>
          </c:val>
          <c:extLst>
            <c:ext xmlns:c16="http://schemas.microsoft.com/office/drawing/2014/chart" uri="{C3380CC4-5D6E-409C-BE32-E72D297353CC}">
              <c16:uniqueId val="{00000003-BC97-49B3-88B6-1EA446C667EF}"/>
            </c:ext>
          </c:extLst>
        </c:ser>
        <c:ser>
          <c:idx val="4"/>
          <c:order val="4"/>
          <c:tx>
            <c:strRef>
              <c:f>'Survey Report'!$E$107</c:f>
              <c:strCache>
                <c:ptCount val="1"/>
                <c:pt idx="0">
                  <c:v>Not sure</c:v>
                </c:pt>
              </c:strCache>
            </c:strRef>
          </c:tx>
          <c:spPr>
            <a:solidFill>
              <a:schemeClr val="accent5"/>
            </a:solidFill>
            <a:ln>
              <a:noFill/>
            </a:ln>
            <a:effectLst/>
          </c:spPr>
          <c:invertIfNegative val="0"/>
          <c:cat>
            <c:numRef>
              <c:f>'Survey Report'!$F$102:$K$102</c:f>
              <c:numCache>
                <c:formatCode>General</c:formatCode>
                <c:ptCount val="6"/>
                <c:pt idx="0">
                  <c:v>2021</c:v>
                </c:pt>
                <c:pt idx="1">
                  <c:v>2022</c:v>
                </c:pt>
                <c:pt idx="2">
                  <c:v>2023</c:v>
                </c:pt>
                <c:pt idx="3">
                  <c:v>2024</c:v>
                </c:pt>
                <c:pt idx="4">
                  <c:v>2025</c:v>
                </c:pt>
                <c:pt idx="5">
                  <c:v>2026</c:v>
                </c:pt>
              </c:numCache>
            </c:numRef>
          </c:cat>
          <c:val>
            <c:numRef>
              <c:f>'Survey Report'!$F$107:$K$107</c:f>
              <c:numCache>
                <c:formatCode>#0%</c:formatCode>
                <c:ptCount val="6"/>
                <c:pt idx="0">
                  <c:v>0.23300970873786409</c:v>
                </c:pt>
                <c:pt idx="1">
                  <c:v>0.23300970873786409</c:v>
                </c:pt>
                <c:pt idx="2">
                  <c:v>0.21276595744680851</c:v>
                </c:pt>
                <c:pt idx="3">
                  <c:v>0.2857142857142857</c:v>
                </c:pt>
                <c:pt idx="4" formatCode="0%">
                  <c:v>0.21</c:v>
                </c:pt>
                <c:pt idx="5" formatCode="0%">
                  <c:v>0.4</c:v>
                </c:pt>
              </c:numCache>
            </c:numRef>
          </c:val>
          <c:extLst>
            <c:ext xmlns:c16="http://schemas.microsoft.com/office/drawing/2014/chart" uri="{C3380CC4-5D6E-409C-BE32-E72D297353CC}">
              <c16:uniqueId val="{00000004-BC97-49B3-88B6-1EA446C667EF}"/>
            </c:ext>
          </c:extLst>
        </c:ser>
        <c:dLbls>
          <c:showLegendKey val="0"/>
          <c:showVal val="0"/>
          <c:showCatName val="0"/>
          <c:showSerName val="0"/>
          <c:showPercent val="0"/>
          <c:showBubbleSize val="0"/>
        </c:dLbls>
        <c:gapWidth val="219"/>
        <c:overlap val="-27"/>
        <c:axId val="888760968"/>
        <c:axId val="888759528"/>
      </c:barChart>
      <c:catAx>
        <c:axId val="8887609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888759528"/>
        <c:crosses val="autoZero"/>
        <c:auto val="1"/>
        <c:lblAlgn val="ctr"/>
        <c:lblOffset val="100"/>
        <c:noMultiLvlLbl val="0"/>
      </c:catAx>
      <c:valAx>
        <c:axId val="8887595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888760968"/>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400" b="1" i="0" u="none" strike="noStrike" kern="1200" baseline="0">
                <a:solidFill>
                  <a:schemeClr val="tx1"/>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b="1">
          <a:solidFill>
            <a:schemeClr val="tx1"/>
          </a:solidFill>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dk1"/>
                </a:solidFill>
                <a:latin typeface="+mn-lt"/>
                <a:ea typeface="+mn-ea"/>
                <a:cs typeface="+mn-cs"/>
              </a:defRPr>
            </a:pPr>
            <a:r>
              <a:rPr lang="en-US"/>
              <a:t>Percent of time spent by agents on reviews</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dk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dk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'Survey Report'!$A$1038:$A$1045</c:f>
              <c:strCache>
                <c:ptCount val="8"/>
                <c:pt idx="0">
                  <c:v>0 – 10%</c:v>
                </c:pt>
                <c:pt idx="1">
                  <c:v>11 – 20%</c:v>
                </c:pt>
                <c:pt idx="2">
                  <c:v>21 – 30%</c:v>
                </c:pt>
                <c:pt idx="3">
                  <c:v>31 – 40%</c:v>
                </c:pt>
                <c:pt idx="4">
                  <c:v>41 – 50%</c:v>
                </c:pt>
                <c:pt idx="5">
                  <c:v>51 – 75%</c:v>
                </c:pt>
                <c:pt idx="6">
                  <c:v>76 – 100%</c:v>
                </c:pt>
                <c:pt idx="7">
                  <c:v>Not sure</c:v>
                </c:pt>
              </c:strCache>
            </c:strRef>
          </c:cat>
          <c:val>
            <c:numRef>
              <c:f>'Survey Report'!$B$1038:$B$1045</c:f>
              <c:numCache>
                <c:formatCode>#0%</c:formatCode>
                <c:ptCount val="8"/>
                <c:pt idx="0">
                  <c:v>1.0869565217391304E-2</c:v>
                </c:pt>
                <c:pt idx="1">
                  <c:v>0.14130434782608695</c:v>
                </c:pt>
                <c:pt idx="2">
                  <c:v>0.19565217391304349</c:v>
                </c:pt>
                <c:pt idx="3">
                  <c:v>0.16304347826086957</c:v>
                </c:pt>
                <c:pt idx="4">
                  <c:v>0.2391304347826087</c:v>
                </c:pt>
                <c:pt idx="5">
                  <c:v>0.17391304347826086</c:v>
                </c:pt>
                <c:pt idx="6">
                  <c:v>5.434782608695652E-2</c:v>
                </c:pt>
                <c:pt idx="7">
                  <c:v>2.1739130434782608E-2</c:v>
                </c:pt>
              </c:numCache>
            </c:numRef>
          </c:val>
          <c:extLst>
            <c:ext xmlns:c16="http://schemas.microsoft.com/office/drawing/2014/chart" uri="{C3380CC4-5D6E-409C-BE32-E72D297353CC}">
              <c16:uniqueId val="{00000000-5472-42B4-98F5-7E5ABF91BC52}"/>
            </c:ext>
          </c:extLst>
        </c:ser>
        <c:dLbls>
          <c:dLblPos val="outEnd"/>
          <c:showLegendKey val="0"/>
          <c:showVal val="1"/>
          <c:showCatName val="0"/>
          <c:showSerName val="0"/>
          <c:showPercent val="0"/>
          <c:showBubbleSize val="0"/>
        </c:dLbls>
        <c:gapWidth val="219"/>
        <c:overlap val="-27"/>
        <c:axId val="562409488"/>
        <c:axId val="562410208"/>
      </c:barChart>
      <c:catAx>
        <c:axId val="562409488"/>
        <c:scaling>
          <c:orientation val="minMax"/>
        </c:scaling>
        <c:delete val="0"/>
        <c:axPos val="b"/>
        <c:title>
          <c:tx>
            <c:rich>
              <a:bodyPr rot="0" spcFirstLastPara="1" vertOverflow="ellipsis" vert="horz" wrap="square" anchor="ctr" anchorCtr="1"/>
              <a:lstStyle/>
              <a:p>
                <a:pPr>
                  <a:defRPr sz="1200" b="1" i="0" u="none" strike="noStrike" kern="1200" baseline="0">
                    <a:solidFill>
                      <a:schemeClr val="dk1"/>
                    </a:solidFill>
                    <a:latin typeface="+mn-lt"/>
                    <a:ea typeface="+mn-ea"/>
                    <a:cs typeface="+mn-cs"/>
                  </a:defRPr>
                </a:pPr>
                <a:r>
                  <a:rPr lang="en-US"/>
                  <a:t>Percent of time spent by agents on reviews</a:t>
                </a:r>
              </a:p>
            </c:rich>
          </c:tx>
          <c:overlay val="0"/>
          <c:spPr>
            <a:noFill/>
            <a:ln>
              <a:noFill/>
            </a:ln>
            <a:effectLst/>
          </c:spPr>
          <c:txPr>
            <a:bodyPr rot="0" spcFirstLastPara="1" vertOverflow="ellipsis" vert="horz" wrap="square" anchor="ctr" anchorCtr="1"/>
            <a:lstStyle/>
            <a:p>
              <a:pPr>
                <a:defRPr sz="1200" b="1"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dk1"/>
                </a:solidFill>
                <a:latin typeface="+mn-lt"/>
                <a:ea typeface="+mn-ea"/>
                <a:cs typeface="+mn-cs"/>
              </a:defRPr>
            </a:pPr>
            <a:endParaRPr lang="en-US"/>
          </a:p>
        </c:txPr>
        <c:crossAx val="562410208"/>
        <c:crosses val="autoZero"/>
        <c:auto val="1"/>
        <c:lblAlgn val="ctr"/>
        <c:lblOffset val="100"/>
        <c:noMultiLvlLbl val="0"/>
      </c:catAx>
      <c:valAx>
        <c:axId val="562410208"/>
        <c:scaling>
          <c:orientation val="minMax"/>
        </c:scaling>
        <c:delete val="1"/>
        <c:axPos val="l"/>
        <c:title>
          <c:tx>
            <c:rich>
              <a:bodyPr rot="-5400000" spcFirstLastPara="1" vertOverflow="ellipsis" vert="horz" wrap="square" anchor="ctr" anchorCtr="1"/>
              <a:lstStyle/>
              <a:p>
                <a:pPr>
                  <a:defRPr sz="1200" b="1" i="0" u="none" strike="noStrike" kern="1200" baseline="0">
                    <a:solidFill>
                      <a:schemeClr val="dk1"/>
                    </a:solidFill>
                    <a:latin typeface="+mn-lt"/>
                    <a:ea typeface="+mn-ea"/>
                    <a:cs typeface="+mn-cs"/>
                  </a:defRPr>
                </a:pPr>
                <a:r>
                  <a:rPr lang="en-US"/>
                  <a:t>Percent of respondents</a:t>
                </a:r>
              </a:p>
            </c:rich>
          </c:tx>
          <c:overlay val="0"/>
          <c:spPr>
            <a:noFill/>
            <a:ln>
              <a:noFill/>
            </a:ln>
            <a:effectLst/>
          </c:spPr>
          <c:txPr>
            <a:bodyPr rot="-5400000" spcFirstLastPara="1" vertOverflow="ellipsis" vert="horz" wrap="square" anchor="ctr" anchorCtr="1"/>
            <a:lstStyle/>
            <a:p>
              <a:pPr>
                <a:defRPr sz="1200" b="1" i="0" u="none" strike="noStrike" kern="1200" baseline="0">
                  <a:solidFill>
                    <a:schemeClr val="dk1"/>
                  </a:solidFill>
                  <a:latin typeface="+mn-lt"/>
                  <a:ea typeface="+mn-ea"/>
                  <a:cs typeface="+mn-cs"/>
                </a:defRPr>
              </a:pPr>
              <a:endParaRPr lang="en-US"/>
            </a:p>
          </c:txPr>
        </c:title>
        <c:numFmt formatCode="#0%" sourceLinked="1"/>
        <c:majorTickMark val="none"/>
        <c:minorTickMark val="none"/>
        <c:tickLblPos val="nextTo"/>
        <c:crossAx val="562409488"/>
        <c:crosses val="autoZero"/>
        <c:crossBetween val="between"/>
      </c:valAx>
      <c:spPr>
        <a:noFill/>
        <a:ln>
          <a:noFill/>
        </a:ln>
        <a:effectLst/>
      </c:spPr>
    </c:plotArea>
    <c:plotVisOnly val="1"/>
    <c:dispBlanksAs val="gap"/>
    <c:showDLblsOverMax val="0"/>
  </c:chart>
  <c:spPr>
    <a:solidFill>
      <a:schemeClr val="lt1"/>
    </a:solidFill>
    <a:ln w="12700" cap="flat" cmpd="sng" algn="ctr">
      <a:noFill/>
      <a:prstDash val="solid"/>
      <a:miter lim="800000"/>
    </a:ln>
    <a:effectLst/>
  </c:spPr>
  <c:txPr>
    <a:bodyPr/>
    <a:lstStyle/>
    <a:p>
      <a:pPr>
        <a:defRPr sz="1200" b="1">
          <a:solidFill>
            <a:schemeClr val="dk1"/>
          </a:solidFill>
          <a:latin typeface="+mn-lt"/>
          <a:ea typeface="+mn-ea"/>
          <a:cs typeface="+mn-cs"/>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r>
              <a:rPr lang="en-US"/>
              <a:t>Percent of time spent by agents on video audits</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'Survey Report'!$A$1058:$A$1065</c:f>
              <c:strCache>
                <c:ptCount val="8"/>
                <c:pt idx="0">
                  <c:v>0 – 10%</c:v>
                </c:pt>
                <c:pt idx="1">
                  <c:v>11 – 20%</c:v>
                </c:pt>
                <c:pt idx="2">
                  <c:v>21 – 30%</c:v>
                </c:pt>
                <c:pt idx="3">
                  <c:v>31 – 40%</c:v>
                </c:pt>
                <c:pt idx="4">
                  <c:v>41 – 50%</c:v>
                </c:pt>
                <c:pt idx="5">
                  <c:v>51 – 75%</c:v>
                </c:pt>
                <c:pt idx="6">
                  <c:v>76 – 100%</c:v>
                </c:pt>
                <c:pt idx="7">
                  <c:v>Not sure</c:v>
                </c:pt>
              </c:strCache>
            </c:strRef>
          </c:cat>
          <c:val>
            <c:numRef>
              <c:f>'Survey Report'!$B$1058:$B$1065</c:f>
              <c:numCache>
                <c:formatCode>#0%</c:formatCode>
                <c:ptCount val="8"/>
                <c:pt idx="0">
                  <c:v>0.19565217391304349</c:v>
                </c:pt>
                <c:pt idx="1">
                  <c:v>0.27173913043478259</c:v>
                </c:pt>
                <c:pt idx="2">
                  <c:v>0.2391304347826087</c:v>
                </c:pt>
                <c:pt idx="3">
                  <c:v>9.7826086956521743E-2</c:v>
                </c:pt>
                <c:pt idx="4">
                  <c:v>6.5217391304347824E-2</c:v>
                </c:pt>
                <c:pt idx="5">
                  <c:v>7.6086956521739135E-2</c:v>
                </c:pt>
                <c:pt idx="6">
                  <c:v>1.0869565217391304E-2</c:v>
                </c:pt>
                <c:pt idx="7">
                  <c:v>4.3478260869565216E-2</c:v>
                </c:pt>
              </c:numCache>
            </c:numRef>
          </c:val>
          <c:extLst>
            <c:ext xmlns:c16="http://schemas.microsoft.com/office/drawing/2014/chart" uri="{C3380CC4-5D6E-409C-BE32-E72D297353CC}">
              <c16:uniqueId val="{00000000-38AC-43E4-B82D-424E8DBDF501}"/>
            </c:ext>
          </c:extLst>
        </c:ser>
        <c:dLbls>
          <c:dLblPos val="outEnd"/>
          <c:showLegendKey val="0"/>
          <c:showVal val="1"/>
          <c:showCatName val="0"/>
          <c:showSerName val="0"/>
          <c:showPercent val="0"/>
          <c:showBubbleSize val="0"/>
        </c:dLbls>
        <c:gapWidth val="219"/>
        <c:overlap val="-27"/>
        <c:axId val="565770312"/>
        <c:axId val="565769592"/>
      </c:barChart>
      <c:catAx>
        <c:axId val="565770312"/>
        <c:scaling>
          <c:orientation val="minMax"/>
        </c:scaling>
        <c:delete val="0"/>
        <c:axPos val="b"/>
        <c:title>
          <c:tx>
            <c:rich>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r>
                  <a:rPr lang="en-US"/>
                  <a:t>Percent of time spent by agents on video audits</a:t>
                </a:r>
              </a:p>
            </c:rich>
          </c:tx>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565769592"/>
        <c:crosses val="autoZero"/>
        <c:auto val="1"/>
        <c:lblAlgn val="ctr"/>
        <c:lblOffset val="100"/>
        <c:noMultiLvlLbl val="0"/>
      </c:catAx>
      <c:valAx>
        <c:axId val="565769592"/>
        <c:scaling>
          <c:orientation val="minMax"/>
        </c:scaling>
        <c:delete val="1"/>
        <c:axPos val="l"/>
        <c:title>
          <c:tx>
            <c:rich>
              <a:bodyPr rot="-5400000" spcFirstLastPara="1" vertOverflow="ellipsis" vert="horz" wrap="square" anchor="ctr" anchorCtr="1"/>
              <a:lstStyle/>
              <a:p>
                <a:pPr>
                  <a:defRPr sz="1200" b="1" i="0" u="none" strike="noStrike" kern="1200" baseline="0">
                    <a:solidFill>
                      <a:schemeClr val="tx1"/>
                    </a:solidFill>
                    <a:latin typeface="+mn-lt"/>
                    <a:ea typeface="+mn-ea"/>
                    <a:cs typeface="+mn-cs"/>
                  </a:defRPr>
                </a:pPr>
                <a:r>
                  <a:rPr lang="en-US"/>
                  <a:t>Percent of respondents</a:t>
                </a:r>
              </a:p>
            </c:rich>
          </c:tx>
          <c:overlay val="0"/>
          <c:spPr>
            <a:noFill/>
            <a:ln>
              <a:noFill/>
            </a:ln>
            <a:effectLst/>
          </c:spPr>
          <c:txPr>
            <a:bodyPr rot="-54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crossAx val="565770312"/>
        <c:crosses val="autoZero"/>
        <c:crossBetween val="between"/>
      </c:valAx>
      <c:spPr>
        <a:noFill/>
        <a:ln>
          <a:noFill/>
        </a:ln>
        <a:effectLst/>
      </c:spPr>
    </c:plotArea>
    <c:plotVisOnly val="1"/>
    <c:dispBlanksAs val="gap"/>
    <c:showDLblsOverMax val="0"/>
  </c:chart>
  <c:spPr>
    <a:noFill/>
    <a:ln>
      <a:noFill/>
    </a:ln>
    <a:effectLst/>
  </c:spPr>
  <c:txPr>
    <a:bodyPr/>
    <a:lstStyle/>
    <a:p>
      <a:pPr>
        <a:defRPr sz="1200" b="1">
          <a:solidFill>
            <a:schemeClr val="tx1"/>
          </a:solidFill>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r>
              <a:rPr lang="en-US"/>
              <a:t>Percent of time spent on information analysis</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'Survey Report'!$A$1078:$A$1085</c:f>
              <c:strCache>
                <c:ptCount val="8"/>
                <c:pt idx="0">
                  <c:v>0 – 10%</c:v>
                </c:pt>
                <c:pt idx="1">
                  <c:v>11 – 20%</c:v>
                </c:pt>
                <c:pt idx="2">
                  <c:v>21 – 30%</c:v>
                </c:pt>
                <c:pt idx="3">
                  <c:v>31 – 40%</c:v>
                </c:pt>
                <c:pt idx="4">
                  <c:v>41 – 50%</c:v>
                </c:pt>
                <c:pt idx="5">
                  <c:v>51 – 75%</c:v>
                </c:pt>
                <c:pt idx="6">
                  <c:v>76 – 100%</c:v>
                </c:pt>
                <c:pt idx="7">
                  <c:v>Not sure</c:v>
                </c:pt>
              </c:strCache>
            </c:strRef>
          </c:cat>
          <c:val>
            <c:numRef>
              <c:f>'Survey Report'!$B$1078:$B$1085</c:f>
              <c:numCache>
                <c:formatCode>#0%</c:formatCode>
                <c:ptCount val="8"/>
                <c:pt idx="0">
                  <c:v>0.36956521739130432</c:v>
                </c:pt>
                <c:pt idx="1">
                  <c:v>0.21739130434782608</c:v>
                </c:pt>
                <c:pt idx="2">
                  <c:v>0.17391304347826086</c:v>
                </c:pt>
                <c:pt idx="3">
                  <c:v>5.434782608695652E-2</c:v>
                </c:pt>
                <c:pt idx="4">
                  <c:v>7.6086956521739135E-2</c:v>
                </c:pt>
                <c:pt idx="5">
                  <c:v>0</c:v>
                </c:pt>
                <c:pt idx="6">
                  <c:v>3.2608695652173912E-2</c:v>
                </c:pt>
                <c:pt idx="7">
                  <c:v>7.6086956521739135E-2</c:v>
                </c:pt>
              </c:numCache>
            </c:numRef>
          </c:val>
          <c:extLst>
            <c:ext xmlns:c16="http://schemas.microsoft.com/office/drawing/2014/chart" uri="{C3380CC4-5D6E-409C-BE32-E72D297353CC}">
              <c16:uniqueId val="{00000000-853E-4B08-870D-6E91E36E9130}"/>
            </c:ext>
          </c:extLst>
        </c:ser>
        <c:dLbls>
          <c:dLblPos val="outEnd"/>
          <c:showLegendKey val="0"/>
          <c:showVal val="1"/>
          <c:showCatName val="0"/>
          <c:showSerName val="0"/>
          <c:showPercent val="0"/>
          <c:showBubbleSize val="0"/>
        </c:dLbls>
        <c:gapWidth val="219"/>
        <c:overlap val="-27"/>
        <c:axId val="358778152"/>
        <c:axId val="358779592"/>
      </c:barChart>
      <c:catAx>
        <c:axId val="358778152"/>
        <c:scaling>
          <c:orientation val="minMax"/>
        </c:scaling>
        <c:delete val="0"/>
        <c:axPos val="b"/>
        <c:title>
          <c:tx>
            <c:rich>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r>
                  <a:rPr lang="en-US"/>
                  <a:t>Percent of time spent by agents on information analysis</a:t>
                </a:r>
              </a:p>
            </c:rich>
          </c:tx>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358779592"/>
        <c:crosses val="autoZero"/>
        <c:auto val="1"/>
        <c:lblAlgn val="ctr"/>
        <c:lblOffset val="100"/>
        <c:noMultiLvlLbl val="0"/>
      </c:catAx>
      <c:valAx>
        <c:axId val="358779592"/>
        <c:scaling>
          <c:orientation val="minMax"/>
        </c:scaling>
        <c:delete val="1"/>
        <c:axPos val="l"/>
        <c:title>
          <c:tx>
            <c:rich>
              <a:bodyPr rot="-5400000" spcFirstLastPara="1" vertOverflow="ellipsis" vert="horz" wrap="square" anchor="ctr" anchorCtr="1"/>
              <a:lstStyle/>
              <a:p>
                <a:pPr>
                  <a:defRPr sz="1200" b="1" i="0" u="none" strike="noStrike" kern="1200" baseline="0">
                    <a:solidFill>
                      <a:schemeClr val="tx1"/>
                    </a:solidFill>
                    <a:latin typeface="+mn-lt"/>
                    <a:ea typeface="+mn-ea"/>
                    <a:cs typeface="+mn-cs"/>
                  </a:defRPr>
                </a:pPr>
                <a:r>
                  <a:rPr lang="en-US"/>
                  <a:t>Percent of respondents</a:t>
                </a:r>
              </a:p>
            </c:rich>
          </c:tx>
          <c:overlay val="0"/>
          <c:spPr>
            <a:noFill/>
            <a:ln>
              <a:noFill/>
            </a:ln>
            <a:effectLst/>
          </c:spPr>
          <c:txPr>
            <a:bodyPr rot="-54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crossAx val="358778152"/>
        <c:crosses val="autoZero"/>
        <c:crossBetween val="between"/>
      </c:valAx>
      <c:spPr>
        <a:noFill/>
        <a:ln>
          <a:noFill/>
        </a:ln>
        <a:effectLst/>
      </c:spPr>
    </c:plotArea>
    <c:plotVisOnly val="1"/>
    <c:dispBlanksAs val="gap"/>
    <c:showDLblsOverMax val="0"/>
  </c:chart>
  <c:spPr>
    <a:solidFill>
      <a:schemeClr val="bg1"/>
    </a:solidFill>
    <a:ln>
      <a:noFill/>
    </a:ln>
    <a:effectLst/>
  </c:spPr>
  <c:txPr>
    <a:bodyPr/>
    <a:lstStyle/>
    <a:p>
      <a:pPr>
        <a:defRPr sz="1200" b="1">
          <a:solidFill>
            <a:schemeClr val="tx1"/>
          </a:solidFill>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r>
              <a:rPr lang="en-US" dirty="0"/>
              <a:t>Databases</a:t>
            </a:r>
            <a:r>
              <a:rPr lang="en-US" baseline="0" dirty="0"/>
              <a:t> and intelligence s</a:t>
            </a:r>
            <a:r>
              <a:rPr lang="en-US" dirty="0"/>
              <a:t>ystems used by surveillance</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'Survey Report'!$A$7:$A$13</c:f>
              <c:strCache>
                <c:ptCount val="7"/>
                <c:pt idx="0">
                  <c:v>Not sure</c:v>
                </c:pt>
                <c:pt idx="1">
                  <c:v>Griffin</c:v>
                </c:pt>
                <c:pt idx="2">
                  <c:v>Biometrica</c:v>
                </c:pt>
                <c:pt idx="3">
                  <c:v>Other</c:v>
                </c:pt>
                <c:pt idx="4">
                  <c:v>BJ Survey</c:v>
                </c:pt>
                <c:pt idx="5">
                  <c:v>eConnect</c:v>
                </c:pt>
                <c:pt idx="6">
                  <c:v>Oregon Surveillance Network</c:v>
                </c:pt>
              </c:strCache>
            </c:strRef>
          </c:cat>
          <c:val>
            <c:numRef>
              <c:f>'Survey Report'!$B$7:$B$13</c:f>
              <c:numCache>
                <c:formatCode>#0%</c:formatCode>
                <c:ptCount val="7"/>
                <c:pt idx="0">
                  <c:v>0.05</c:v>
                </c:pt>
                <c:pt idx="1">
                  <c:v>0.15</c:v>
                </c:pt>
                <c:pt idx="2">
                  <c:v>0.21</c:v>
                </c:pt>
                <c:pt idx="3">
                  <c:v>0.26</c:v>
                </c:pt>
                <c:pt idx="4">
                  <c:v>0.27</c:v>
                </c:pt>
                <c:pt idx="5">
                  <c:v>0.57999999999999996</c:v>
                </c:pt>
                <c:pt idx="6">
                  <c:v>0.63</c:v>
                </c:pt>
              </c:numCache>
            </c:numRef>
          </c:val>
          <c:extLst>
            <c:ext xmlns:c16="http://schemas.microsoft.com/office/drawing/2014/chart" uri="{C3380CC4-5D6E-409C-BE32-E72D297353CC}">
              <c16:uniqueId val="{00000000-650E-4E26-B08E-FD8CD6B7230F}"/>
            </c:ext>
          </c:extLst>
        </c:ser>
        <c:dLbls>
          <c:dLblPos val="outEnd"/>
          <c:showLegendKey val="0"/>
          <c:showVal val="1"/>
          <c:showCatName val="0"/>
          <c:showSerName val="0"/>
          <c:showPercent val="0"/>
          <c:showBubbleSize val="0"/>
        </c:dLbls>
        <c:gapWidth val="182"/>
        <c:axId val="560796096"/>
        <c:axId val="560787456"/>
      </c:barChart>
      <c:catAx>
        <c:axId val="5607960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560787456"/>
        <c:crosses val="autoZero"/>
        <c:auto val="1"/>
        <c:lblAlgn val="ctr"/>
        <c:lblOffset val="100"/>
        <c:noMultiLvlLbl val="0"/>
      </c:catAx>
      <c:valAx>
        <c:axId val="560787456"/>
        <c:scaling>
          <c:orientation val="minMax"/>
        </c:scaling>
        <c:delete val="1"/>
        <c:axPos val="b"/>
        <c:numFmt formatCode="#0%" sourceLinked="1"/>
        <c:majorTickMark val="none"/>
        <c:minorTickMark val="none"/>
        <c:tickLblPos val="nextTo"/>
        <c:crossAx val="560796096"/>
        <c:crosses val="autoZero"/>
        <c:crossBetween val="between"/>
      </c:valAx>
      <c:spPr>
        <a:noFill/>
        <a:ln>
          <a:noFill/>
        </a:ln>
        <a:effectLst/>
      </c:spPr>
    </c:plotArea>
    <c:plotVisOnly val="1"/>
    <c:dispBlanksAs val="gap"/>
    <c:showDLblsOverMax val="0"/>
  </c:chart>
  <c:spPr>
    <a:noFill/>
    <a:ln>
      <a:noFill/>
    </a:ln>
    <a:effectLst/>
  </c:spPr>
  <c:txPr>
    <a:bodyPr/>
    <a:lstStyle/>
    <a:p>
      <a:pPr>
        <a:defRPr sz="1400" b="1">
          <a:solidFill>
            <a:schemeClr val="tx1"/>
          </a:solidFill>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r>
              <a:rPr lang="en-US"/>
              <a:t>2021-2026: Percent of casinos using a facial recognition system</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endParaRPr lang="en-US"/>
        </a:p>
      </c:txPr>
    </c:title>
    <c:autoTitleDeleted val="0"/>
    <c:plotArea>
      <c:layout/>
      <c:barChart>
        <c:barDir val="col"/>
        <c:grouping val="stacked"/>
        <c:varyColors val="0"/>
        <c:ser>
          <c:idx val="0"/>
          <c:order val="0"/>
          <c:tx>
            <c:strRef>
              <c:f>'Survey Report'!$F$198</c:f>
              <c:strCache>
                <c:ptCount val="1"/>
                <c:pt idx="0">
                  <c:v>Yes</c:v>
                </c:pt>
              </c:strCache>
            </c:strRef>
          </c:tx>
          <c:spPr>
            <a:solidFill>
              <a:schemeClr val="accent1"/>
            </a:solidFill>
            <a:ln>
              <a:noFill/>
            </a:ln>
            <a:effectLst/>
          </c:spPr>
          <c:invertIfNegative val="0"/>
          <c:cat>
            <c:numRef>
              <c:f>'Survey Report'!$G$197:$L$197</c:f>
              <c:numCache>
                <c:formatCode>General</c:formatCode>
                <c:ptCount val="6"/>
                <c:pt idx="0">
                  <c:v>2021</c:v>
                </c:pt>
                <c:pt idx="1">
                  <c:v>2022</c:v>
                </c:pt>
                <c:pt idx="2">
                  <c:v>2023</c:v>
                </c:pt>
                <c:pt idx="3">
                  <c:v>2024</c:v>
                </c:pt>
                <c:pt idx="4">
                  <c:v>2025</c:v>
                </c:pt>
                <c:pt idx="5">
                  <c:v>2026</c:v>
                </c:pt>
              </c:numCache>
            </c:numRef>
          </c:cat>
          <c:val>
            <c:numRef>
              <c:f>'Survey Report'!$G$198:$L$198</c:f>
              <c:numCache>
                <c:formatCode>#0%</c:formatCode>
                <c:ptCount val="6"/>
                <c:pt idx="0">
                  <c:v>0.25242718446601942</c:v>
                </c:pt>
                <c:pt idx="1">
                  <c:v>0.26213592233009708</c:v>
                </c:pt>
                <c:pt idx="2">
                  <c:v>0.28723404255319152</c:v>
                </c:pt>
                <c:pt idx="3" formatCode="0%">
                  <c:v>0.39</c:v>
                </c:pt>
                <c:pt idx="4" formatCode="0%">
                  <c:v>0.53</c:v>
                </c:pt>
                <c:pt idx="5" formatCode="0%">
                  <c:v>0.59</c:v>
                </c:pt>
              </c:numCache>
            </c:numRef>
          </c:val>
          <c:extLst>
            <c:ext xmlns:c16="http://schemas.microsoft.com/office/drawing/2014/chart" uri="{C3380CC4-5D6E-409C-BE32-E72D297353CC}">
              <c16:uniqueId val="{00000000-1B8B-4212-B994-81E4EA94C5D9}"/>
            </c:ext>
          </c:extLst>
        </c:ser>
        <c:ser>
          <c:idx val="1"/>
          <c:order val="1"/>
          <c:tx>
            <c:strRef>
              <c:f>'Survey Report'!$F$199</c:f>
              <c:strCache>
                <c:ptCount val="1"/>
                <c:pt idx="0">
                  <c:v>No</c:v>
                </c:pt>
              </c:strCache>
            </c:strRef>
          </c:tx>
          <c:spPr>
            <a:solidFill>
              <a:schemeClr val="accent2"/>
            </a:solidFill>
            <a:ln>
              <a:noFill/>
            </a:ln>
            <a:effectLst/>
          </c:spPr>
          <c:invertIfNegative val="0"/>
          <c:cat>
            <c:numRef>
              <c:f>'Survey Report'!$G$197:$L$197</c:f>
              <c:numCache>
                <c:formatCode>General</c:formatCode>
                <c:ptCount val="6"/>
                <c:pt idx="0">
                  <c:v>2021</c:v>
                </c:pt>
                <c:pt idx="1">
                  <c:v>2022</c:v>
                </c:pt>
                <c:pt idx="2">
                  <c:v>2023</c:v>
                </c:pt>
                <c:pt idx="3">
                  <c:v>2024</c:v>
                </c:pt>
                <c:pt idx="4">
                  <c:v>2025</c:v>
                </c:pt>
                <c:pt idx="5">
                  <c:v>2026</c:v>
                </c:pt>
              </c:numCache>
            </c:numRef>
          </c:cat>
          <c:val>
            <c:numRef>
              <c:f>'Survey Report'!$G$199:$L$199</c:f>
              <c:numCache>
                <c:formatCode>#0%</c:formatCode>
                <c:ptCount val="6"/>
                <c:pt idx="0">
                  <c:v>0.72815533980582503</c:v>
                </c:pt>
                <c:pt idx="1">
                  <c:v>0.73786407766990292</c:v>
                </c:pt>
                <c:pt idx="2">
                  <c:v>0.71276595744680848</c:v>
                </c:pt>
                <c:pt idx="3" formatCode="0%">
                  <c:v>0.59</c:v>
                </c:pt>
                <c:pt idx="4" formatCode="0%">
                  <c:v>0.46</c:v>
                </c:pt>
                <c:pt idx="5">
                  <c:v>0.38</c:v>
                </c:pt>
              </c:numCache>
            </c:numRef>
          </c:val>
          <c:extLst>
            <c:ext xmlns:c16="http://schemas.microsoft.com/office/drawing/2014/chart" uri="{C3380CC4-5D6E-409C-BE32-E72D297353CC}">
              <c16:uniqueId val="{00000001-1B8B-4212-B994-81E4EA94C5D9}"/>
            </c:ext>
          </c:extLst>
        </c:ser>
        <c:ser>
          <c:idx val="2"/>
          <c:order val="2"/>
          <c:tx>
            <c:strRef>
              <c:f>'Survey Report'!$F$200</c:f>
              <c:strCache>
                <c:ptCount val="1"/>
                <c:pt idx="0">
                  <c:v>Not sure</c:v>
                </c:pt>
              </c:strCache>
            </c:strRef>
          </c:tx>
          <c:spPr>
            <a:solidFill>
              <a:schemeClr val="accent3"/>
            </a:solidFill>
            <a:ln>
              <a:noFill/>
            </a:ln>
            <a:effectLst/>
          </c:spPr>
          <c:invertIfNegative val="0"/>
          <c:cat>
            <c:numRef>
              <c:f>'Survey Report'!$G$197:$L$197</c:f>
              <c:numCache>
                <c:formatCode>General</c:formatCode>
                <c:ptCount val="6"/>
                <c:pt idx="0">
                  <c:v>2021</c:v>
                </c:pt>
                <c:pt idx="1">
                  <c:v>2022</c:v>
                </c:pt>
                <c:pt idx="2">
                  <c:v>2023</c:v>
                </c:pt>
                <c:pt idx="3">
                  <c:v>2024</c:v>
                </c:pt>
                <c:pt idx="4">
                  <c:v>2025</c:v>
                </c:pt>
                <c:pt idx="5">
                  <c:v>2026</c:v>
                </c:pt>
              </c:numCache>
            </c:numRef>
          </c:cat>
          <c:val>
            <c:numRef>
              <c:f>'Survey Report'!$G$200:$L$200</c:f>
              <c:numCache>
                <c:formatCode>#0%</c:formatCode>
                <c:ptCount val="6"/>
                <c:pt idx="0">
                  <c:v>1.9417475728155338E-2</c:v>
                </c:pt>
                <c:pt idx="1">
                  <c:v>0</c:v>
                </c:pt>
                <c:pt idx="2">
                  <c:v>0</c:v>
                </c:pt>
                <c:pt idx="3" formatCode="0%">
                  <c:v>0.02</c:v>
                </c:pt>
                <c:pt idx="4" formatCode="0%">
                  <c:v>0.01</c:v>
                </c:pt>
                <c:pt idx="5" formatCode="0%">
                  <c:v>0</c:v>
                </c:pt>
              </c:numCache>
            </c:numRef>
          </c:val>
          <c:extLst>
            <c:ext xmlns:c16="http://schemas.microsoft.com/office/drawing/2014/chart" uri="{C3380CC4-5D6E-409C-BE32-E72D297353CC}">
              <c16:uniqueId val="{00000002-1B8B-4212-B994-81E4EA94C5D9}"/>
            </c:ext>
          </c:extLst>
        </c:ser>
        <c:dLbls>
          <c:showLegendKey val="0"/>
          <c:showVal val="0"/>
          <c:showCatName val="0"/>
          <c:showSerName val="0"/>
          <c:showPercent val="0"/>
          <c:showBubbleSize val="0"/>
        </c:dLbls>
        <c:gapWidth val="150"/>
        <c:overlap val="100"/>
        <c:axId val="514840560"/>
        <c:axId val="514840920"/>
      </c:barChart>
      <c:catAx>
        <c:axId val="514840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514840920"/>
        <c:crosses val="autoZero"/>
        <c:auto val="1"/>
        <c:lblAlgn val="ctr"/>
        <c:lblOffset val="100"/>
        <c:noMultiLvlLbl val="0"/>
      </c:catAx>
      <c:valAx>
        <c:axId val="5148409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514840560"/>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400" b="1" i="0" u="none" strike="noStrike" kern="1200" baseline="0">
                <a:solidFill>
                  <a:schemeClr val="tx1"/>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b="1">
          <a:solidFill>
            <a:schemeClr val="tx1"/>
          </a:solidFill>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r>
              <a:rPr lang="en-US"/>
              <a:t>Facial technology systems used</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'Survey Report'!$A$58:$A$64</c:f>
              <c:strCache>
                <c:ptCount val="7"/>
                <c:pt idx="0">
                  <c:v>Corsight</c:v>
                </c:pt>
                <c:pt idx="1">
                  <c:v>Clearview</c:v>
                </c:pt>
                <c:pt idx="2">
                  <c:v>SAFR Visionlabs</c:v>
                </c:pt>
                <c:pt idx="3">
                  <c:v>Briefcam</c:v>
                </c:pt>
                <c:pt idx="4">
                  <c:v>Anyvision/Oosto</c:v>
                </c:pt>
                <c:pt idx="5">
                  <c:v>Other</c:v>
                </c:pt>
                <c:pt idx="6">
                  <c:v>eConnect</c:v>
                </c:pt>
              </c:strCache>
            </c:strRef>
          </c:cat>
          <c:val>
            <c:numRef>
              <c:f>'Survey Report'!$B$58:$B$64</c:f>
              <c:numCache>
                <c:formatCode>#0%</c:formatCode>
                <c:ptCount val="7"/>
                <c:pt idx="0">
                  <c:v>0</c:v>
                </c:pt>
                <c:pt idx="1">
                  <c:v>3.5087719298245612E-2</c:v>
                </c:pt>
                <c:pt idx="2">
                  <c:v>3.5087719298245612E-2</c:v>
                </c:pt>
                <c:pt idx="3">
                  <c:v>0.10526315789473684</c:v>
                </c:pt>
                <c:pt idx="4">
                  <c:v>0.19298245614035087</c:v>
                </c:pt>
                <c:pt idx="5">
                  <c:v>0.26315789473684209</c:v>
                </c:pt>
                <c:pt idx="6">
                  <c:v>0.36842105263157893</c:v>
                </c:pt>
              </c:numCache>
            </c:numRef>
          </c:val>
          <c:extLst>
            <c:ext xmlns:c16="http://schemas.microsoft.com/office/drawing/2014/chart" uri="{C3380CC4-5D6E-409C-BE32-E72D297353CC}">
              <c16:uniqueId val="{00000000-0DAF-4B74-BBC5-1A6F89FCBDA0}"/>
            </c:ext>
          </c:extLst>
        </c:ser>
        <c:dLbls>
          <c:dLblPos val="outEnd"/>
          <c:showLegendKey val="0"/>
          <c:showVal val="1"/>
          <c:showCatName val="0"/>
          <c:showSerName val="0"/>
          <c:showPercent val="0"/>
          <c:showBubbleSize val="0"/>
        </c:dLbls>
        <c:gapWidth val="182"/>
        <c:axId val="687043744"/>
        <c:axId val="687044104"/>
      </c:barChart>
      <c:catAx>
        <c:axId val="68704374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687044104"/>
        <c:crosses val="autoZero"/>
        <c:auto val="1"/>
        <c:lblAlgn val="ctr"/>
        <c:lblOffset val="100"/>
        <c:noMultiLvlLbl val="0"/>
      </c:catAx>
      <c:valAx>
        <c:axId val="687044104"/>
        <c:scaling>
          <c:orientation val="minMax"/>
        </c:scaling>
        <c:delete val="1"/>
        <c:axPos val="b"/>
        <c:numFmt formatCode="#0%" sourceLinked="1"/>
        <c:majorTickMark val="none"/>
        <c:minorTickMark val="none"/>
        <c:tickLblPos val="nextTo"/>
        <c:crossAx val="687043744"/>
        <c:crosses val="autoZero"/>
        <c:crossBetween val="between"/>
      </c:valAx>
      <c:spPr>
        <a:noFill/>
        <a:ln w="25400">
          <a:noFill/>
        </a:ln>
        <a:effectLst/>
      </c:spPr>
    </c:plotArea>
    <c:plotVisOnly val="1"/>
    <c:dispBlanksAs val="gap"/>
    <c:showDLblsOverMax val="0"/>
  </c:chart>
  <c:spPr>
    <a:noFill/>
    <a:ln>
      <a:noFill/>
    </a:ln>
    <a:effectLst/>
  </c:spPr>
  <c:txPr>
    <a:bodyPr/>
    <a:lstStyle/>
    <a:p>
      <a:pPr>
        <a:defRPr sz="1200" b="1">
          <a:solidFill>
            <a:schemeClr val="tx1"/>
          </a:solidFill>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r>
              <a:rPr lang="en-US"/>
              <a:t>How facial technology is used</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'Survey Report'!$A$77:$A$81</c:f>
              <c:strCache>
                <c:ptCount val="5"/>
                <c:pt idx="0">
                  <c:v>Don’t know/unsure</c:v>
                </c:pt>
                <c:pt idx="1">
                  <c:v>Other</c:v>
                </c:pt>
                <c:pt idx="2">
                  <c:v>To alert for VIP patrons</c:v>
                </c:pt>
                <c:pt idx="3">
                  <c:v>To detect suspicious individuals</c:v>
                </c:pt>
                <c:pt idx="4">
                  <c:v>To keep bad guys out</c:v>
                </c:pt>
              </c:strCache>
            </c:strRef>
          </c:cat>
          <c:val>
            <c:numRef>
              <c:f>'Survey Report'!$B$77:$B$81</c:f>
              <c:numCache>
                <c:formatCode>#0%</c:formatCode>
                <c:ptCount val="5"/>
                <c:pt idx="0">
                  <c:v>2.3622047244094488E-2</c:v>
                </c:pt>
                <c:pt idx="1">
                  <c:v>0.11023622047244094</c:v>
                </c:pt>
                <c:pt idx="2">
                  <c:v>0.14960629921259844</c:v>
                </c:pt>
                <c:pt idx="3">
                  <c:v>0.31496062992125984</c:v>
                </c:pt>
                <c:pt idx="4">
                  <c:v>0.40157480314960631</c:v>
                </c:pt>
              </c:numCache>
            </c:numRef>
          </c:val>
          <c:extLst>
            <c:ext xmlns:c16="http://schemas.microsoft.com/office/drawing/2014/chart" uri="{C3380CC4-5D6E-409C-BE32-E72D297353CC}">
              <c16:uniqueId val="{00000000-2999-42E7-BD04-11F7BCC4F469}"/>
            </c:ext>
          </c:extLst>
        </c:ser>
        <c:dLbls>
          <c:dLblPos val="outEnd"/>
          <c:showLegendKey val="0"/>
          <c:showVal val="1"/>
          <c:showCatName val="0"/>
          <c:showSerName val="0"/>
          <c:showPercent val="0"/>
          <c:showBubbleSize val="0"/>
        </c:dLbls>
        <c:gapWidth val="182"/>
        <c:axId val="539316128"/>
        <c:axId val="539314688"/>
      </c:barChart>
      <c:catAx>
        <c:axId val="5393161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539314688"/>
        <c:crosses val="autoZero"/>
        <c:auto val="1"/>
        <c:lblAlgn val="ctr"/>
        <c:lblOffset val="100"/>
        <c:noMultiLvlLbl val="0"/>
      </c:catAx>
      <c:valAx>
        <c:axId val="539314688"/>
        <c:scaling>
          <c:orientation val="minMax"/>
        </c:scaling>
        <c:delete val="1"/>
        <c:axPos val="b"/>
        <c:numFmt formatCode="#0%" sourceLinked="1"/>
        <c:majorTickMark val="none"/>
        <c:minorTickMark val="none"/>
        <c:tickLblPos val="nextTo"/>
        <c:crossAx val="539316128"/>
        <c:crosses val="autoZero"/>
        <c:crossBetween val="between"/>
      </c:valAx>
      <c:spPr>
        <a:noFill/>
        <a:ln>
          <a:noFill/>
        </a:ln>
        <a:effectLst/>
      </c:spPr>
    </c:plotArea>
    <c:plotVisOnly val="1"/>
    <c:dispBlanksAs val="gap"/>
    <c:showDLblsOverMax val="0"/>
  </c:chart>
  <c:spPr>
    <a:solidFill>
      <a:schemeClr val="bg1"/>
    </a:solidFill>
    <a:ln>
      <a:noFill/>
    </a:ln>
    <a:effectLst/>
  </c:spPr>
  <c:txPr>
    <a:bodyPr/>
    <a:lstStyle/>
    <a:p>
      <a:pPr>
        <a:defRPr sz="1200" b="1">
          <a:solidFill>
            <a:schemeClr val="tx1"/>
          </a:solidFill>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r>
              <a:rPr lang="en-US"/>
              <a:t>2022-2026: Plans to invest in facial recognition technology by casinos that currently do not have it</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endParaRPr lang="en-US"/>
        </a:p>
      </c:txPr>
    </c:title>
    <c:autoTitleDeleted val="0"/>
    <c:plotArea>
      <c:layout/>
      <c:barChart>
        <c:barDir val="col"/>
        <c:grouping val="stacked"/>
        <c:varyColors val="0"/>
        <c:ser>
          <c:idx val="0"/>
          <c:order val="0"/>
          <c:tx>
            <c:strRef>
              <c:f>'Survey Report'!$F$216</c:f>
              <c:strCache>
                <c:ptCount val="1"/>
                <c:pt idx="0">
                  <c:v>Yes</c:v>
                </c:pt>
              </c:strCache>
            </c:strRef>
          </c:tx>
          <c:spPr>
            <a:solidFill>
              <a:schemeClr val="accent1"/>
            </a:solidFill>
            <a:ln>
              <a:noFill/>
            </a:ln>
            <a:effectLst/>
          </c:spPr>
          <c:invertIfNegative val="0"/>
          <c:cat>
            <c:numRef>
              <c:f>'Survey Report'!$G$215:$K$215</c:f>
              <c:numCache>
                <c:formatCode>General</c:formatCode>
                <c:ptCount val="5"/>
                <c:pt idx="0">
                  <c:v>2022</c:v>
                </c:pt>
                <c:pt idx="1">
                  <c:v>2023</c:v>
                </c:pt>
                <c:pt idx="2">
                  <c:v>2024</c:v>
                </c:pt>
                <c:pt idx="3">
                  <c:v>2025</c:v>
                </c:pt>
                <c:pt idx="4">
                  <c:v>2026</c:v>
                </c:pt>
              </c:numCache>
            </c:numRef>
          </c:cat>
          <c:val>
            <c:numRef>
              <c:f>'Survey Report'!$G$216:$K$216</c:f>
              <c:numCache>
                <c:formatCode>#0%</c:formatCode>
                <c:ptCount val="5"/>
                <c:pt idx="0">
                  <c:v>0.35526315789473684</c:v>
                </c:pt>
                <c:pt idx="1">
                  <c:v>0.5</c:v>
                </c:pt>
                <c:pt idx="2" formatCode="0%">
                  <c:v>0.64</c:v>
                </c:pt>
                <c:pt idx="3" formatCode="0%">
                  <c:v>0.57999999999999996</c:v>
                </c:pt>
                <c:pt idx="4" formatCode="0%">
                  <c:v>0.57999999999999996</c:v>
                </c:pt>
              </c:numCache>
            </c:numRef>
          </c:val>
          <c:extLst>
            <c:ext xmlns:c16="http://schemas.microsoft.com/office/drawing/2014/chart" uri="{C3380CC4-5D6E-409C-BE32-E72D297353CC}">
              <c16:uniqueId val="{00000000-CA7F-4EAC-A568-5E2EEA153333}"/>
            </c:ext>
          </c:extLst>
        </c:ser>
        <c:ser>
          <c:idx val="1"/>
          <c:order val="1"/>
          <c:tx>
            <c:strRef>
              <c:f>'Survey Report'!$F$217</c:f>
              <c:strCache>
                <c:ptCount val="1"/>
                <c:pt idx="0">
                  <c:v>No</c:v>
                </c:pt>
              </c:strCache>
            </c:strRef>
          </c:tx>
          <c:spPr>
            <a:solidFill>
              <a:schemeClr val="accent2"/>
            </a:solidFill>
            <a:ln>
              <a:noFill/>
            </a:ln>
            <a:effectLst/>
          </c:spPr>
          <c:invertIfNegative val="0"/>
          <c:cat>
            <c:numRef>
              <c:f>'Survey Report'!$G$215:$K$215</c:f>
              <c:numCache>
                <c:formatCode>General</c:formatCode>
                <c:ptCount val="5"/>
                <c:pt idx="0">
                  <c:v>2022</c:v>
                </c:pt>
                <c:pt idx="1">
                  <c:v>2023</c:v>
                </c:pt>
                <c:pt idx="2">
                  <c:v>2024</c:v>
                </c:pt>
                <c:pt idx="3">
                  <c:v>2025</c:v>
                </c:pt>
                <c:pt idx="4">
                  <c:v>2026</c:v>
                </c:pt>
              </c:numCache>
            </c:numRef>
          </c:cat>
          <c:val>
            <c:numRef>
              <c:f>'Survey Report'!$G$217:$K$217</c:f>
              <c:numCache>
                <c:formatCode>#0%</c:formatCode>
                <c:ptCount val="5"/>
                <c:pt idx="0">
                  <c:v>0.32894736842105265</c:v>
                </c:pt>
                <c:pt idx="1">
                  <c:v>0.26470588235294118</c:v>
                </c:pt>
                <c:pt idx="2" formatCode="0%">
                  <c:v>0.18</c:v>
                </c:pt>
                <c:pt idx="3" formatCode="0%">
                  <c:v>0.22</c:v>
                </c:pt>
                <c:pt idx="4" formatCode="0%">
                  <c:v>0.11</c:v>
                </c:pt>
              </c:numCache>
            </c:numRef>
          </c:val>
          <c:extLst>
            <c:ext xmlns:c16="http://schemas.microsoft.com/office/drawing/2014/chart" uri="{C3380CC4-5D6E-409C-BE32-E72D297353CC}">
              <c16:uniqueId val="{00000001-CA7F-4EAC-A568-5E2EEA153333}"/>
            </c:ext>
          </c:extLst>
        </c:ser>
        <c:ser>
          <c:idx val="2"/>
          <c:order val="2"/>
          <c:tx>
            <c:strRef>
              <c:f>'Survey Report'!$F$218</c:f>
              <c:strCache>
                <c:ptCount val="1"/>
                <c:pt idx="0">
                  <c:v>Not sure</c:v>
                </c:pt>
              </c:strCache>
            </c:strRef>
          </c:tx>
          <c:spPr>
            <a:solidFill>
              <a:schemeClr val="accent3"/>
            </a:solidFill>
            <a:ln>
              <a:noFill/>
            </a:ln>
            <a:effectLst/>
          </c:spPr>
          <c:invertIfNegative val="0"/>
          <c:cat>
            <c:numRef>
              <c:f>'Survey Report'!$G$215:$K$215</c:f>
              <c:numCache>
                <c:formatCode>General</c:formatCode>
                <c:ptCount val="5"/>
                <c:pt idx="0">
                  <c:v>2022</c:v>
                </c:pt>
                <c:pt idx="1">
                  <c:v>2023</c:v>
                </c:pt>
                <c:pt idx="2">
                  <c:v>2024</c:v>
                </c:pt>
                <c:pt idx="3">
                  <c:v>2025</c:v>
                </c:pt>
                <c:pt idx="4">
                  <c:v>2026</c:v>
                </c:pt>
              </c:numCache>
            </c:numRef>
          </c:cat>
          <c:val>
            <c:numRef>
              <c:f>'Survey Report'!$G$218:$K$218</c:f>
              <c:numCache>
                <c:formatCode>#0%</c:formatCode>
                <c:ptCount val="5"/>
                <c:pt idx="0">
                  <c:v>0.31578947368421051</c:v>
                </c:pt>
                <c:pt idx="1">
                  <c:v>0.23529411764705882</c:v>
                </c:pt>
                <c:pt idx="2" formatCode="0%">
                  <c:v>0.18</c:v>
                </c:pt>
                <c:pt idx="3" formatCode="0%">
                  <c:v>0.19</c:v>
                </c:pt>
                <c:pt idx="4" formatCode="0%">
                  <c:v>0.24</c:v>
                </c:pt>
              </c:numCache>
            </c:numRef>
          </c:val>
          <c:extLst>
            <c:ext xmlns:c16="http://schemas.microsoft.com/office/drawing/2014/chart" uri="{C3380CC4-5D6E-409C-BE32-E72D297353CC}">
              <c16:uniqueId val="{00000002-CA7F-4EAC-A568-5E2EEA153333}"/>
            </c:ext>
          </c:extLst>
        </c:ser>
        <c:dLbls>
          <c:showLegendKey val="0"/>
          <c:showVal val="0"/>
          <c:showCatName val="0"/>
          <c:showSerName val="0"/>
          <c:showPercent val="0"/>
          <c:showBubbleSize val="0"/>
        </c:dLbls>
        <c:gapWidth val="150"/>
        <c:overlap val="100"/>
        <c:axId val="704817248"/>
        <c:axId val="704817608"/>
      </c:barChart>
      <c:catAx>
        <c:axId val="704817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704817608"/>
        <c:crosses val="autoZero"/>
        <c:auto val="1"/>
        <c:lblAlgn val="ctr"/>
        <c:lblOffset val="100"/>
        <c:noMultiLvlLbl val="0"/>
      </c:catAx>
      <c:valAx>
        <c:axId val="7048176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704817248"/>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200" b="1" i="0" u="none" strike="noStrike" kern="1200" baseline="0">
                <a:solidFill>
                  <a:schemeClr val="tx1"/>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legend>
    <c:plotVisOnly val="1"/>
    <c:dispBlanksAs val="gap"/>
    <c:showDLblsOverMax val="0"/>
  </c:chart>
  <c:spPr>
    <a:solidFill>
      <a:schemeClr val="bg1"/>
    </a:solidFill>
    <a:ln>
      <a:noFill/>
    </a:ln>
    <a:effectLst/>
  </c:spPr>
  <c:txPr>
    <a:bodyPr/>
    <a:lstStyle/>
    <a:p>
      <a:pPr>
        <a:defRPr sz="1200" b="1">
          <a:solidFill>
            <a:schemeClr val="tx1"/>
          </a:solidFill>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r>
              <a:rPr lang="en-US"/>
              <a:t>2026: Plans to add facial recognition technology by type of casino</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3.0555555555555555E-2"/>
          <c:y val="0.23023574492464174"/>
          <c:w val="0.93888888888888888"/>
          <c:h val="0.56555012976306518"/>
        </c:manualLayout>
      </c:layout>
      <c:barChart>
        <c:barDir val="col"/>
        <c:grouping val="clustered"/>
        <c:varyColors val="0"/>
        <c:ser>
          <c:idx val="0"/>
          <c:order val="0"/>
          <c:tx>
            <c:strRef>
              <c:f>'Banner Table'!$B$4</c:f>
              <c:strCache>
                <c:ptCount val="1"/>
                <c:pt idx="0">
                  <c:v>Commercial</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'Banner Table'!$A$5:$A$7</c:f>
              <c:strCache>
                <c:ptCount val="3"/>
                <c:pt idx="0">
                  <c:v>Yes</c:v>
                </c:pt>
                <c:pt idx="1">
                  <c:v>No</c:v>
                </c:pt>
                <c:pt idx="2">
                  <c:v>Not sure</c:v>
                </c:pt>
              </c:strCache>
            </c:strRef>
          </c:cat>
          <c:val>
            <c:numRef>
              <c:f>'Banner Table'!$B$5:$B$7</c:f>
              <c:numCache>
                <c:formatCode>#0%</c:formatCode>
                <c:ptCount val="3"/>
                <c:pt idx="0">
                  <c:v>0.55555555555555558</c:v>
                </c:pt>
                <c:pt idx="1">
                  <c:v>7.407407407407407E-2</c:v>
                </c:pt>
                <c:pt idx="2">
                  <c:v>0.25925925925925924</c:v>
                </c:pt>
              </c:numCache>
            </c:numRef>
          </c:val>
          <c:extLst>
            <c:ext xmlns:c16="http://schemas.microsoft.com/office/drawing/2014/chart" uri="{C3380CC4-5D6E-409C-BE32-E72D297353CC}">
              <c16:uniqueId val="{00000000-2892-40EC-B71B-873418ADECD6}"/>
            </c:ext>
          </c:extLst>
        </c:ser>
        <c:ser>
          <c:idx val="1"/>
          <c:order val="1"/>
          <c:tx>
            <c:strRef>
              <c:f>'Banner Table'!$C$4</c:f>
              <c:strCache>
                <c:ptCount val="1"/>
                <c:pt idx="0">
                  <c:v>Tribal</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'Banner Table'!$A$5:$A$7</c:f>
              <c:strCache>
                <c:ptCount val="3"/>
                <c:pt idx="0">
                  <c:v>Yes</c:v>
                </c:pt>
                <c:pt idx="1">
                  <c:v>No</c:v>
                </c:pt>
                <c:pt idx="2">
                  <c:v>Not sure</c:v>
                </c:pt>
              </c:strCache>
            </c:strRef>
          </c:cat>
          <c:val>
            <c:numRef>
              <c:f>'Banner Table'!$C$5:$C$7</c:f>
              <c:numCache>
                <c:formatCode>#0%</c:formatCode>
                <c:ptCount val="3"/>
                <c:pt idx="0">
                  <c:v>0.75</c:v>
                </c:pt>
                <c:pt idx="1">
                  <c:v>0.125</c:v>
                </c:pt>
                <c:pt idx="2">
                  <c:v>0.125</c:v>
                </c:pt>
              </c:numCache>
            </c:numRef>
          </c:val>
          <c:extLst>
            <c:ext xmlns:c16="http://schemas.microsoft.com/office/drawing/2014/chart" uri="{C3380CC4-5D6E-409C-BE32-E72D297353CC}">
              <c16:uniqueId val="{00000001-2892-40EC-B71B-873418ADECD6}"/>
            </c:ext>
          </c:extLst>
        </c:ser>
        <c:dLbls>
          <c:dLblPos val="outEnd"/>
          <c:showLegendKey val="0"/>
          <c:showVal val="1"/>
          <c:showCatName val="0"/>
          <c:showSerName val="0"/>
          <c:showPercent val="0"/>
          <c:showBubbleSize val="0"/>
        </c:dLbls>
        <c:gapWidth val="219"/>
        <c:overlap val="-27"/>
        <c:axId val="906580984"/>
        <c:axId val="906581344"/>
      </c:barChart>
      <c:catAx>
        <c:axId val="906580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906581344"/>
        <c:crosses val="autoZero"/>
        <c:auto val="1"/>
        <c:lblAlgn val="ctr"/>
        <c:lblOffset val="100"/>
        <c:noMultiLvlLbl val="0"/>
      </c:catAx>
      <c:valAx>
        <c:axId val="906581344"/>
        <c:scaling>
          <c:orientation val="minMax"/>
        </c:scaling>
        <c:delete val="1"/>
        <c:axPos val="l"/>
        <c:numFmt formatCode="#0%" sourceLinked="1"/>
        <c:majorTickMark val="none"/>
        <c:minorTickMark val="none"/>
        <c:tickLblPos val="nextTo"/>
        <c:crossAx val="9065809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legend>
    <c:plotVisOnly val="1"/>
    <c:dispBlanksAs val="gap"/>
    <c:showDLblsOverMax val="0"/>
  </c:chart>
  <c:spPr>
    <a:solidFill>
      <a:schemeClr val="bg1"/>
    </a:solidFill>
    <a:ln>
      <a:noFill/>
    </a:ln>
    <a:effectLst/>
  </c:spPr>
  <c:txPr>
    <a:bodyPr/>
    <a:lstStyle/>
    <a:p>
      <a:pPr>
        <a:defRPr sz="1200" b="1">
          <a:solidFill>
            <a:schemeClr val="tx1"/>
          </a:solidFill>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r>
              <a:rPr lang="en-US"/>
              <a:t>2022-2026:Percent of properties with ID scan solution</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'Survey Report'!$H$249</c:f>
              <c:strCache>
                <c:ptCount val="1"/>
                <c:pt idx="0">
                  <c:v>Yes</c:v>
                </c:pt>
              </c:strCache>
            </c:strRef>
          </c:tx>
          <c:spPr>
            <a:solidFill>
              <a:schemeClr val="accent1"/>
            </a:solidFill>
            <a:ln>
              <a:noFill/>
            </a:ln>
            <a:effectLst/>
          </c:spPr>
          <c:invertIfNegative val="0"/>
          <c:cat>
            <c:numRef>
              <c:f>'Survey Report'!$I$248:$M$248</c:f>
              <c:numCache>
                <c:formatCode>General</c:formatCode>
                <c:ptCount val="5"/>
                <c:pt idx="0">
                  <c:v>2022</c:v>
                </c:pt>
                <c:pt idx="1">
                  <c:v>2023</c:v>
                </c:pt>
                <c:pt idx="2">
                  <c:v>2024</c:v>
                </c:pt>
                <c:pt idx="3">
                  <c:v>2025</c:v>
                </c:pt>
                <c:pt idx="4">
                  <c:v>2026</c:v>
                </c:pt>
              </c:numCache>
            </c:numRef>
          </c:cat>
          <c:val>
            <c:numRef>
              <c:f>'Survey Report'!$I$249:$M$249</c:f>
              <c:numCache>
                <c:formatCode>#0%</c:formatCode>
                <c:ptCount val="5"/>
                <c:pt idx="0">
                  <c:v>0.39805825242718446</c:v>
                </c:pt>
                <c:pt idx="1">
                  <c:v>0.46808510638297873</c:v>
                </c:pt>
                <c:pt idx="2" formatCode="0%">
                  <c:v>0.5</c:v>
                </c:pt>
                <c:pt idx="3" formatCode="0%">
                  <c:v>0.45</c:v>
                </c:pt>
                <c:pt idx="4" formatCode="0%">
                  <c:v>0.67</c:v>
                </c:pt>
              </c:numCache>
            </c:numRef>
          </c:val>
          <c:extLst>
            <c:ext xmlns:c16="http://schemas.microsoft.com/office/drawing/2014/chart" uri="{C3380CC4-5D6E-409C-BE32-E72D297353CC}">
              <c16:uniqueId val="{00000000-C2DD-4443-977D-7A80287B423A}"/>
            </c:ext>
          </c:extLst>
        </c:ser>
        <c:ser>
          <c:idx val="1"/>
          <c:order val="1"/>
          <c:tx>
            <c:strRef>
              <c:f>'Survey Report'!$H$250</c:f>
              <c:strCache>
                <c:ptCount val="1"/>
                <c:pt idx="0">
                  <c:v>No</c:v>
                </c:pt>
              </c:strCache>
            </c:strRef>
          </c:tx>
          <c:spPr>
            <a:solidFill>
              <a:schemeClr val="accent2"/>
            </a:solidFill>
            <a:ln>
              <a:noFill/>
            </a:ln>
            <a:effectLst/>
          </c:spPr>
          <c:invertIfNegative val="0"/>
          <c:cat>
            <c:numRef>
              <c:f>'Survey Report'!$I$248:$M$248</c:f>
              <c:numCache>
                <c:formatCode>General</c:formatCode>
                <c:ptCount val="5"/>
                <c:pt idx="0">
                  <c:v>2022</c:v>
                </c:pt>
                <c:pt idx="1">
                  <c:v>2023</c:v>
                </c:pt>
                <c:pt idx="2">
                  <c:v>2024</c:v>
                </c:pt>
                <c:pt idx="3">
                  <c:v>2025</c:v>
                </c:pt>
                <c:pt idx="4">
                  <c:v>2026</c:v>
                </c:pt>
              </c:numCache>
            </c:numRef>
          </c:cat>
          <c:val>
            <c:numRef>
              <c:f>'Survey Report'!$I$250:$M$250</c:f>
              <c:numCache>
                <c:formatCode>#0%</c:formatCode>
                <c:ptCount val="5"/>
                <c:pt idx="0">
                  <c:v>0.53398058252427183</c:v>
                </c:pt>
                <c:pt idx="1">
                  <c:v>0.46808510638297873</c:v>
                </c:pt>
                <c:pt idx="2" formatCode="0%">
                  <c:v>0.38</c:v>
                </c:pt>
                <c:pt idx="3" formatCode="0%">
                  <c:v>0.45</c:v>
                </c:pt>
                <c:pt idx="4" formatCode="0%">
                  <c:v>0.26</c:v>
                </c:pt>
              </c:numCache>
            </c:numRef>
          </c:val>
          <c:extLst>
            <c:ext xmlns:c16="http://schemas.microsoft.com/office/drawing/2014/chart" uri="{C3380CC4-5D6E-409C-BE32-E72D297353CC}">
              <c16:uniqueId val="{00000001-C2DD-4443-977D-7A80287B423A}"/>
            </c:ext>
          </c:extLst>
        </c:ser>
        <c:ser>
          <c:idx val="2"/>
          <c:order val="2"/>
          <c:tx>
            <c:strRef>
              <c:f>'Survey Report'!$H$251</c:f>
              <c:strCache>
                <c:ptCount val="1"/>
                <c:pt idx="0">
                  <c:v>Not sure</c:v>
                </c:pt>
              </c:strCache>
            </c:strRef>
          </c:tx>
          <c:spPr>
            <a:solidFill>
              <a:schemeClr val="accent3"/>
            </a:solidFill>
            <a:ln>
              <a:noFill/>
            </a:ln>
            <a:effectLst/>
          </c:spPr>
          <c:invertIfNegative val="0"/>
          <c:cat>
            <c:numRef>
              <c:f>'Survey Report'!$I$248:$M$248</c:f>
              <c:numCache>
                <c:formatCode>General</c:formatCode>
                <c:ptCount val="5"/>
                <c:pt idx="0">
                  <c:v>2022</c:v>
                </c:pt>
                <c:pt idx="1">
                  <c:v>2023</c:v>
                </c:pt>
                <c:pt idx="2">
                  <c:v>2024</c:v>
                </c:pt>
                <c:pt idx="3">
                  <c:v>2025</c:v>
                </c:pt>
                <c:pt idx="4">
                  <c:v>2026</c:v>
                </c:pt>
              </c:numCache>
            </c:numRef>
          </c:cat>
          <c:val>
            <c:numRef>
              <c:f>'Survey Report'!$I$251:$M$251</c:f>
              <c:numCache>
                <c:formatCode>#0%</c:formatCode>
                <c:ptCount val="5"/>
                <c:pt idx="0">
                  <c:v>6.7961165048543687E-2</c:v>
                </c:pt>
                <c:pt idx="1">
                  <c:v>6.3829787234042548E-2</c:v>
                </c:pt>
                <c:pt idx="2" formatCode="0%">
                  <c:v>0.12</c:v>
                </c:pt>
                <c:pt idx="3" formatCode="0%">
                  <c:v>0.1</c:v>
                </c:pt>
                <c:pt idx="4" formatCode="0%">
                  <c:v>7.0000000000000007E-2</c:v>
                </c:pt>
              </c:numCache>
            </c:numRef>
          </c:val>
          <c:extLst>
            <c:ext xmlns:c16="http://schemas.microsoft.com/office/drawing/2014/chart" uri="{C3380CC4-5D6E-409C-BE32-E72D297353CC}">
              <c16:uniqueId val="{00000002-C2DD-4443-977D-7A80287B423A}"/>
            </c:ext>
          </c:extLst>
        </c:ser>
        <c:dLbls>
          <c:showLegendKey val="0"/>
          <c:showVal val="0"/>
          <c:showCatName val="0"/>
          <c:showSerName val="0"/>
          <c:showPercent val="0"/>
          <c:showBubbleSize val="0"/>
        </c:dLbls>
        <c:gapWidth val="150"/>
        <c:axId val="728176040"/>
        <c:axId val="728176760"/>
      </c:barChart>
      <c:catAx>
        <c:axId val="728176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728176760"/>
        <c:crosses val="autoZero"/>
        <c:auto val="1"/>
        <c:lblAlgn val="ctr"/>
        <c:lblOffset val="100"/>
        <c:noMultiLvlLbl val="0"/>
      </c:catAx>
      <c:valAx>
        <c:axId val="72817676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728176040"/>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200" b="1" i="0" u="none" strike="noStrike" kern="1200" baseline="0">
                <a:solidFill>
                  <a:schemeClr val="tx1"/>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1200" b="1">
          <a:solidFill>
            <a:schemeClr val="tx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r>
              <a:rPr lang="en-US" dirty="0"/>
              <a:t>2021-2026: Annual surveillance training budget</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'Survey Report'!$E$121</c:f>
              <c:strCache>
                <c:ptCount val="1"/>
                <c:pt idx="0">
                  <c:v>None</c:v>
                </c:pt>
              </c:strCache>
            </c:strRef>
          </c:tx>
          <c:spPr>
            <a:solidFill>
              <a:schemeClr val="accent1"/>
            </a:solidFill>
            <a:ln>
              <a:noFill/>
            </a:ln>
            <a:effectLst/>
          </c:spPr>
          <c:invertIfNegative val="0"/>
          <c:cat>
            <c:numRef>
              <c:f>'Survey Report'!$F$120:$K$120</c:f>
              <c:numCache>
                <c:formatCode>General</c:formatCode>
                <c:ptCount val="6"/>
                <c:pt idx="0">
                  <c:v>2021</c:v>
                </c:pt>
                <c:pt idx="1">
                  <c:v>2022</c:v>
                </c:pt>
                <c:pt idx="2">
                  <c:v>2023</c:v>
                </c:pt>
                <c:pt idx="3">
                  <c:v>2024</c:v>
                </c:pt>
                <c:pt idx="4">
                  <c:v>2025</c:v>
                </c:pt>
                <c:pt idx="5">
                  <c:v>2026</c:v>
                </c:pt>
              </c:numCache>
            </c:numRef>
          </c:cat>
          <c:val>
            <c:numRef>
              <c:f>'Survey Report'!$F$121:$K$121</c:f>
              <c:numCache>
                <c:formatCode>#0%</c:formatCode>
                <c:ptCount val="6"/>
                <c:pt idx="0">
                  <c:v>0.22330097087378642</c:v>
                </c:pt>
                <c:pt idx="1">
                  <c:v>0.18446601941747573</c:v>
                </c:pt>
                <c:pt idx="2">
                  <c:v>0.15957446808510639</c:v>
                </c:pt>
                <c:pt idx="3">
                  <c:v>0.13533834586466201</c:v>
                </c:pt>
                <c:pt idx="4">
                  <c:v>0.14383561643835616</c:v>
                </c:pt>
                <c:pt idx="5" formatCode="0%">
                  <c:v>0.14000000000000001</c:v>
                </c:pt>
              </c:numCache>
            </c:numRef>
          </c:val>
          <c:extLst>
            <c:ext xmlns:c16="http://schemas.microsoft.com/office/drawing/2014/chart" uri="{C3380CC4-5D6E-409C-BE32-E72D297353CC}">
              <c16:uniqueId val="{00000000-17D5-4EBC-9C3D-65844462723B}"/>
            </c:ext>
          </c:extLst>
        </c:ser>
        <c:ser>
          <c:idx val="1"/>
          <c:order val="1"/>
          <c:tx>
            <c:strRef>
              <c:f>'Survey Report'!$E$122</c:f>
              <c:strCache>
                <c:ptCount val="1"/>
                <c:pt idx="0">
                  <c:v>Less than $1,000</c:v>
                </c:pt>
              </c:strCache>
            </c:strRef>
          </c:tx>
          <c:spPr>
            <a:solidFill>
              <a:schemeClr val="accent2"/>
            </a:solidFill>
            <a:ln>
              <a:noFill/>
            </a:ln>
            <a:effectLst/>
          </c:spPr>
          <c:invertIfNegative val="0"/>
          <c:cat>
            <c:numRef>
              <c:f>'Survey Report'!$F$120:$K$120</c:f>
              <c:numCache>
                <c:formatCode>General</c:formatCode>
                <c:ptCount val="6"/>
                <c:pt idx="0">
                  <c:v>2021</c:v>
                </c:pt>
                <c:pt idx="1">
                  <c:v>2022</c:v>
                </c:pt>
                <c:pt idx="2">
                  <c:v>2023</c:v>
                </c:pt>
                <c:pt idx="3">
                  <c:v>2024</c:v>
                </c:pt>
                <c:pt idx="4">
                  <c:v>2025</c:v>
                </c:pt>
                <c:pt idx="5">
                  <c:v>2026</c:v>
                </c:pt>
              </c:numCache>
            </c:numRef>
          </c:cat>
          <c:val>
            <c:numRef>
              <c:f>'Survey Report'!$F$122:$K$122</c:f>
              <c:numCache>
                <c:formatCode>#0%</c:formatCode>
                <c:ptCount val="6"/>
                <c:pt idx="0">
                  <c:v>0.12621359223300971</c:v>
                </c:pt>
                <c:pt idx="1">
                  <c:v>9.7087378640776698E-2</c:v>
                </c:pt>
                <c:pt idx="2">
                  <c:v>4.2553191489361701E-2</c:v>
                </c:pt>
                <c:pt idx="3">
                  <c:v>9.0225563909774431E-2</c:v>
                </c:pt>
                <c:pt idx="4">
                  <c:v>8.9041095890410954E-2</c:v>
                </c:pt>
                <c:pt idx="5" formatCode="0%">
                  <c:v>0.08</c:v>
                </c:pt>
              </c:numCache>
            </c:numRef>
          </c:val>
          <c:extLst>
            <c:ext xmlns:c16="http://schemas.microsoft.com/office/drawing/2014/chart" uri="{C3380CC4-5D6E-409C-BE32-E72D297353CC}">
              <c16:uniqueId val="{00000001-17D5-4EBC-9C3D-65844462723B}"/>
            </c:ext>
          </c:extLst>
        </c:ser>
        <c:ser>
          <c:idx val="2"/>
          <c:order val="2"/>
          <c:tx>
            <c:strRef>
              <c:f>'Survey Report'!$E$123</c:f>
              <c:strCache>
                <c:ptCount val="1"/>
                <c:pt idx="0">
                  <c:v>$1,000 – $5,000</c:v>
                </c:pt>
              </c:strCache>
            </c:strRef>
          </c:tx>
          <c:spPr>
            <a:solidFill>
              <a:schemeClr val="accent3"/>
            </a:solidFill>
            <a:ln>
              <a:noFill/>
            </a:ln>
            <a:effectLst/>
          </c:spPr>
          <c:invertIfNegative val="0"/>
          <c:cat>
            <c:numRef>
              <c:f>'Survey Report'!$F$120:$K$120</c:f>
              <c:numCache>
                <c:formatCode>General</c:formatCode>
                <c:ptCount val="6"/>
                <c:pt idx="0">
                  <c:v>2021</c:v>
                </c:pt>
                <c:pt idx="1">
                  <c:v>2022</c:v>
                </c:pt>
                <c:pt idx="2">
                  <c:v>2023</c:v>
                </c:pt>
                <c:pt idx="3">
                  <c:v>2024</c:v>
                </c:pt>
                <c:pt idx="4">
                  <c:v>2025</c:v>
                </c:pt>
                <c:pt idx="5">
                  <c:v>2026</c:v>
                </c:pt>
              </c:numCache>
            </c:numRef>
          </c:cat>
          <c:val>
            <c:numRef>
              <c:f>'Survey Report'!$F$123:$K$123</c:f>
              <c:numCache>
                <c:formatCode>#0%</c:formatCode>
                <c:ptCount val="6"/>
                <c:pt idx="0">
                  <c:v>0.21359223300970873</c:v>
                </c:pt>
                <c:pt idx="1">
                  <c:v>0.23300970873786409</c:v>
                </c:pt>
                <c:pt idx="2">
                  <c:v>0.35106382978723405</c:v>
                </c:pt>
                <c:pt idx="3">
                  <c:v>0.27067669172932302</c:v>
                </c:pt>
                <c:pt idx="4">
                  <c:v>0.25342465753424659</c:v>
                </c:pt>
                <c:pt idx="5">
                  <c:v>0.21</c:v>
                </c:pt>
              </c:numCache>
            </c:numRef>
          </c:val>
          <c:extLst>
            <c:ext xmlns:c16="http://schemas.microsoft.com/office/drawing/2014/chart" uri="{C3380CC4-5D6E-409C-BE32-E72D297353CC}">
              <c16:uniqueId val="{00000002-17D5-4EBC-9C3D-65844462723B}"/>
            </c:ext>
          </c:extLst>
        </c:ser>
        <c:ser>
          <c:idx val="3"/>
          <c:order val="3"/>
          <c:tx>
            <c:strRef>
              <c:f>'Survey Report'!$E$124</c:f>
              <c:strCache>
                <c:ptCount val="1"/>
                <c:pt idx="0">
                  <c:v>More than $5,000</c:v>
                </c:pt>
              </c:strCache>
            </c:strRef>
          </c:tx>
          <c:spPr>
            <a:solidFill>
              <a:schemeClr val="accent4"/>
            </a:solidFill>
            <a:ln>
              <a:noFill/>
            </a:ln>
            <a:effectLst/>
          </c:spPr>
          <c:invertIfNegative val="0"/>
          <c:cat>
            <c:numRef>
              <c:f>'Survey Report'!$F$120:$K$120</c:f>
              <c:numCache>
                <c:formatCode>General</c:formatCode>
                <c:ptCount val="6"/>
                <c:pt idx="0">
                  <c:v>2021</c:v>
                </c:pt>
                <c:pt idx="1">
                  <c:v>2022</c:v>
                </c:pt>
                <c:pt idx="2">
                  <c:v>2023</c:v>
                </c:pt>
                <c:pt idx="3">
                  <c:v>2024</c:v>
                </c:pt>
                <c:pt idx="4">
                  <c:v>2025</c:v>
                </c:pt>
                <c:pt idx="5">
                  <c:v>2026</c:v>
                </c:pt>
              </c:numCache>
            </c:numRef>
          </c:cat>
          <c:val>
            <c:numRef>
              <c:f>'Survey Report'!$F$124:$K$124</c:f>
              <c:numCache>
                <c:formatCode>#0%</c:formatCode>
                <c:ptCount val="6"/>
                <c:pt idx="0">
                  <c:v>0.29126213592233008</c:v>
                </c:pt>
                <c:pt idx="1">
                  <c:v>0.29126213592233008</c:v>
                </c:pt>
                <c:pt idx="2">
                  <c:v>0.27659574468085107</c:v>
                </c:pt>
                <c:pt idx="3">
                  <c:v>0.2932330827067669</c:v>
                </c:pt>
                <c:pt idx="4">
                  <c:v>0.36986301369863012</c:v>
                </c:pt>
                <c:pt idx="5">
                  <c:v>0.24</c:v>
                </c:pt>
              </c:numCache>
            </c:numRef>
          </c:val>
          <c:extLst>
            <c:ext xmlns:c16="http://schemas.microsoft.com/office/drawing/2014/chart" uri="{C3380CC4-5D6E-409C-BE32-E72D297353CC}">
              <c16:uniqueId val="{00000003-17D5-4EBC-9C3D-65844462723B}"/>
            </c:ext>
          </c:extLst>
        </c:ser>
        <c:ser>
          <c:idx val="4"/>
          <c:order val="4"/>
          <c:tx>
            <c:strRef>
              <c:f>'Survey Report'!$E$125</c:f>
              <c:strCache>
                <c:ptCount val="1"/>
                <c:pt idx="0">
                  <c:v>Not sure</c:v>
                </c:pt>
              </c:strCache>
            </c:strRef>
          </c:tx>
          <c:spPr>
            <a:solidFill>
              <a:schemeClr val="accent5"/>
            </a:solidFill>
            <a:ln>
              <a:noFill/>
            </a:ln>
            <a:effectLst/>
          </c:spPr>
          <c:invertIfNegative val="0"/>
          <c:cat>
            <c:numRef>
              <c:f>'Survey Report'!$F$120:$K$120</c:f>
              <c:numCache>
                <c:formatCode>General</c:formatCode>
                <c:ptCount val="6"/>
                <c:pt idx="0">
                  <c:v>2021</c:v>
                </c:pt>
                <c:pt idx="1">
                  <c:v>2022</c:v>
                </c:pt>
                <c:pt idx="2">
                  <c:v>2023</c:v>
                </c:pt>
                <c:pt idx="3">
                  <c:v>2024</c:v>
                </c:pt>
                <c:pt idx="4">
                  <c:v>2025</c:v>
                </c:pt>
                <c:pt idx="5">
                  <c:v>2026</c:v>
                </c:pt>
              </c:numCache>
            </c:numRef>
          </c:cat>
          <c:val>
            <c:numRef>
              <c:f>'Survey Report'!$F$125:$K$125</c:f>
              <c:numCache>
                <c:formatCode>#0%</c:formatCode>
                <c:ptCount val="6"/>
                <c:pt idx="0">
                  <c:v>0.14563106796116504</c:v>
                </c:pt>
                <c:pt idx="1">
                  <c:v>0.1941747572815534</c:v>
                </c:pt>
                <c:pt idx="2">
                  <c:v>0.1702127659574468</c:v>
                </c:pt>
                <c:pt idx="3">
                  <c:v>0.21052631578947367</c:v>
                </c:pt>
                <c:pt idx="4">
                  <c:v>0.14383561643835616</c:v>
                </c:pt>
                <c:pt idx="5" formatCode="0%">
                  <c:v>0.34</c:v>
                </c:pt>
              </c:numCache>
            </c:numRef>
          </c:val>
          <c:extLst>
            <c:ext xmlns:c16="http://schemas.microsoft.com/office/drawing/2014/chart" uri="{C3380CC4-5D6E-409C-BE32-E72D297353CC}">
              <c16:uniqueId val="{00000004-17D5-4EBC-9C3D-65844462723B}"/>
            </c:ext>
          </c:extLst>
        </c:ser>
        <c:dLbls>
          <c:showLegendKey val="0"/>
          <c:showVal val="0"/>
          <c:showCatName val="0"/>
          <c:showSerName val="0"/>
          <c:showPercent val="0"/>
          <c:showBubbleSize val="0"/>
        </c:dLbls>
        <c:gapWidth val="219"/>
        <c:overlap val="-27"/>
        <c:axId val="888658008"/>
        <c:axId val="888656568"/>
      </c:barChart>
      <c:catAx>
        <c:axId val="8886580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888656568"/>
        <c:crosses val="autoZero"/>
        <c:auto val="1"/>
        <c:lblAlgn val="ctr"/>
        <c:lblOffset val="100"/>
        <c:noMultiLvlLbl val="0"/>
      </c:catAx>
      <c:valAx>
        <c:axId val="8886565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888658008"/>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400" b="1" i="0" u="none" strike="noStrike" kern="1200" baseline="0">
                <a:solidFill>
                  <a:schemeClr val="tx1"/>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b="1">
          <a:solidFill>
            <a:schemeClr val="tx1"/>
          </a:solidFill>
        </a:defRPr>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r>
              <a:rPr lang="en-US"/>
              <a:t>How ID scan is used</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48315447284417767"/>
          <c:y val="0.13594412112489954"/>
          <c:w val="0.45046726955052124"/>
          <c:h val="0.82731422451701953"/>
        </c:manualLayout>
      </c:layout>
      <c:barChart>
        <c:barDir val="bar"/>
        <c:grouping val="clustered"/>
        <c:varyColors val="0"/>
        <c:ser>
          <c:idx val="0"/>
          <c:order val="0"/>
          <c:spPr>
            <a:solidFill>
              <a:srgbClr val="002060"/>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'Survey Report'!$A$1104:$A$1107</c:f>
              <c:strCache>
                <c:ptCount val="4"/>
                <c:pt idx="0">
                  <c:v>Other</c:v>
                </c:pt>
                <c:pt idx="1">
                  <c:v>For populating a membership database automatically</c:v>
                </c:pt>
                <c:pt idx="2">
                  <c:v>Confirming ID for access to goods/services</c:v>
                </c:pt>
                <c:pt idx="3">
                  <c:v>Confirmation of ID validity</c:v>
                </c:pt>
              </c:strCache>
            </c:strRef>
          </c:cat>
          <c:val>
            <c:numRef>
              <c:f>'Survey Report'!$B$1104:$B$1107</c:f>
              <c:numCache>
                <c:formatCode>#0%</c:formatCode>
                <c:ptCount val="4"/>
                <c:pt idx="0">
                  <c:v>6.8965517241379309E-2</c:v>
                </c:pt>
                <c:pt idx="1">
                  <c:v>8.6206896551724144E-2</c:v>
                </c:pt>
                <c:pt idx="2">
                  <c:v>0.28448275862068967</c:v>
                </c:pt>
                <c:pt idx="3">
                  <c:v>0.56034482758620685</c:v>
                </c:pt>
              </c:numCache>
            </c:numRef>
          </c:val>
          <c:extLst>
            <c:ext xmlns:c16="http://schemas.microsoft.com/office/drawing/2014/chart" uri="{C3380CC4-5D6E-409C-BE32-E72D297353CC}">
              <c16:uniqueId val="{00000000-05A9-453A-B57F-92AB65E0C23E}"/>
            </c:ext>
          </c:extLst>
        </c:ser>
        <c:dLbls>
          <c:dLblPos val="outEnd"/>
          <c:showLegendKey val="0"/>
          <c:showVal val="1"/>
          <c:showCatName val="0"/>
          <c:showSerName val="0"/>
          <c:showPercent val="0"/>
          <c:showBubbleSize val="0"/>
        </c:dLbls>
        <c:gapWidth val="182"/>
        <c:axId val="376795311"/>
        <c:axId val="376805871"/>
      </c:barChart>
      <c:catAx>
        <c:axId val="3767953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376805871"/>
        <c:crosses val="autoZero"/>
        <c:auto val="1"/>
        <c:lblAlgn val="ctr"/>
        <c:lblOffset val="100"/>
        <c:noMultiLvlLbl val="0"/>
      </c:catAx>
      <c:valAx>
        <c:axId val="376805871"/>
        <c:scaling>
          <c:orientation val="minMax"/>
        </c:scaling>
        <c:delete val="1"/>
        <c:axPos val="b"/>
        <c:numFmt formatCode="#0%" sourceLinked="1"/>
        <c:majorTickMark val="none"/>
        <c:minorTickMark val="none"/>
        <c:tickLblPos val="nextTo"/>
        <c:crossAx val="376795311"/>
        <c:crosses val="autoZero"/>
        <c:crossBetween val="between"/>
      </c:valAx>
      <c:spPr>
        <a:noFill/>
        <a:ln>
          <a:noFill/>
        </a:ln>
        <a:effectLst/>
      </c:spPr>
    </c:plotArea>
    <c:plotVisOnly val="1"/>
    <c:dispBlanksAs val="gap"/>
    <c:showDLblsOverMax val="0"/>
  </c:chart>
  <c:spPr>
    <a:noFill/>
    <a:ln>
      <a:solidFill>
        <a:schemeClr val="tx1"/>
      </a:solidFill>
    </a:ln>
    <a:effectLst/>
  </c:spPr>
  <c:txPr>
    <a:bodyPr/>
    <a:lstStyle/>
    <a:p>
      <a:pPr>
        <a:defRPr sz="1400" b="1">
          <a:solidFill>
            <a:schemeClr val="tx1"/>
          </a:solidFill>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r>
              <a:rPr lang="en-US"/>
              <a:t>2021-2026: Percent of investigations aided by eConnect or other advanced technology  </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'Survey Report'!$F$274</c:f>
              <c:strCache>
                <c:ptCount val="1"/>
                <c:pt idx="0">
                  <c:v>2021</c:v>
                </c:pt>
              </c:strCache>
            </c:strRef>
          </c:tx>
          <c:spPr>
            <a:solidFill>
              <a:schemeClr val="accent1"/>
            </a:solidFill>
            <a:ln>
              <a:noFill/>
            </a:ln>
            <a:effectLst/>
          </c:spPr>
          <c:invertIfNegative val="0"/>
          <c:cat>
            <c:strRef>
              <c:f>'Survey Report'!$E$275:$E$282</c:f>
              <c:strCache>
                <c:ptCount val="8"/>
                <c:pt idx="0">
                  <c:v>0 – 10%</c:v>
                </c:pt>
                <c:pt idx="1">
                  <c:v>11 – 20%</c:v>
                </c:pt>
                <c:pt idx="2">
                  <c:v>21 – 30%</c:v>
                </c:pt>
                <c:pt idx="3">
                  <c:v>31 – 40%</c:v>
                </c:pt>
                <c:pt idx="4">
                  <c:v>41 – 50%</c:v>
                </c:pt>
                <c:pt idx="5">
                  <c:v>51 – 75%</c:v>
                </c:pt>
                <c:pt idx="6">
                  <c:v>76 – 100%</c:v>
                </c:pt>
                <c:pt idx="7">
                  <c:v>Not sure</c:v>
                </c:pt>
              </c:strCache>
            </c:strRef>
          </c:cat>
          <c:val>
            <c:numRef>
              <c:f>'Survey Report'!$F$275:$F$282</c:f>
              <c:numCache>
                <c:formatCode>#0%</c:formatCode>
                <c:ptCount val="8"/>
                <c:pt idx="0">
                  <c:v>0.2857142857142857</c:v>
                </c:pt>
                <c:pt idx="1">
                  <c:v>0.23809523809523808</c:v>
                </c:pt>
                <c:pt idx="2">
                  <c:v>9.5238095238095233E-2</c:v>
                </c:pt>
                <c:pt idx="3">
                  <c:v>0.11904761904761904</c:v>
                </c:pt>
                <c:pt idx="4">
                  <c:v>9.5238095238095233E-2</c:v>
                </c:pt>
                <c:pt idx="5">
                  <c:v>9.5238095238095233E-2</c:v>
                </c:pt>
                <c:pt idx="6">
                  <c:v>4.7619047619047616E-2</c:v>
                </c:pt>
                <c:pt idx="7">
                  <c:v>2.3809523809523808E-2</c:v>
                </c:pt>
              </c:numCache>
            </c:numRef>
          </c:val>
          <c:extLst>
            <c:ext xmlns:c16="http://schemas.microsoft.com/office/drawing/2014/chart" uri="{C3380CC4-5D6E-409C-BE32-E72D297353CC}">
              <c16:uniqueId val="{00000000-4135-4B7D-AB81-E52AA1BAD5A3}"/>
            </c:ext>
          </c:extLst>
        </c:ser>
        <c:ser>
          <c:idx val="1"/>
          <c:order val="1"/>
          <c:tx>
            <c:strRef>
              <c:f>'Survey Report'!$G$274</c:f>
              <c:strCache>
                <c:ptCount val="1"/>
                <c:pt idx="0">
                  <c:v>2022</c:v>
                </c:pt>
              </c:strCache>
            </c:strRef>
          </c:tx>
          <c:spPr>
            <a:solidFill>
              <a:schemeClr val="accent2"/>
            </a:solidFill>
            <a:ln>
              <a:noFill/>
            </a:ln>
            <a:effectLst/>
          </c:spPr>
          <c:invertIfNegative val="0"/>
          <c:cat>
            <c:strRef>
              <c:f>'Survey Report'!$E$275:$E$282</c:f>
              <c:strCache>
                <c:ptCount val="8"/>
                <c:pt idx="0">
                  <c:v>0 – 10%</c:v>
                </c:pt>
                <c:pt idx="1">
                  <c:v>11 – 20%</c:v>
                </c:pt>
                <c:pt idx="2">
                  <c:v>21 – 30%</c:v>
                </c:pt>
                <c:pt idx="3">
                  <c:v>31 – 40%</c:v>
                </c:pt>
                <c:pt idx="4">
                  <c:v>41 – 50%</c:v>
                </c:pt>
                <c:pt idx="5">
                  <c:v>51 – 75%</c:v>
                </c:pt>
                <c:pt idx="6">
                  <c:v>76 – 100%</c:v>
                </c:pt>
                <c:pt idx="7">
                  <c:v>Not sure</c:v>
                </c:pt>
              </c:strCache>
            </c:strRef>
          </c:cat>
          <c:val>
            <c:numRef>
              <c:f>'Survey Report'!$G$275:$G$282</c:f>
              <c:numCache>
                <c:formatCode>#0%</c:formatCode>
                <c:ptCount val="8"/>
                <c:pt idx="0">
                  <c:v>0.36893203883495146</c:v>
                </c:pt>
                <c:pt idx="1">
                  <c:v>0.10679611650485436</c:v>
                </c:pt>
                <c:pt idx="2">
                  <c:v>0.14563106796116504</c:v>
                </c:pt>
                <c:pt idx="3">
                  <c:v>4.8543689320388349E-2</c:v>
                </c:pt>
                <c:pt idx="4">
                  <c:v>0.10679611650485436</c:v>
                </c:pt>
                <c:pt idx="5">
                  <c:v>6.7961165048543687E-2</c:v>
                </c:pt>
                <c:pt idx="6">
                  <c:v>2.9126213592233011E-2</c:v>
                </c:pt>
                <c:pt idx="7">
                  <c:v>0.12621359223300971</c:v>
                </c:pt>
              </c:numCache>
            </c:numRef>
          </c:val>
          <c:extLst>
            <c:ext xmlns:c16="http://schemas.microsoft.com/office/drawing/2014/chart" uri="{C3380CC4-5D6E-409C-BE32-E72D297353CC}">
              <c16:uniqueId val="{00000001-4135-4B7D-AB81-E52AA1BAD5A3}"/>
            </c:ext>
          </c:extLst>
        </c:ser>
        <c:ser>
          <c:idx val="2"/>
          <c:order val="2"/>
          <c:tx>
            <c:strRef>
              <c:f>'Survey Report'!$H$274</c:f>
              <c:strCache>
                <c:ptCount val="1"/>
                <c:pt idx="0">
                  <c:v>2023</c:v>
                </c:pt>
              </c:strCache>
            </c:strRef>
          </c:tx>
          <c:spPr>
            <a:solidFill>
              <a:schemeClr val="accent3"/>
            </a:solidFill>
            <a:ln>
              <a:noFill/>
            </a:ln>
            <a:effectLst/>
          </c:spPr>
          <c:invertIfNegative val="0"/>
          <c:cat>
            <c:strRef>
              <c:f>'Survey Report'!$E$275:$E$282</c:f>
              <c:strCache>
                <c:ptCount val="8"/>
                <c:pt idx="0">
                  <c:v>0 – 10%</c:v>
                </c:pt>
                <c:pt idx="1">
                  <c:v>11 – 20%</c:v>
                </c:pt>
                <c:pt idx="2">
                  <c:v>21 – 30%</c:v>
                </c:pt>
                <c:pt idx="3">
                  <c:v>31 – 40%</c:v>
                </c:pt>
                <c:pt idx="4">
                  <c:v>41 – 50%</c:v>
                </c:pt>
                <c:pt idx="5">
                  <c:v>51 – 75%</c:v>
                </c:pt>
                <c:pt idx="6">
                  <c:v>76 – 100%</c:v>
                </c:pt>
                <c:pt idx="7">
                  <c:v>Not sure</c:v>
                </c:pt>
              </c:strCache>
            </c:strRef>
          </c:cat>
          <c:val>
            <c:numRef>
              <c:f>'Survey Report'!$H$275:$H$282</c:f>
              <c:numCache>
                <c:formatCode>#0%</c:formatCode>
                <c:ptCount val="8"/>
                <c:pt idx="0">
                  <c:v>0.39361702127659576</c:v>
                </c:pt>
                <c:pt idx="1">
                  <c:v>0.19148936170212766</c:v>
                </c:pt>
                <c:pt idx="2">
                  <c:v>8.5106382978723402E-2</c:v>
                </c:pt>
                <c:pt idx="3">
                  <c:v>4.2553191489361701E-2</c:v>
                </c:pt>
                <c:pt idx="4">
                  <c:v>6.3829787234042548E-2</c:v>
                </c:pt>
                <c:pt idx="5">
                  <c:v>0.1276595744680851</c:v>
                </c:pt>
                <c:pt idx="6">
                  <c:v>1.0638297872340425E-2</c:v>
                </c:pt>
                <c:pt idx="7">
                  <c:v>8.5106382978723402E-2</c:v>
                </c:pt>
              </c:numCache>
            </c:numRef>
          </c:val>
          <c:extLst>
            <c:ext xmlns:c16="http://schemas.microsoft.com/office/drawing/2014/chart" uri="{C3380CC4-5D6E-409C-BE32-E72D297353CC}">
              <c16:uniqueId val="{00000002-4135-4B7D-AB81-E52AA1BAD5A3}"/>
            </c:ext>
          </c:extLst>
        </c:ser>
        <c:ser>
          <c:idx val="3"/>
          <c:order val="3"/>
          <c:tx>
            <c:strRef>
              <c:f>'Survey Report'!$I$274</c:f>
              <c:strCache>
                <c:ptCount val="1"/>
                <c:pt idx="0">
                  <c:v>2024</c:v>
                </c:pt>
              </c:strCache>
            </c:strRef>
          </c:tx>
          <c:spPr>
            <a:solidFill>
              <a:schemeClr val="accent4"/>
            </a:solidFill>
            <a:ln>
              <a:noFill/>
            </a:ln>
            <a:effectLst/>
          </c:spPr>
          <c:invertIfNegative val="0"/>
          <c:cat>
            <c:strRef>
              <c:f>'Survey Report'!$E$275:$E$282</c:f>
              <c:strCache>
                <c:ptCount val="8"/>
                <c:pt idx="0">
                  <c:v>0 – 10%</c:v>
                </c:pt>
                <c:pt idx="1">
                  <c:v>11 – 20%</c:v>
                </c:pt>
                <c:pt idx="2">
                  <c:v>21 – 30%</c:v>
                </c:pt>
                <c:pt idx="3">
                  <c:v>31 – 40%</c:v>
                </c:pt>
                <c:pt idx="4">
                  <c:v>41 – 50%</c:v>
                </c:pt>
                <c:pt idx="5">
                  <c:v>51 – 75%</c:v>
                </c:pt>
                <c:pt idx="6">
                  <c:v>76 – 100%</c:v>
                </c:pt>
                <c:pt idx="7">
                  <c:v>Not sure</c:v>
                </c:pt>
              </c:strCache>
            </c:strRef>
          </c:cat>
          <c:val>
            <c:numRef>
              <c:f>'Survey Report'!$I$275:$I$282</c:f>
              <c:numCache>
                <c:formatCode>#0%</c:formatCode>
                <c:ptCount val="8"/>
                <c:pt idx="0">
                  <c:v>0.37593984962406013</c:v>
                </c:pt>
                <c:pt idx="1">
                  <c:v>0.15037593984962405</c:v>
                </c:pt>
                <c:pt idx="2">
                  <c:v>9.7744360902255634E-2</c:v>
                </c:pt>
                <c:pt idx="3">
                  <c:v>7.5187969924812026E-2</c:v>
                </c:pt>
                <c:pt idx="4">
                  <c:v>9.0225563909774431E-2</c:v>
                </c:pt>
                <c:pt idx="5">
                  <c:v>4.5112781954887216E-2</c:v>
                </c:pt>
                <c:pt idx="6">
                  <c:v>3.007518796992481E-2</c:v>
                </c:pt>
                <c:pt idx="7">
                  <c:v>0.13533834586466165</c:v>
                </c:pt>
              </c:numCache>
            </c:numRef>
          </c:val>
          <c:extLst>
            <c:ext xmlns:c16="http://schemas.microsoft.com/office/drawing/2014/chart" uri="{C3380CC4-5D6E-409C-BE32-E72D297353CC}">
              <c16:uniqueId val="{00000003-4135-4B7D-AB81-E52AA1BAD5A3}"/>
            </c:ext>
          </c:extLst>
        </c:ser>
        <c:ser>
          <c:idx val="4"/>
          <c:order val="4"/>
          <c:tx>
            <c:strRef>
              <c:f>'Survey Report'!$J$274</c:f>
              <c:strCache>
                <c:ptCount val="1"/>
                <c:pt idx="0">
                  <c:v>2025</c:v>
                </c:pt>
              </c:strCache>
            </c:strRef>
          </c:tx>
          <c:spPr>
            <a:solidFill>
              <a:schemeClr val="accent5"/>
            </a:solidFill>
            <a:ln>
              <a:noFill/>
            </a:ln>
            <a:effectLst/>
          </c:spPr>
          <c:invertIfNegative val="0"/>
          <c:cat>
            <c:strRef>
              <c:f>'Survey Report'!$E$275:$E$282</c:f>
              <c:strCache>
                <c:ptCount val="8"/>
                <c:pt idx="0">
                  <c:v>0 – 10%</c:v>
                </c:pt>
                <c:pt idx="1">
                  <c:v>11 – 20%</c:v>
                </c:pt>
                <c:pt idx="2">
                  <c:v>21 – 30%</c:v>
                </c:pt>
                <c:pt idx="3">
                  <c:v>31 – 40%</c:v>
                </c:pt>
                <c:pt idx="4">
                  <c:v>41 – 50%</c:v>
                </c:pt>
                <c:pt idx="5">
                  <c:v>51 – 75%</c:v>
                </c:pt>
                <c:pt idx="6">
                  <c:v>76 – 100%</c:v>
                </c:pt>
                <c:pt idx="7">
                  <c:v>Not sure</c:v>
                </c:pt>
              </c:strCache>
            </c:strRef>
          </c:cat>
          <c:val>
            <c:numRef>
              <c:f>'Survey Report'!$J$275:$J$282</c:f>
              <c:numCache>
                <c:formatCode>#0%</c:formatCode>
                <c:ptCount val="8"/>
                <c:pt idx="0" formatCode="0%">
                  <c:v>0.32</c:v>
                </c:pt>
                <c:pt idx="1">
                  <c:v>0.14000000000000001</c:v>
                </c:pt>
                <c:pt idx="2">
                  <c:v>0.12</c:v>
                </c:pt>
                <c:pt idx="3">
                  <c:v>7.0000000000000007E-2</c:v>
                </c:pt>
                <c:pt idx="4">
                  <c:v>0.12</c:v>
                </c:pt>
                <c:pt idx="5">
                  <c:v>0.01</c:v>
                </c:pt>
                <c:pt idx="6">
                  <c:v>0.03</c:v>
                </c:pt>
                <c:pt idx="7">
                  <c:v>0.17</c:v>
                </c:pt>
              </c:numCache>
            </c:numRef>
          </c:val>
          <c:extLst>
            <c:ext xmlns:c16="http://schemas.microsoft.com/office/drawing/2014/chart" uri="{C3380CC4-5D6E-409C-BE32-E72D297353CC}">
              <c16:uniqueId val="{00000004-4135-4B7D-AB81-E52AA1BAD5A3}"/>
            </c:ext>
          </c:extLst>
        </c:ser>
        <c:ser>
          <c:idx val="5"/>
          <c:order val="5"/>
          <c:tx>
            <c:strRef>
              <c:f>'Survey Report'!$K$274</c:f>
              <c:strCache>
                <c:ptCount val="1"/>
                <c:pt idx="0">
                  <c:v>2026</c:v>
                </c:pt>
              </c:strCache>
            </c:strRef>
          </c:tx>
          <c:spPr>
            <a:solidFill>
              <a:schemeClr val="accent6"/>
            </a:solidFill>
            <a:ln>
              <a:noFill/>
            </a:ln>
            <a:effectLst/>
          </c:spPr>
          <c:invertIfNegative val="0"/>
          <c:cat>
            <c:strRef>
              <c:f>'Survey Report'!$E$275:$E$282</c:f>
              <c:strCache>
                <c:ptCount val="8"/>
                <c:pt idx="0">
                  <c:v>0 – 10%</c:v>
                </c:pt>
                <c:pt idx="1">
                  <c:v>11 – 20%</c:v>
                </c:pt>
                <c:pt idx="2">
                  <c:v>21 – 30%</c:v>
                </c:pt>
                <c:pt idx="3">
                  <c:v>31 – 40%</c:v>
                </c:pt>
                <c:pt idx="4">
                  <c:v>41 – 50%</c:v>
                </c:pt>
                <c:pt idx="5">
                  <c:v>51 – 75%</c:v>
                </c:pt>
                <c:pt idx="6">
                  <c:v>76 – 100%</c:v>
                </c:pt>
                <c:pt idx="7">
                  <c:v>Not sure</c:v>
                </c:pt>
              </c:strCache>
            </c:strRef>
          </c:cat>
          <c:val>
            <c:numRef>
              <c:f>'Survey Report'!$K$275:$K$282</c:f>
              <c:numCache>
                <c:formatCode>#0%</c:formatCode>
                <c:ptCount val="8"/>
                <c:pt idx="0" formatCode="0%">
                  <c:v>0.28999999999999998</c:v>
                </c:pt>
                <c:pt idx="1">
                  <c:v>0.1</c:v>
                </c:pt>
                <c:pt idx="2">
                  <c:v>0.1</c:v>
                </c:pt>
                <c:pt idx="3">
                  <c:v>0.11</c:v>
                </c:pt>
                <c:pt idx="4">
                  <c:v>0.08</c:v>
                </c:pt>
                <c:pt idx="5">
                  <c:v>0.1</c:v>
                </c:pt>
                <c:pt idx="6">
                  <c:v>0.1</c:v>
                </c:pt>
                <c:pt idx="7">
                  <c:v>0.12</c:v>
                </c:pt>
              </c:numCache>
            </c:numRef>
          </c:val>
          <c:extLst>
            <c:ext xmlns:c16="http://schemas.microsoft.com/office/drawing/2014/chart" uri="{C3380CC4-5D6E-409C-BE32-E72D297353CC}">
              <c16:uniqueId val="{00000005-4135-4B7D-AB81-E52AA1BAD5A3}"/>
            </c:ext>
          </c:extLst>
        </c:ser>
        <c:dLbls>
          <c:showLegendKey val="0"/>
          <c:showVal val="0"/>
          <c:showCatName val="0"/>
          <c:showSerName val="0"/>
          <c:showPercent val="0"/>
          <c:showBubbleSize val="0"/>
        </c:dLbls>
        <c:gapWidth val="219"/>
        <c:overlap val="-27"/>
        <c:axId val="539286056"/>
        <c:axId val="539285696"/>
      </c:barChart>
      <c:catAx>
        <c:axId val="539286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539285696"/>
        <c:crosses val="autoZero"/>
        <c:auto val="1"/>
        <c:lblAlgn val="ctr"/>
        <c:lblOffset val="100"/>
        <c:noMultiLvlLbl val="0"/>
      </c:catAx>
      <c:valAx>
        <c:axId val="539285696"/>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539286056"/>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200" b="1" i="0" u="none" strike="noStrike" kern="1200" baseline="0">
                <a:solidFill>
                  <a:schemeClr val="tx1"/>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1200" b="1">
          <a:solidFill>
            <a:schemeClr val="tx1"/>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lumMod val="65000"/>
                    <a:lumOff val="35000"/>
                  </a:schemeClr>
                </a:solidFill>
                <a:latin typeface="+mn-lt"/>
                <a:ea typeface="+mn-ea"/>
                <a:cs typeface="+mn-cs"/>
              </a:defRPr>
            </a:pPr>
            <a:r>
              <a:rPr lang="en-US" dirty="0"/>
              <a:t>2021-2026: Cheating events per property during</a:t>
            </a:r>
            <a:r>
              <a:rPr lang="en-US" baseline="0" dirty="0"/>
              <a:t> </a:t>
            </a:r>
            <a:r>
              <a:rPr lang="en-US" dirty="0"/>
              <a:t>previous calendar year</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'Survey Report'!$E$138</c:f>
              <c:strCache>
                <c:ptCount val="1"/>
                <c:pt idx="0">
                  <c:v>0 – 5</c:v>
                </c:pt>
              </c:strCache>
            </c:strRef>
          </c:tx>
          <c:spPr>
            <a:solidFill>
              <a:schemeClr val="accent1"/>
            </a:solidFill>
            <a:ln>
              <a:noFill/>
            </a:ln>
            <a:effectLst/>
          </c:spPr>
          <c:invertIfNegative val="0"/>
          <c:cat>
            <c:numRef>
              <c:f>'Survey Report'!$F$137:$K$137</c:f>
              <c:numCache>
                <c:formatCode>General</c:formatCode>
                <c:ptCount val="6"/>
                <c:pt idx="0">
                  <c:v>2021</c:v>
                </c:pt>
                <c:pt idx="1">
                  <c:v>2022</c:v>
                </c:pt>
                <c:pt idx="2">
                  <c:v>2023</c:v>
                </c:pt>
                <c:pt idx="3">
                  <c:v>2024</c:v>
                </c:pt>
                <c:pt idx="4">
                  <c:v>2025</c:v>
                </c:pt>
                <c:pt idx="5">
                  <c:v>2026</c:v>
                </c:pt>
              </c:numCache>
            </c:numRef>
          </c:cat>
          <c:val>
            <c:numRef>
              <c:f>'Survey Report'!$F$138:$K$138</c:f>
              <c:numCache>
                <c:formatCode>#0%</c:formatCode>
                <c:ptCount val="6"/>
                <c:pt idx="0">
                  <c:v>0.32038834951456313</c:v>
                </c:pt>
                <c:pt idx="1">
                  <c:v>0.43689320388349512</c:v>
                </c:pt>
                <c:pt idx="2">
                  <c:v>0.38297872340425532</c:v>
                </c:pt>
                <c:pt idx="3">
                  <c:v>0.40601503759398494</c:v>
                </c:pt>
                <c:pt idx="4">
                  <c:v>0.34931506849315069</c:v>
                </c:pt>
                <c:pt idx="5" formatCode="0%">
                  <c:v>0.3</c:v>
                </c:pt>
              </c:numCache>
            </c:numRef>
          </c:val>
          <c:extLst>
            <c:ext xmlns:c16="http://schemas.microsoft.com/office/drawing/2014/chart" uri="{C3380CC4-5D6E-409C-BE32-E72D297353CC}">
              <c16:uniqueId val="{00000000-F8D9-4021-9EAE-DFE2A5907A8A}"/>
            </c:ext>
          </c:extLst>
        </c:ser>
        <c:ser>
          <c:idx val="1"/>
          <c:order val="1"/>
          <c:tx>
            <c:strRef>
              <c:f>'Survey Report'!$E$139</c:f>
              <c:strCache>
                <c:ptCount val="1"/>
                <c:pt idx="0">
                  <c:v>6 – 10</c:v>
                </c:pt>
              </c:strCache>
            </c:strRef>
          </c:tx>
          <c:spPr>
            <a:solidFill>
              <a:schemeClr val="accent2"/>
            </a:solidFill>
            <a:ln>
              <a:noFill/>
            </a:ln>
            <a:effectLst/>
          </c:spPr>
          <c:invertIfNegative val="0"/>
          <c:cat>
            <c:numRef>
              <c:f>'Survey Report'!$F$137:$K$137</c:f>
              <c:numCache>
                <c:formatCode>General</c:formatCode>
                <c:ptCount val="6"/>
                <c:pt idx="0">
                  <c:v>2021</c:v>
                </c:pt>
                <c:pt idx="1">
                  <c:v>2022</c:v>
                </c:pt>
                <c:pt idx="2">
                  <c:v>2023</c:v>
                </c:pt>
                <c:pt idx="3">
                  <c:v>2024</c:v>
                </c:pt>
                <c:pt idx="4">
                  <c:v>2025</c:v>
                </c:pt>
                <c:pt idx="5">
                  <c:v>2026</c:v>
                </c:pt>
              </c:numCache>
            </c:numRef>
          </c:cat>
          <c:val>
            <c:numRef>
              <c:f>'Survey Report'!$F$139:$K$139</c:f>
              <c:numCache>
                <c:formatCode>#0%</c:formatCode>
                <c:ptCount val="6"/>
                <c:pt idx="0">
                  <c:v>0.24271844660194175</c:v>
                </c:pt>
                <c:pt idx="1">
                  <c:v>0.1650485436893204</c:v>
                </c:pt>
                <c:pt idx="2">
                  <c:v>0.24468085106382978</c:v>
                </c:pt>
                <c:pt idx="3">
                  <c:v>0.24060150375939848</c:v>
                </c:pt>
                <c:pt idx="4">
                  <c:v>0.23287671232876711</c:v>
                </c:pt>
                <c:pt idx="5" formatCode="0%">
                  <c:v>0.21</c:v>
                </c:pt>
              </c:numCache>
            </c:numRef>
          </c:val>
          <c:extLst>
            <c:ext xmlns:c16="http://schemas.microsoft.com/office/drawing/2014/chart" uri="{C3380CC4-5D6E-409C-BE32-E72D297353CC}">
              <c16:uniqueId val="{00000001-F8D9-4021-9EAE-DFE2A5907A8A}"/>
            </c:ext>
          </c:extLst>
        </c:ser>
        <c:ser>
          <c:idx val="2"/>
          <c:order val="2"/>
          <c:tx>
            <c:strRef>
              <c:f>'Survey Report'!$E$140</c:f>
              <c:strCache>
                <c:ptCount val="1"/>
                <c:pt idx="0">
                  <c:v>11 – 15</c:v>
                </c:pt>
              </c:strCache>
            </c:strRef>
          </c:tx>
          <c:spPr>
            <a:solidFill>
              <a:schemeClr val="accent3"/>
            </a:solidFill>
            <a:ln>
              <a:noFill/>
            </a:ln>
            <a:effectLst/>
          </c:spPr>
          <c:invertIfNegative val="0"/>
          <c:cat>
            <c:numRef>
              <c:f>'Survey Report'!$F$137:$K$137</c:f>
              <c:numCache>
                <c:formatCode>General</c:formatCode>
                <c:ptCount val="6"/>
                <c:pt idx="0">
                  <c:v>2021</c:v>
                </c:pt>
                <c:pt idx="1">
                  <c:v>2022</c:v>
                </c:pt>
                <c:pt idx="2">
                  <c:v>2023</c:v>
                </c:pt>
                <c:pt idx="3">
                  <c:v>2024</c:v>
                </c:pt>
                <c:pt idx="4">
                  <c:v>2025</c:v>
                </c:pt>
                <c:pt idx="5">
                  <c:v>2026</c:v>
                </c:pt>
              </c:numCache>
            </c:numRef>
          </c:cat>
          <c:val>
            <c:numRef>
              <c:f>'Survey Report'!$F$140:$K$140</c:f>
              <c:numCache>
                <c:formatCode>#0%</c:formatCode>
                <c:ptCount val="6"/>
                <c:pt idx="0">
                  <c:v>0.11650485436893204</c:v>
                </c:pt>
                <c:pt idx="1">
                  <c:v>9.7087378640776698E-2</c:v>
                </c:pt>
                <c:pt idx="2">
                  <c:v>4.2553191489361701E-2</c:v>
                </c:pt>
                <c:pt idx="3">
                  <c:v>6.0150375939849621E-2</c:v>
                </c:pt>
                <c:pt idx="4">
                  <c:v>0.13013698630136986</c:v>
                </c:pt>
                <c:pt idx="5" formatCode="0%">
                  <c:v>0.12</c:v>
                </c:pt>
              </c:numCache>
            </c:numRef>
          </c:val>
          <c:extLst>
            <c:ext xmlns:c16="http://schemas.microsoft.com/office/drawing/2014/chart" uri="{C3380CC4-5D6E-409C-BE32-E72D297353CC}">
              <c16:uniqueId val="{00000002-F8D9-4021-9EAE-DFE2A5907A8A}"/>
            </c:ext>
          </c:extLst>
        </c:ser>
        <c:ser>
          <c:idx val="3"/>
          <c:order val="3"/>
          <c:tx>
            <c:strRef>
              <c:f>'Survey Report'!$E$141</c:f>
              <c:strCache>
                <c:ptCount val="1"/>
                <c:pt idx="0">
                  <c:v>More than 15</c:v>
                </c:pt>
              </c:strCache>
            </c:strRef>
          </c:tx>
          <c:spPr>
            <a:solidFill>
              <a:schemeClr val="accent4"/>
            </a:solidFill>
            <a:ln>
              <a:noFill/>
            </a:ln>
            <a:effectLst/>
          </c:spPr>
          <c:invertIfNegative val="0"/>
          <c:cat>
            <c:numRef>
              <c:f>'Survey Report'!$F$137:$K$137</c:f>
              <c:numCache>
                <c:formatCode>General</c:formatCode>
                <c:ptCount val="6"/>
                <c:pt idx="0">
                  <c:v>2021</c:v>
                </c:pt>
                <c:pt idx="1">
                  <c:v>2022</c:v>
                </c:pt>
                <c:pt idx="2">
                  <c:v>2023</c:v>
                </c:pt>
                <c:pt idx="3">
                  <c:v>2024</c:v>
                </c:pt>
                <c:pt idx="4">
                  <c:v>2025</c:v>
                </c:pt>
                <c:pt idx="5">
                  <c:v>2026</c:v>
                </c:pt>
              </c:numCache>
            </c:numRef>
          </c:cat>
          <c:val>
            <c:numRef>
              <c:f>'Survey Report'!$F$141:$K$141</c:f>
              <c:numCache>
                <c:formatCode>#0%</c:formatCode>
                <c:ptCount val="6"/>
                <c:pt idx="0">
                  <c:v>0.24271844660194175</c:v>
                </c:pt>
                <c:pt idx="1">
                  <c:v>0.21359223300970873</c:v>
                </c:pt>
                <c:pt idx="2">
                  <c:v>0.26595744680851063</c:v>
                </c:pt>
                <c:pt idx="3">
                  <c:v>0.24812030075187969</c:v>
                </c:pt>
                <c:pt idx="4">
                  <c:v>0.24657534246575341</c:v>
                </c:pt>
                <c:pt idx="5" formatCode="0%">
                  <c:v>0.28999999999999998</c:v>
                </c:pt>
              </c:numCache>
            </c:numRef>
          </c:val>
          <c:extLst>
            <c:ext xmlns:c16="http://schemas.microsoft.com/office/drawing/2014/chart" uri="{C3380CC4-5D6E-409C-BE32-E72D297353CC}">
              <c16:uniqueId val="{00000003-F8D9-4021-9EAE-DFE2A5907A8A}"/>
            </c:ext>
          </c:extLst>
        </c:ser>
        <c:ser>
          <c:idx val="4"/>
          <c:order val="4"/>
          <c:tx>
            <c:strRef>
              <c:f>'Survey Report'!$E$142</c:f>
              <c:strCache>
                <c:ptCount val="1"/>
                <c:pt idx="0">
                  <c:v>Not sure</c:v>
                </c:pt>
              </c:strCache>
            </c:strRef>
          </c:tx>
          <c:spPr>
            <a:solidFill>
              <a:schemeClr val="accent5"/>
            </a:solidFill>
            <a:ln>
              <a:noFill/>
            </a:ln>
            <a:effectLst/>
          </c:spPr>
          <c:invertIfNegative val="0"/>
          <c:cat>
            <c:numRef>
              <c:f>'Survey Report'!$F$137:$K$137</c:f>
              <c:numCache>
                <c:formatCode>General</c:formatCode>
                <c:ptCount val="6"/>
                <c:pt idx="0">
                  <c:v>2021</c:v>
                </c:pt>
                <c:pt idx="1">
                  <c:v>2022</c:v>
                </c:pt>
                <c:pt idx="2">
                  <c:v>2023</c:v>
                </c:pt>
                <c:pt idx="3">
                  <c:v>2024</c:v>
                </c:pt>
                <c:pt idx="4">
                  <c:v>2025</c:v>
                </c:pt>
                <c:pt idx="5">
                  <c:v>2026</c:v>
                </c:pt>
              </c:numCache>
            </c:numRef>
          </c:cat>
          <c:val>
            <c:numRef>
              <c:f>'Survey Report'!$F$142:$K$142</c:f>
              <c:numCache>
                <c:formatCode>#0%</c:formatCode>
                <c:ptCount val="6"/>
                <c:pt idx="0">
                  <c:v>7.7669902912621352E-2</c:v>
                </c:pt>
                <c:pt idx="1">
                  <c:v>8.7378640776699032E-2</c:v>
                </c:pt>
                <c:pt idx="2">
                  <c:v>6.3829787234042548E-2</c:v>
                </c:pt>
                <c:pt idx="3">
                  <c:v>4.5112781954887216E-2</c:v>
                </c:pt>
                <c:pt idx="4">
                  <c:v>4.1095890410958902E-2</c:v>
                </c:pt>
                <c:pt idx="5" formatCode="0%">
                  <c:v>0.08</c:v>
                </c:pt>
              </c:numCache>
            </c:numRef>
          </c:val>
          <c:extLst>
            <c:ext xmlns:c16="http://schemas.microsoft.com/office/drawing/2014/chart" uri="{C3380CC4-5D6E-409C-BE32-E72D297353CC}">
              <c16:uniqueId val="{00000004-F8D9-4021-9EAE-DFE2A5907A8A}"/>
            </c:ext>
          </c:extLst>
        </c:ser>
        <c:dLbls>
          <c:showLegendKey val="0"/>
          <c:showVal val="0"/>
          <c:showCatName val="0"/>
          <c:showSerName val="0"/>
          <c:showPercent val="0"/>
          <c:showBubbleSize val="0"/>
        </c:dLbls>
        <c:gapWidth val="219"/>
        <c:overlap val="-27"/>
        <c:axId val="888768888"/>
        <c:axId val="888768528"/>
      </c:barChart>
      <c:catAx>
        <c:axId val="888768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888768528"/>
        <c:crosses val="autoZero"/>
        <c:auto val="1"/>
        <c:lblAlgn val="ctr"/>
        <c:lblOffset val="100"/>
        <c:noMultiLvlLbl val="0"/>
      </c:catAx>
      <c:valAx>
        <c:axId val="8887685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888768888"/>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400" b="1"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b="1"/>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r>
              <a:rPr lang="en-US"/>
              <a:t>Where cheating occurred</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'Survey Report'!$A$624:$A$630</c:f>
              <c:strCache>
                <c:ptCount val="7"/>
                <c:pt idx="0">
                  <c:v>Bingo/keno</c:v>
                </c:pt>
                <c:pt idx="1">
                  <c:v>Not sure</c:v>
                </c:pt>
                <c:pt idx="2">
                  <c:v>Other</c:v>
                </c:pt>
                <c:pt idx="3">
                  <c:v>Sportsbook</c:v>
                </c:pt>
                <c:pt idx="4">
                  <c:v>Poker</c:v>
                </c:pt>
                <c:pt idx="5">
                  <c:v>Slots</c:v>
                </c:pt>
                <c:pt idx="6">
                  <c:v>Table games</c:v>
                </c:pt>
              </c:strCache>
            </c:strRef>
          </c:cat>
          <c:val>
            <c:numRef>
              <c:f>'Survey Report'!$B$624:$B$630</c:f>
              <c:numCache>
                <c:formatCode>#0%</c:formatCode>
                <c:ptCount val="7"/>
                <c:pt idx="0">
                  <c:v>0.01</c:v>
                </c:pt>
                <c:pt idx="1">
                  <c:v>0.01</c:v>
                </c:pt>
                <c:pt idx="2">
                  <c:v>0.03</c:v>
                </c:pt>
                <c:pt idx="3">
                  <c:v>0.1</c:v>
                </c:pt>
                <c:pt idx="4">
                  <c:v>0.11</c:v>
                </c:pt>
                <c:pt idx="5">
                  <c:v>0.38</c:v>
                </c:pt>
                <c:pt idx="6">
                  <c:v>0.82</c:v>
                </c:pt>
              </c:numCache>
            </c:numRef>
          </c:val>
          <c:extLst>
            <c:ext xmlns:c16="http://schemas.microsoft.com/office/drawing/2014/chart" uri="{C3380CC4-5D6E-409C-BE32-E72D297353CC}">
              <c16:uniqueId val="{00000000-057B-4F95-8FFE-B6B1B3BC11AC}"/>
            </c:ext>
          </c:extLst>
        </c:ser>
        <c:dLbls>
          <c:dLblPos val="outEnd"/>
          <c:showLegendKey val="0"/>
          <c:showVal val="1"/>
          <c:showCatName val="0"/>
          <c:showSerName val="0"/>
          <c:showPercent val="0"/>
          <c:showBubbleSize val="0"/>
        </c:dLbls>
        <c:gapWidth val="182"/>
        <c:axId val="888741168"/>
        <c:axId val="888735048"/>
      </c:barChart>
      <c:catAx>
        <c:axId val="8887411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888735048"/>
        <c:crosses val="autoZero"/>
        <c:auto val="1"/>
        <c:lblAlgn val="ctr"/>
        <c:lblOffset val="100"/>
        <c:noMultiLvlLbl val="0"/>
      </c:catAx>
      <c:valAx>
        <c:axId val="888735048"/>
        <c:scaling>
          <c:orientation val="minMax"/>
        </c:scaling>
        <c:delete val="1"/>
        <c:axPos val="b"/>
        <c:numFmt formatCode="#0%" sourceLinked="1"/>
        <c:majorTickMark val="none"/>
        <c:minorTickMark val="none"/>
        <c:tickLblPos val="nextTo"/>
        <c:crossAx val="888741168"/>
        <c:crosses val="autoZero"/>
        <c:crossBetween val="between"/>
      </c:valAx>
      <c:spPr>
        <a:noFill/>
        <a:ln>
          <a:noFill/>
        </a:ln>
        <a:effectLst/>
      </c:spPr>
    </c:plotArea>
    <c:plotVisOnly val="1"/>
    <c:dispBlanksAs val="gap"/>
    <c:showDLblsOverMax val="0"/>
  </c:chart>
  <c:spPr>
    <a:noFill/>
    <a:ln>
      <a:noFill/>
    </a:ln>
    <a:effectLst/>
  </c:spPr>
  <c:txPr>
    <a:bodyPr/>
    <a:lstStyle/>
    <a:p>
      <a:pPr>
        <a:defRPr sz="1400" b="1">
          <a:solidFill>
            <a:schemeClr val="tx1"/>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r>
              <a:rPr lang="en-US"/>
              <a:t>Games where cheating occurred</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'Survey Report'!$A$684:$A$692</c:f>
              <c:strCache>
                <c:ptCount val="9"/>
                <c:pt idx="0">
                  <c:v>Bingo/keno</c:v>
                </c:pt>
                <c:pt idx="1">
                  <c:v>Sportsbook</c:v>
                </c:pt>
                <c:pt idx="2">
                  <c:v>Poker</c:v>
                </c:pt>
                <c:pt idx="3">
                  <c:v>Other</c:v>
                </c:pt>
                <c:pt idx="4">
                  <c:v>Craps</c:v>
                </c:pt>
                <c:pt idx="5">
                  <c:v>Slots</c:v>
                </c:pt>
                <c:pt idx="6">
                  <c:v>Carnival games</c:v>
                </c:pt>
                <c:pt idx="7">
                  <c:v>Baccarat</c:v>
                </c:pt>
                <c:pt idx="8">
                  <c:v>Blackjack</c:v>
                </c:pt>
              </c:strCache>
            </c:strRef>
          </c:cat>
          <c:val>
            <c:numRef>
              <c:f>'Survey Report'!$B$684:$B$692</c:f>
              <c:numCache>
                <c:formatCode>#0%</c:formatCode>
                <c:ptCount val="9"/>
                <c:pt idx="0">
                  <c:v>0.02</c:v>
                </c:pt>
                <c:pt idx="1">
                  <c:v>0.08</c:v>
                </c:pt>
                <c:pt idx="2">
                  <c:v>0.15</c:v>
                </c:pt>
                <c:pt idx="3">
                  <c:v>0.21</c:v>
                </c:pt>
                <c:pt idx="4">
                  <c:v>0.27</c:v>
                </c:pt>
                <c:pt idx="5">
                  <c:v>0.3</c:v>
                </c:pt>
                <c:pt idx="6">
                  <c:v>0.42</c:v>
                </c:pt>
                <c:pt idx="7">
                  <c:v>0.48</c:v>
                </c:pt>
                <c:pt idx="8">
                  <c:v>0.67</c:v>
                </c:pt>
              </c:numCache>
            </c:numRef>
          </c:val>
          <c:extLst>
            <c:ext xmlns:c16="http://schemas.microsoft.com/office/drawing/2014/chart" uri="{C3380CC4-5D6E-409C-BE32-E72D297353CC}">
              <c16:uniqueId val="{00000000-09AA-4343-AB1C-46709FBFC182}"/>
            </c:ext>
          </c:extLst>
        </c:ser>
        <c:dLbls>
          <c:dLblPos val="outEnd"/>
          <c:showLegendKey val="0"/>
          <c:showVal val="1"/>
          <c:showCatName val="0"/>
          <c:showSerName val="0"/>
          <c:showPercent val="0"/>
          <c:showBubbleSize val="0"/>
        </c:dLbls>
        <c:gapWidth val="182"/>
        <c:axId val="719863640"/>
        <c:axId val="719862200"/>
      </c:barChart>
      <c:catAx>
        <c:axId val="71986364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719862200"/>
        <c:crosses val="autoZero"/>
        <c:auto val="1"/>
        <c:lblAlgn val="ctr"/>
        <c:lblOffset val="100"/>
        <c:noMultiLvlLbl val="0"/>
      </c:catAx>
      <c:valAx>
        <c:axId val="719862200"/>
        <c:scaling>
          <c:orientation val="minMax"/>
        </c:scaling>
        <c:delete val="1"/>
        <c:axPos val="b"/>
        <c:numFmt formatCode="#0%" sourceLinked="1"/>
        <c:majorTickMark val="none"/>
        <c:minorTickMark val="none"/>
        <c:tickLblPos val="nextTo"/>
        <c:crossAx val="719863640"/>
        <c:crosses val="autoZero"/>
        <c:crossBetween val="between"/>
      </c:valAx>
      <c:spPr>
        <a:noFill/>
        <a:ln>
          <a:noFill/>
        </a:ln>
        <a:effectLst/>
      </c:spPr>
    </c:plotArea>
    <c:plotVisOnly val="1"/>
    <c:dispBlanksAs val="gap"/>
    <c:showDLblsOverMax val="0"/>
  </c:chart>
  <c:spPr>
    <a:noFill/>
    <a:ln>
      <a:noFill/>
    </a:ln>
    <a:effectLst/>
  </c:spPr>
  <c:txPr>
    <a:bodyPr/>
    <a:lstStyle/>
    <a:p>
      <a:pPr>
        <a:defRPr sz="1400" b="1">
          <a:solidFill>
            <a:schemeClr val="tx1"/>
          </a:solidFill>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r>
              <a:rPr lang="en-US"/>
              <a:t>Average duration of cheating incidents</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'Survey Report'!$A$705:$A$709</c:f>
              <c:strCache>
                <c:ptCount val="5"/>
                <c:pt idx="0">
                  <c:v>One time only</c:v>
                </c:pt>
                <c:pt idx="1">
                  <c:v>Less than six months</c:v>
                </c:pt>
                <c:pt idx="2">
                  <c:v>Six months to one year</c:v>
                </c:pt>
                <c:pt idx="3">
                  <c:v>More than one year</c:v>
                </c:pt>
                <c:pt idx="4">
                  <c:v>Not sure</c:v>
                </c:pt>
              </c:strCache>
            </c:strRef>
          </c:cat>
          <c:val>
            <c:numRef>
              <c:f>'Survey Report'!$B$705:$B$709</c:f>
              <c:numCache>
                <c:formatCode>#0%</c:formatCode>
                <c:ptCount val="5"/>
                <c:pt idx="0">
                  <c:v>0.37804878048780488</c:v>
                </c:pt>
                <c:pt idx="1">
                  <c:v>0.48780487804878048</c:v>
                </c:pt>
                <c:pt idx="2">
                  <c:v>3.6585365853658534E-2</c:v>
                </c:pt>
                <c:pt idx="3">
                  <c:v>1.2195121951219513E-2</c:v>
                </c:pt>
                <c:pt idx="4">
                  <c:v>8.5365853658536592E-2</c:v>
                </c:pt>
              </c:numCache>
            </c:numRef>
          </c:val>
          <c:extLst>
            <c:ext xmlns:c16="http://schemas.microsoft.com/office/drawing/2014/chart" uri="{C3380CC4-5D6E-409C-BE32-E72D297353CC}">
              <c16:uniqueId val="{00000000-299F-47D2-BD4D-BCB3E36EF6C7}"/>
            </c:ext>
          </c:extLst>
        </c:ser>
        <c:dLbls>
          <c:dLblPos val="outEnd"/>
          <c:showLegendKey val="0"/>
          <c:showVal val="1"/>
          <c:showCatName val="0"/>
          <c:showSerName val="0"/>
          <c:showPercent val="0"/>
          <c:showBubbleSize val="0"/>
        </c:dLbls>
        <c:gapWidth val="219"/>
        <c:overlap val="-27"/>
        <c:axId val="888766368"/>
        <c:axId val="888758448"/>
      </c:barChart>
      <c:catAx>
        <c:axId val="888766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888758448"/>
        <c:crosses val="autoZero"/>
        <c:auto val="1"/>
        <c:lblAlgn val="ctr"/>
        <c:lblOffset val="100"/>
        <c:noMultiLvlLbl val="0"/>
      </c:catAx>
      <c:valAx>
        <c:axId val="888758448"/>
        <c:scaling>
          <c:orientation val="minMax"/>
        </c:scaling>
        <c:delete val="1"/>
        <c:axPos val="l"/>
        <c:numFmt formatCode="#0%" sourceLinked="1"/>
        <c:majorTickMark val="none"/>
        <c:minorTickMark val="none"/>
        <c:tickLblPos val="nextTo"/>
        <c:crossAx val="888766368"/>
        <c:crosses val="autoZero"/>
        <c:crossBetween val="between"/>
      </c:valAx>
      <c:spPr>
        <a:noFill/>
        <a:ln>
          <a:noFill/>
        </a:ln>
        <a:effectLst/>
      </c:spPr>
    </c:plotArea>
    <c:plotVisOnly val="1"/>
    <c:dispBlanksAs val="gap"/>
    <c:showDLblsOverMax val="0"/>
  </c:chart>
  <c:spPr>
    <a:solidFill>
      <a:schemeClr val="bg1"/>
    </a:solidFill>
    <a:ln>
      <a:noFill/>
    </a:ln>
    <a:effectLst/>
  </c:spPr>
  <c:txPr>
    <a:bodyPr/>
    <a:lstStyle/>
    <a:p>
      <a:pPr>
        <a:defRPr sz="1400" b="1">
          <a:solidFill>
            <a:schemeClr val="tx1"/>
          </a:solidFill>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r>
              <a:rPr lang="en-US"/>
              <a:t>How cheating was detected</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'Survey Report'!$A$662:$A$671</c:f>
              <c:strCache>
                <c:ptCount val="10"/>
                <c:pt idx="0">
                  <c:v>Not sure</c:v>
                </c:pt>
                <c:pt idx="1">
                  <c:v>Other</c:v>
                </c:pt>
                <c:pt idx="2">
                  <c:v>Reported via tip line</c:v>
                </c:pt>
                <c:pt idx="3">
                  <c:v>Reported by outside agency</c:v>
                </c:pt>
                <c:pt idx="4">
                  <c:v>Reported by accounting/audit</c:v>
                </c:pt>
                <c:pt idx="5">
                  <c:v>Reported by fellow employee</c:v>
                </c:pt>
                <c:pt idx="6">
                  <c:v>Reported by guest</c:v>
                </c:pt>
                <c:pt idx="7">
                  <c:v>Reported by involved department</c:v>
                </c:pt>
                <c:pt idx="8">
                  <c:v>Surveillance investigation/audit</c:v>
                </c:pt>
                <c:pt idx="9">
                  <c:v>Surveillance live detection</c:v>
                </c:pt>
              </c:strCache>
            </c:strRef>
          </c:cat>
          <c:val>
            <c:numRef>
              <c:f>'Survey Report'!$B$662:$B$671</c:f>
              <c:numCache>
                <c:formatCode>#0%</c:formatCode>
                <c:ptCount val="10"/>
                <c:pt idx="0">
                  <c:v>0.01</c:v>
                </c:pt>
                <c:pt idx="1">
                  <c:v>0.01</c:v>
                </c:pt>
                <c:pt idx="2">
                  <c:v>0.04</c:v>
                </c:pt>
                <c:pt idx="3">
                  <c:v>0.08</c:v>
                </c:pt>
                <c:pt idx="4">
                  <c:v>0.13</c:v>
                </c:pt>
                <c:pt idx="5">
                  <c:v>0.25</c:v>
                </c:pt>
                <c:pt idx="6">
                  <c:v>0.25</c:v>
                </c:pt>
                <c:pt idx="7">
                  <c:v>0.61</c:v>
                </c:pt>
                <c:pt idx="8">
                  <c:v>0.66</c:v>
                </c:pt>
                <c:pt idx="9">
                  <c:v>0.68</c:v>
                </c:pt>
              </c:numCache>
            </c:numRef>
          </c:val>
          <c:extLst>
            <c:ext xmlns:c16="http://schemas.microsoft.com/office/drawing/2014/chart" uri="{C3380CC4-5D6E-409C-BE32-E72D297353CC}">
              <c16:uniqueId val="{00000000-32CE-4D5B-9E34-933B36FD4432}"/>
            </c:ext>
          </c:extLst>
        </c:ser>
        <c:dLbls>
          <c:dLblPos val="outEnd"/>
          <c:showLegendKey val="0"/>
          <c:showVal val="1"/>
          <c:showCatName val="0"/>
          <c:showSerName val="0"/>
          <c:showPercent val="0"/>
          <c:showBubbleSize val="0"/>
        </c:dLbls>
        <c:gapWidth val="182"/>
        <c:axId val="888703728"/>
        <c:axId val="888702648"/>
      </c:barChart>
      <c:catAx>
        <c:axId val="8887037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888702648"/>
        <c:crosses val="autoZero"/>
        <c:auto val="1"/>
        <c:lblAlgn val="ctr"/>
        <c:lblOffset val="100"/>
        <c:noMultiLvlLbl val="0"/>
      </c:catAx>
      <c:valAx>
        <c:axId val="888702648"/>
        <c:scaling>
          <c:orientation val="minMax"/>
        </c:scaling>
        <c:delete val="1"/>
        <c:axPos val="b"/>
        <c:numFmt formatCode="#0%" sourceLinked="1"/>
        <c:majorTickMark val="none"/>
        <c:minorTickMark val="none"/>
        <c:tickLblPos val="nextTo"/>
        <c:crossAx val="888703728"/>
        <c:crosses val="autoZero"/>
        <c:crossBetween val="between"/>
      </c:valAx>
      <c:spPr>
        <a:noFill/>
        <a:ln>
          <a:noFill/>
        </a:ln>
        <a:effectLst/>
      </c:spPr>
    </c:plotArea>
    <c:plotVisOnly val="1"/>
    <c:dispBlanksAs val="gap"/>
    <c:showDLblsOverMax val="0"/>
  </c:chart>
  <c:spPr>
    <a:noFill/>
    <a:ln>
      <a:noFill/>
    </a:ln>
    <a:effectLst/>
  </c:spPr>
  <c:txPr>
    <a:bodyPr/>
    <a:lstStyle/>
    <a:p>
      <a:pPr>
        <a:defRPr sz="1400" b="1">
          <a:solidFill>
            <a:schemeClr val="tx1"/>
          </a:solidFill>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'[Surveillance 2026 excel with charts completed.xlsx]Survey Report'!$F$95:$F$101</cx:f>
        <cx:lvl ptCount="7">
          <cx:pt idx="0">Fairly large impact</cx:pt>
          <cx:pt idx="1">Huge impact</cx:pt>
          <cx:pt idx="2">Small increase</cx:pt>
          <cx:pt idx="3">We don’t use facial recognition technology</cx:pt>
          <cx:pt idx="4">No increase at all</cx:pt>
          <cx:pt idx="5">Neutral</cx:pt>
          <cx:pt idx="6">Not sure</cx:pt>
        </cx:lvl>
      </cx:strDim>
      <cx:numDim type="val">
        <cx:f>'[Surveillance 2026 excel with charts completed.xlsx]Survey Report'!$G$95:$G$101</cx:f>
        <cx:lvl ptCount="7" formatCode="#0%">
          <cx:pt idx="0">0.49090909090909091</cx:pt>
          <cx:pt idx="1">0.32727272727272727</cx:pt>
          <cx:pt idx="2">0.072727272727272724</cx:pt>
          <cx:pt idx="3">0.036363636363636362</cx:pt>
          <cx:pt idx="4">0.036363636363636362</cx:pt>
          <cx:pt idx="5">0.018181818181818181</cx:pt>
          <cx:pt idx="6">0.018181818181818181</cx:pt>
        </cx:lvl>
      </cx:numDim>
    </cx:data>
  </cx:chartData>
  <cx:chart>
    <cx:title pos="t" align="ctr" overlay="0">
      <cx:tx>
        <cx:txData>
          <cx:v>Impact of facial recognition technology use on detecting crimes and undesirable activity</cx:v>
        </cx:txData>
      </cx:tx>
      <cx:txPr>
        <a:bodyPr vertOverflow="overflow" horzOverflow="overflow" wrap="square" lIns="0" tIns="0" rIns="0" bIns="0"/>
        <a:lstStyle/>
        <a:p>
          <a:pPr algn="ctr" rtl="0">
            <a:defRPr sz="1800" b="1" i="0">
              <a:solidFill>
                <a:schemeClr val="tx1"/>
              </a:solidFill>
              <a:latin typeface="Arial" panose="020B0604020202020204" pitchFamily="34" charset="0"/>
              <a:ea typeface="Arial" panose="020B0604020202020204" pitchFamily="34" charset="0"/>
              <a:cs typeface="Arial" panose="020B0604020202020204" pitchFamily="34" charset="0"/>
            </a:defRPr>
          </a:pPr>
          <a:r>
            <a:rPr lang="en-US" sz="1800" b="1" dirty="0">
              <a:solidFill>
                <a:schemeClr val="tx1"/>
              </a:solidFill>
            </a:rPr>
            <a:t>Impact of facial recognition technology use on detecting crimes and undesirable activity</a:t>
          </a:r>
        </a:p>
      </cx:txPr>
    </cx:title>
    <cx:plotArea>
      <cx:plotAreaRegion>
        <cx:series layoutId="funnel" uniqueId="{2044D6C2-8CBB-43E4-99B7-D0B0B770C5D7}">
          <cx:spPr>
            <a:solidFill>
              <a:srgbClr val="CC0000"/>
            </a:solidFill>
          </cx:spPr>
          <cx:dataLabels>
            <cx:txPr>
              <a:bodyPr vertOverflow="overflow" horzOverflow="overflow" wrap="square" lIns="0" tIns="0" rIns="0" bIns="0"/>
              <a:lstStyle/>
              <a:p>
                <a:pPr algn="ctr" rtl="0">
                  <a:defRPr sz="1400" b="1" i="0">
                    <a:solidFill>
                      <a:schemeClr val="bg1"/>
                    </a:solidFill>
                    <a:latin typeface="Arial" panose="020B0604020202020204" pitchFamily="34" charset="0"/>
                    <a:ea typeface="Arial" panose="020B0604020202020204" pitchFamily="34" charset="0"/>
                    <a:cs typeface="Arial" panose="020B0604020202020204" pitchFamily="34" charset="0"/>
                  </a:defRPr>
                </a:pPr>
                <a:endParaRPr lang="en-US" sz="1400" b="1">
                  <a:solidFill>
                    <a:schemeClr val="bg1"/>
                  </a:solidFill>
                </a:endParaRPr>
              </a:p>
            </cx:txPr>
            <cx:visibility seriesName="0" categoryName="0" value="1"/>
          </cx:dataLabels>
          <cx:dataId val="0"/>
        </cx:series>
      </cx:plotAreaRegion>
      <cx:axis id="0">
        <cx:catScaling gapWidth="0.5"/>
        <cx:tickLabels/>
        <cx:txPr>
          <a:bodyPr vertOverflow="overflow" horzOverflow="overflow" wrap="square" lIns="0" tIns="0" rIns="0" bIns="0"/>
          <a:lstStyle/>
          <a:p>
            <a:pPr algn="ctr" rtl="0">
              <a:defRPr sz="1400" b="1" i="0">
                <a:solidFill>
                  <a:schemeClr val="tx1"/>
                </a:solidFill>
                <a:latin typeface="Arial" panose="020B0604020202020204" pitchFamily="34" charset="0"/>
                <a:ea typeface="Arial" panose="020B0604020202020204" pitchFamily="34" charset="0"/>
                <a:cs typeface="Arial" panose="020B0604020202020204" pitchFamily="34" charset="0"/>
              </a:defRPr>
            </a:pPr>
            <a:endParaRPr lang="en-US" sz="1400" b="1">
              <a:solidFill>
                <a:schemeClr val="tx1"/>
              </a:solidFill>
            </a:endParaRPr>
          </a:p>
        </cx:txPr>
      </cx:axis>
    </cx:plotArea>
  </cx:chart>
  <cx:spPr>
    <a:solidFill>
      <a:schemeClr val="bg1"/>
    </a:solidFill>
  </cx:spPr>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'[Surveillance 2026 excel with charts completed.xlsx]Survey Report'!$F$214:$F$217</cx:f>
        <cx:lvl ptCount="4">
          <cx:pt idx="0">Reception</cx:pt>
          <cx:pt idx="1">Other</cx:pt>
          <cx:pt idx="2">Main cage</cx:pt>
          <cx:pt idx="3">Guest services</cx:pt>
        </cx:lvl>
      </cx:strDim>
      <cx:numDim type="val">
        <cx:f>'[Surveillance 2026 excel with charts completed.xlsx]Survey Report'!$G$214:$G$217</cx:f>
        <cx:lvl ptCount="4" formatCode="#0%">
          <cx:pt idx="0">0.97999999999999998</cx:pt>
          <cx:pt idx="1">0.84999999999999998</cx:pt>
          <cx:pt idx="2">0.37</cx:pt>
          <cx:pt idx="3">0.34999999999999998</cx:pt>
        </cx:lvl>
      </cx:numDim>
    </cx:data>
  </cx:chartData>
  <cx:chart>
    <cx:title pos="t" align="ctr" overlay="0">
      <cx:tx>
        <cx:txData>
          <cx:v>Where ID scan is used</cx:v>
        </cx:txData>
      </cx:tx>
      <cx:txPr>
        <a:bodyPr spcFirstLastPara="1" vertOverflow="ellipsis" horzOverflow="overflow" wrap="square" lIns="0" tIns="0" rIns="0" bIns="0" anchor="ctr" anchorCtr="1"/>
        <a:lstStyle/>
        <a:p>
          <a:pPr algn="ctr" rtl="0">
            <a:defRPr sz="1600" b="1">
              <a:solidFill>
                <a:schemeClr val="tx1"/>
              </a:solidFill>
            </a:defRPr>
          </a:pPr>
          <a:r>
            <a:rPr lang="en-US" sz="1600" b="1" i="0" u="none" strike="noStrike" baseline="0">
              <a:solidFill>
                <a:schemeClr val="tx1"/>
              </a:solidFill>
              <a:latin typeface="Calibri"/>
            </a:rPr>
            <a:t>Where ID scan is used</a:t>
          </a:r>
        </a:p>
      </cx:txPr>
    </cx:title>
    <cx:plotArea>
      <cx:plotAreaRegion>
        <cx:series layoutId="funnel" uniqueId="{1EE1BC5B-58DE-4033-B18F-49EFBB0E9D0A}">
          <cx:spPr>
            <a:solidFill>
              <a:srgbClr val="CC0000"/>
            </a:solidFill>
          </cx:spPr>
          <cx:dataLabels>
            <cx:txPr>
              <a:bodyPr vertOverflow="overflow" horzOverflow="overflow" wrap="square" lIns="0" tIns="0" rIns="0" bIns="0"/>
              <a:lstStyle/>
              <a:p>
                <a:pPr algn="ctr" rtl="0">
                  <a:defRPr sz="1400" b="1" i="0">
                    <a:solidFill>
                      <a:schemeClr val="bg1"/>
                    </a:solidFill>
                    <a:latin typeface="Arial" panose="020B0604020202020204" pitchFamily="34" charset="0"/>
                    <a:ea typeface="Arial" panose="020B0604020202020204" pitchFamily="34" charset="0"/>
                    <a:cs typeface="Arial" panose="020B0604020202020204" pitchFamily="34" charset="0"/>
                  </a:defRPr>
                </a:pPr>
                <a:endParaRPr lang="en-US" sz="1400" b="1">
                  <a:solidFill>
                    <a:schemeClr val="bg1"/>
                  </a:solidFill>
                </a:endParaRPr>
              </a:p>
            </cx:txPr>
            <cx:visibility seriesName="0" categoryName="0" value="1"/>
          </cx:dataLabels>
          <cx:dataId val="0"/>
        </cx:series>
      </cx:plotAreaRegion>
      <cx:axis id="0">
        <cx:catScaling gapWidth="0.0599999987"/>
        <cx:tickLabels/>
        <cx:txPr>
          <a:bodyPr vertOverflow="overflow" horzOverflow="overflow" wrap="square" lIns="0" tIns="0" rIns="0" bIns="0"/>
          <a:lstStyle/>
          <a:p>
            <a:pPr algn="ctr" rtl="0">
              <a:defRPr sz="1400" b="1" i="0">
                <a:solidFill>
                  <a:schemeClr val="tx1"/>
                </a:solidFill>
                <a:latin typeface="Arial" panose="020B0604020202020204" pitchFamily="34" charset="0"/>
                <a:ea typeface="Arial" panose="020B0604020202020204" pitchFamily="34" charset="0"/>
                <a:cs typeface="Arial" panose="020B0604020202020204" pitchFamily="34" charset="0"/>
              </a:defRPr>
            </a:pPr>
            <a:endParaRPr lang="en-US" sz="1400" b="1">
              <a:solidFill>
                <a:schemeClr val="tx1"/>
              </a:solidFill>
            </a:endParaRPr>
          </a:p>
        </cx:txPr>
      </cx:axis>
    </cx:plotArea>
  </cx:chart>
  <cx:spPr>
    <a:solidFill>
      <a:schemeClr val="bg1"/>
    </a:solidFill>
  </cx:spPr>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425">
  <cs:axisTitle>
    <cs:lnRef idx="0"/>
    <cs:fillRef idx="0"/>
    <cs:effectRef idx="0"/>
    <cs:fontRef idx="minor">
      <a:schemeClr val="tx1">
        <a:lumMod val="50000"/>
        <a:lumOff val="50000"/>
      </a:schemeClr>
    </cs:fontRef>
    <cs:defRPr sz="1197"/>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cs:chartArea>
  <cs:dataLabel>
    <cs:lnRef idx="0"/>
    <cs:fillRef idx="0"/>
    <cs:effectRef idx="0"/>
    <cs:fontRef idx="minor">
      <a:schemeClr val="tx1">
        <a:lumMod val="50000"/>
        <a:lumOff val="50000"/>
      </a:schemeClr>
    </cs:fontRef>
    <cs:defRPr sz="1197"/>
  </cs:dataLabel>
  <cs:dataLabelCallout>
    <cs:lnRef idx="0"/>
    <cs:fillRef idx="0"/>
    <cs:effectRef idx="0"/>
    <cs:fontRef idx="minor">
      <a:schemeClr val="dk1">
        <a:lumMod val="50000"/>
        <a:lumOff val="50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ln w="9525" cap="flat" cmpd="sng" algn="ctr">
        <a:solidFill>
          <a:schemeClr val="phClr">
            <a:alpha val="50000"/>
          </a:schemeClr>
        </a:solidFill>
        <a:round/>
      </a:ln>
    </cs:spPr>
  </cs:dataPoint>
  <cs:dataPoint3D>
    <cs:lnRef idx="0">
      <cs:styleClr val="auto"/>
    </cs:lnRef>
    <cs:fillRef idx="0">
      <cs:styleClr val="auto"/>
    </cs:fillRef>
    <cs:effectRef idx="0"/>
    <cs:fontRef idx="minor">
      <a:schemeClr val="dk1"/>
    </cs:fontRef>
    <cs:spPr>
      <a:solidFill>
        <a:schemeClr val="phClr"/>
      </a:solidFill>
      <a:ln w="9525" cap="flat" cmpd="sng" algn="ctr">
        <a:solidFill>
          <a:schemeClr val="phClr">
            <a:shade val="95000"/>
          </a:schemeClr>
        </a:solidFill>
        <a:round/>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4"/>
  <cs:dataPointWireframe>
    <cs:lnRef idx="0">
      <cs:styleClr val="auto"/>
    </cs:lnRef>
    <cs:fillRef idx="0"/>
    <cs:effectRef idx="0"/>
    <cs:fontRef idx="minor">
      <a:schemeClr val="dk1"/>
    </cs:fontRef>
    <cs:spPr>
      <a:ln w="2857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15000"/>
            <a:lumOff val="85000"/>
            <a:lumOff val="10000"/>
          </a:schemeClr>
        </a:solidFill>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50000"/>
        <a:lumOff val="50000"/>
      </a:schemeClr>
    </cs:fontRef>
    <cs:defRPr sz="1197"/>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dk1"/>
    </cs:fontRef>
    <cs:spPr>
      <a:ln w="9525" cap="flat">
        <a:solidFill>
          <a:srgbClr val="D9D9D9"/>
        </a:solidFill>
        <a:round/>
      </a:ln>
    </cs:spPr>
  </cs:seriesLine>
  <cs:title>
    <cs:lnRef idx="0"/>
    <cs:fillRef idx="0"/>
    <cs:effectRef idx="0"/>
    <cs:fontRef idx="minor">
      <a:schemeClr val="tx1">
        <a:lumMod val="50000"/>
        <a:lumOff val="50000"/>
      </a:schemeClr>
    </cs:fontRef>
    <cs:defRPr sz="1862" cap="none" spc="2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50000"/>
        <a:lumOff val="50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50000"/>
        <a:lumOff val="50000"/>
      </a:schemeClr>
    </cs:fontRef>
    <cs:defRPr sz="1197"/>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419">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0.61979</cdr:x>
      <cdr:y>0.84629</cdr:y>
    </cdr:from>
    <cdr:to>
      <cdr:x>0.97482</cdr:x>
      <cdr:y>0.95639</cdr:y>
    </cdr:to>
    <cdr:sp macro="" textlink="">
      <cdr:nvSpPr>
        <cdr:cNvPr id="2" name="TextBox 6">
          <a:extLst xmlns:a="http://schemas.openxmlformats.org/drawingml/2006/main">
            <a:ext uri="{FF2B5EF4-FFF2-40B4-BE49-F238E27FC236}">
              <a16:creationId xmlns:a16="http://schemas.microsoft.com/office/drawing/2014/main" id="{B9D84C5A-73C0-7BC1-CBD8-651770A4E990}"/>
            </a:ext>
          </a:extLst>
        </cdr:cNvPr>
        <cdr:cNvSpPr txBox="1"/>
      </cdr:nvSpPr>
      <cdr:spPr>
        <a:xfrm xmlns:a="http://schemas.openxmlformats.org/drawingml/2006/main">
          <a:off x="3083778" y="3548583"/>
          <a:ext cx="1766485" cy="461665"/>
        </a:xfrm>
        <a:prstGeom xmlns:a="http://schemas.openxmlformats.org/drawingml/2006/main" prst="rect">
          <a:avLst/>
        </a:prstGeom>
        <a:solidFill xmlns:a="http://schemas.openxmlformats.org/drawingml/2006/main">
          <a:srgbClr val="FFCC00"/>
        </a:solidFill>
      </cdr:spPr>
      <cdr:txBody>
        <a:bodyPr xmlns:a="http://schemas.openxmlformats.org/drawingml/2006/main" wrap="squar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200" i="1" dirty="0">
              <a:latin typeface="Arial" panose="020B0604020202020204" pitchFamily="34" charset="0"/>
            </a:rPr>
            <a:t>(Multiple responses permitted.) </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b="0" i="0">
                <a:latin typeface="Arial" panose="020B0604020202020204" pitchFamily="34" charset="0"/>
              </a:defRPr>
            </a:lvl1pPr>
          </a:lstStyle>
          <a:p>
            <a:fld id="{6ADCDA74-4D38-A643-8176-0B5A5893B86E}" type="datetimeFigureOut">
              <a:rPr lang="en-US" smtClean="0"/>
              <a:pPr/>
              <a:t>8/17/2026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b="0" i="0">
                <a:latin typeface="Arial" panose="020B0604020202020204" pitchFamily="34" charset="0"/>
              </a:defRPr>
            </a:lvl1pPr>
          </a:lstStyle>
          <a:p>
            <a:fld id="{EB7549FA-F182-A246-9E09-5A9FAE3CA7C6}" type="slidenum">
              <a:rPr lang="en-US" smtClean="0"/>
              <a:pPr/>
              <a:t>‹#›</a:t>
            </a:fld>
            <a:endParaRPr lang="en-US" dirty="0"/>
          </a:p>
        </p:txBody>
      </p:sp>
    </p:spTree>
    <p:extLst>
      <p:ext uri="{BB962C8B-B14F-4D97-AF65-F5344CB8AC3E}">
        <p14:creationId xmlns:p14="http://schemas.microsoft.com/office/powerpoint/2010/main" val="2737915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b="0" i="0" kern="1200">
        <a:solidFill>
          <a:schemeClr val="tx1"/>
        </a:solidFill>
        <a:latin typeface="Arial" panose="020B0604020202020204" pitchFamily="34" charset="0"/>
        <a:ea typeface="+mn-ea"/>
        <a:cs typeface="+mn-cs"/>
      </a:defRPr>
    </a:lvl2pPr>
    <a:lvl3pPr marL="914400" algn="l" defTabSz="914400" rtl="0" eaLnBrk="1" latinLnBrk="0" hangingPunct="1">
      <a:defRPr sz="1200" b="0" i="0" kern="1200">
        <a:solidFill>
          <a:schemeClr val="tx1"/>
        </a:solidFill>
        <a:latin typeface="Arial" panose="020B0604020202020204" pitchFamily="34" charset="0"/>
        <a:ea typeface="+mn-ea"/>
        <a:cs typeface="+mn-cs"/>
      </a:defRPr>
    </a:lvl3pPr>
    <a:lvl4pPr marL="1371600" algn="l" defTabSz="914400" rtl="0" eaLnBrk="1" latinLnBrk="0" hangingPunct="1">
      <a:defRPr sz="1200" b="0" i="0" kern="1200">
        <a:solidFill>
          <a:schemeClr val="tx1"/>
        </a:solidFill>
        <a:latin typeface="Arial" panose="020B0604020202020204" pitchFamily="34" charset="0"/>
        <a:ea typeface="+mn-ea"/>
        <a:cs typeface="+mn-cs"/>
      </a:defRPr>
    </a:lvl4pPr>
    <a:lvl5pPr marL="1828800" algn="l" defTabSz="914400" rtl="0" eaLnBrk="1" latinLnBrk="0" hangingPunct="1">
      <a:defRPr sz="1200" b="0" i="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7549FA-F182-A246-9E09-5A9FAE3CA7C6}" type="slidenum">
              <a:rPr lang="en-US" smtClean="0"/>
              <a:t>1</a:t>
            </a:fld>
            <a:endParaRPr lang="en-US" dirty="0"/>
          </a:p>
        </p:txBody>
      </p:sp>
    </p:spTree>
    <p:extLst>
      <p:ext uri="{BB962C8B-B14F-4D97-AF65-F5344CB8AC3E}">
        <p14:creationId xmlns:p14="http://schemas.microsoft.com/office/powerpoint/2010/main" val="28247766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7549FA-F182-A246-9E09-5A9FAE3CA7C6}" type="slidenum">
              <a:rPr lang="en-US" smtClean="0"/>
              <a:pPr/>
              <a:t>11</a:t>
            </a:fld>
            <a:endParaRPr lang="en-US" dirty="0"/>
          </a:p>
        </p:txBody>
      </p:sp>
    </p:spTree>
    <p:extLst>
      <p:ext uri="{BB962C8B-B14F-4D97-AF65-F5344CB8AC3E}">
        <p14:creationId xmlns:p14="http://schemas.microsoft.com/office/powerpoint/2010/main" val="42786018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7549FA-F182-A246-9E09-5A9FAE3CA7C6}" type="slidenum">
              <a:rPr lang="en-US" smtClean="0"/>
              <a:pPr/>
              <a:t>12</a:t>
            </a:fld>
            <a:endParaRPr lang="en-US" dirty="0"/>
          </a:p>
        </p:txBody>
      </p:sp>
    </p:spTree>
    <p:extLst>
      <p:ext uri="{BB962C8B-B14F-4D97-AF65-F5344CB8AC3E}">
        <p14:creationId xmlns:p14="http://schemas.microsoft.com/office/powerpoint/2010/main" val="17144865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7549FA-F182-A246-9E09-5A9FAE3CA7C6}" type="slidenum">
              <a:rPr lang="en-US" smtClean="0"/>
              <a:pPr/>
              <a:t>13</a:t>
            </a:fld>
            <a:endParaRPr lang="en-US" dirty="0"/>
          </a:p>
        </p:txBody>
      </p:sp>
    </p:spTree>
    <p:extLst>
      <p:ext uri="{BB962C8B-B14F-4D97-AF65-F5344CB8AC3E}">
        <p14:creationId xmlns:p14="http://schemas.microsoft.com/office/powerpoint/2010/main" val="26966534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7549FA-F182-A246-9E09-5A9FAE3CA7C6}" type="slidenum">
              <a:rPr lang="en-US" smtClean="0"/>
              <a:pPr/>
              <a:t>15</a:t>
            </a:fld>
            <a:endParaRPr lang="en-US" dirty="0"/>
          </a:p>
        </p:txBody>
      </p:sp>
    </p:spTree>
    <p:extLst>
      <p:ext uri="{BB962C8B-B14F-4D97-AF65-F5344CB8AC3E}">
        <p14:creationId xmlns:p14="http://schemas.microsoft.com/office/powerpoint/2010/main" val="30516383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7549FA-F182-A246-9E09-5A9FAE3CA7C6}" type="slidenum">
              <a:rPr lang="en-US" smtClean="0"/>
              <a:pPr/>
              <a:t>16</a:t>
            </a:fld>
            <a:endParaRPr lang="en-US" dirty="0"/>
          </a:p>
        </p:txBody>
      </p:sp>
    </p:spTree>
    <p:extLst>
      <p:ext uri="{BB962C8B-B14F-4D97-AF65-F5344CB8AC3E}">
        <p14:creationId xmlns:p14="http://schemas.microsoft.com/office/powerpoint/2010/main" val="23208885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7549FA-F182-A246-9E09-5A9FAE3CA7C6}" type="slidenum">
              <a:rPr lang="en-US" smtClean="0"/>
              <a:pPr/>
              <a:t>17</a:t>
            </a:fld>
            <a:endParaRPr lang="en-US" dirty="0"/>
          </a:p>
        </p:txBody>
      </p:sp>
    </p:spTree>
    <p:extLst>
      <p:ext uri="{BB962C8B-B14F-4D97-AF65-F5344CB8AC3E}">
        <p14:creationId xmlns:p14="http://schemas.microsoft.com/office/powerpoint/2010/main" val="11544193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7549FA-F182-A246-9E09-5A9FAE3CA7C6}" type="slidenum">
              <a:rPr lang="en-US" smtClean="0"/>
              <a:pPr/>
              <a:t>18</a:t>
            </a:fld>
            <a:endParaRPr lang="en-US" dirty="0"/>
          </a:p>
        </p:txBody>
      </p:sp>
    </p:spTree>
    <p:extLst>
      <p:ext uri="{BB962C8B-B14F-4D97-AF65-F5344CB8AC3E}">
        <p14:creationId xmlns:p14="http://schemas.microsoft.com/office/powerpoint/2010/main" val="39283543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7549FA-F182-A246-9E09-5A9FAE3CA7C6}" type="slidenum">
              <a:rPr lang="en-US" smtClean="0"/>
              <a:pPr/>
              <a:t>19</a:t>
            </a:fld>
            <a:endParaRPr lang="en-US" dirty="0"/>
          </a:p>
        </p:txBody>
      </p:sp>
    </p:spTree>
    <p:extLst>
      <p:ext uri="{BB962C8B-B14F-4D97-AF65-F5344CB8AC3E}">
        <p14:creationId xmlns:p14="http://schemas.microsoft.com/office/powerpoint/2010/main" val="819411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7549FA-F182-A246-9E09-5A9FAE3CA7C6}" type="slidenum">
              <a:rPr lang="en-US" smtClean="0"/>
              <a:pPr/>
              <a:t>20</a:t>
            </a:fld>
            <a:endParaRPr lang="en-US" dirty="0"/>
          </a:p>
        </p:txBody>
      </p:sp>
    </p:spTree>
    <p:extLst>
      <p:ext uri="{BB962C8B-B14F-4D97-AF65-F5344CB8AC3E}">
        <p14:creationId xmlns:p14="http://schemas.microsoft.com/office/powerpoint/2010/main" val="39665413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7549FA-F182-A246-9E09-5A9FAE3CA7C6}" type="slidenum">
              <a:rPr lang="en-US" smtClean="0"/>
              <a:pPr/>
              <a:t>21</a:t>
            </a:fld>
            <a:endParaRPr lang="en-US" dirty="0"/>
          </a:p>
        </p:txBody>
      </p:sp>
    </p:spTree>
    <p:extLst>
      <p:ext uri="{BB962C8B-B14F-4D97-AF65-F5344CB8AC3E}">
        <p14:creationId xmlns:p14="http://schemas.microsoft.com/office/powerpoint/2010/main" val="873733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7549FA-F182-A246-9E09-5A9FAE3CA7C6}" type="slidenum">
              <a:rPr lang="en-US" smtClean="0"/>
              <a:t>2</a:t>
            </a:fld>
            <a:endParaRPr lang="en-US" dirty="0"/>
          </a:p>
        </p:txBody>
      </p:sp>
    </p:spTree>
    <p:extLst>
      <p:ext uri="{BB962C8B-B14F-4D97-AF65-F5344CB8AC3E}">
        <p14:creationId xmlns:p14="http://schemas.microsoft.com/office/powerpoint/2010/main" val="37675111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7549FA-F182-A246-9E09-5A9FAE3CA7C6}" type="slidenum">
              <a:rPr lang="en-US" smtClean="0"/>
              <a:pPr/>
              <a:t>23</a:t>
            </a:fld>
            <a:endParaRPr lang="en-US" dirty="0"/>
          </a:p>
        </p:txBody>
      </p:sp>
    </p:spTree>
    <p:extLst>
      <p:ext uri="{BB962C8B-B14F-4D97-AF65-F5344CB8AC3E}">
        <p14:creationId xmlns:p14="http://schemas.microsoft.com/office/powerpoint/2010/main" val="19526004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7549FA-F182-A246-9E09-5A9FAE3CA7C6}" type="slidenum">
              <a:rPr lang="en-US" smtClean="0"/>
              <a:pPr/>
              <a:t>24</a:t>
            </a:fld>
            <a:endParaRPr lang="en-US" dirty="0"/>
          </a:p>
        </p:txBody>
      </p:sp>
    </p:spTree>
    <p:extLst>
      <p:ext uri="{BB962C8B-B14F-4D97-AF65-F5344CB8AC3E}">
        <p14:creationId xmlns:p14="http://schemas.microsoft.com/office/powerpoint/2010/main" val="20747805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7549FA-F182-A246-9E09-5A9FAE3CA7C6}" type="slidenum">
              <a:rPr lang="en-US" smtClean="0"/>
              <a:pPr/>
              <a:t>25</a:t>
            </a:fld>
            <a:endParaRPr lang="en-US" dirty="0"/>
          </a:p>
        </p:txBody>
      </p:sp>
    </p:spTree>
    <p:extLst>
      <p:ext uri="{BB962C8B-B14F-4D97-AF65-F5344CB8AC3E}">
        <p14:creationId xmlns:p14="http://schemas.microsoft.com/office/powerpoint/2010/main" val="13501835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7549FA-F182-A246-9E09-5A9FAE3CA7C6}" type="slidenum">
              <a:rPr lang="en-US" smtClean="0"/>
              <a:pPr/>
              <a:t>26</a:t>
            </a:fld>
            <a:endParaRPr lang="en-US" dirty="0"/>
          </a:p>
        </p:txBody>
      </p:sp>
    </p:spTree>
    <p:extLst>
      <p:ext uri="{BB962C8B-B14F-4D97-AF65-F5344CB8AC3E}">
        <p14:creationId xmlns:p14="http://schemas.microsoft.com/office/powerpoint/2010/main" val="35619695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7549FA-F182-A246-9E09-5A9FAE3CA7C6}" type="slidenum">
              <a:rPr lang="en-US" smtClean="0"/>
              <a:pPr/>
              <a:t>28</a:t>
            </a:fld>
            <a:endParaRPr lang="en-US" dirty="0"/>
          </a:p>
        </p:txBody>
      </p:sp>
    </p:spTree>
    <p:extLst>
      <p:ext uri="{BB962C8B-B14F-4D97-AF65-F5344CB8AC3E}">
        <p14:creationId xmlns:p14="http://schemas.microsoft.com/office/powerpoint/2010/main" val="35550028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7549FA-F182-A246-9E09-5A9FAE3CA7C6}" type="slidenum">
              <a:rPr lang="en-US" smtClean="0"/>
              <a:pPr/>
              <a:t>29</a:t>
            </a:fld>
            <a:endParaRPr lang="en-US" dirty="0"/>
          </a:p>
        </p:txBody>
      </p:sp>
    </p:spTree>
    <p:extLst>
      <p:ext uri="{BB962C8B-B14F-4D97-AF65-F5344CB8AC3E}">
        <p14:creationId xmlns:p14="http://schemas.microsoft.com/office/powerpoint/2010/main" val="40280805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7549FA-F182-A246-9E09-5A9FAE3CA7C6}" type="slidenum">
              <a:rPr lang="en-US" smtClean="0"/>
              <a:pPr/>
              <a:t>30</a:t>
            </a:fld>
            <a:endParaRPr lang="en-US" dirty="0"/>
          </a:p>
        </p:txBody>
      </p:sp>
    </p:spTree>
    <p:extLst>
      <p:ext uri="{BB962C8B-B14F-4D97-AF65-F5344CB8AC3E}">
        <p14:creationId xmlns:p14="http://schemas.microsoft.com/office/powerpoint/2010/main" val="3391938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7549FA-F182-A246-9E09-5A9FAE3CA7C6}" type="slidenum">
              <a:rPr lang="en-US" smtClean="0"/>
              <a:pPr/>
              <a:t>31</a:t>
            </a:fld>
            <a:endParaRPr lang="en-US" dirty="0"/>
          </a:p>
        </p:txBody>
      </p:sp>
    </p:spTree>
    <p:extLst>
      <p:ext uri="{BB962C8B-B14F-4D97-AF65-F5344CB8AC3E}">
        <p14:creationId xmlns:p14="http://schemas.microsoft.com/office/powerpoint/2010/main" val="74523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7549FA-F182-A246-9E09-5A9FAE3CA7C6}" type="slidenum">
              <a:rPr lang="en-US" smtClean="0"/>
              <a:pPr/>
              <a:t>32</a:t>
            </a:fld>
            <a:endParaRPr lang="en-US" dirty="0"/>
          </a:p>
        </p:txBody>
      </p:sp>
    </p:spTree>
    <p:extLst>
      <p:ext uri="{BB962C8B-B14F-4D97-AF65-F5344CB8AC3E}">
        <p14:creationId xmlns:p14="http://schemas.microsoft.com/office/powerpoint/2010/main" val="25280582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7549FA-F182-A246-9E09-5A9FAE3CA7C6}" type="slidenum">
              <a:rPr lang="en-US" smtClean="0"/>
              <a:pPr/>
              <a:t>35</a:t>
            </a:fld>
            <a:endParaRPr lang="en-US" dirty="0"/>
          </a:p>
        </p:txBody>
      </p:sp>
    </p:spTree>
    <p:extLst>
      <p:ext uri="{BB962C8B-B14F-4D97-AF65-F5344CB8AC3E}">
        <p14:creationId xmlns:p14="http://schemas.microsoft.com/office/powerpoint/2010/main" val="21705565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7549FA-F182-A246-9E09-5A9FAE3CA7C6}" type="slidenum">
              <a:rPr lang="en-US" smtClean="0"/>
              <a:t>3</a:t>
            </a:fld>
            <a:endParaRPr lang="en-US" dirty="0"/>
          </a:p>
        </p:txBody>
      </p:sp>
    </p:spTree>
    <p:extLst>
      <p:ext uri="{BB962C8B-B14F-4D97-AF65-F5344CB8AC3E}">
        <p14:creationId xmlns:p14="http://schemas.microsoft.com/office/powerpoint/2010/main" val="26195328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A6FB0A-AB42-7303-E89F-C07BB15AE6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64FEA4-D921-DB58-2508-4452734D91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3F1E8B-9D81-B182-DC0A-B48111FB80A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DE770F8-27CC-F594-F424-DD9224952A37}"/>
              </a:ext>
            </a:extLst>
          </p:cNvPr>
          <p:cNvSpPr>
            <a:spLocks noGrp="1"/>
          </p:cNvSpPr>
          <p:nvPr>
            <p:ph type="sldNum" sz="quarter" idx="5"/>
          </p:nvPr>
        </p:nvSpPr>
        <p:spPr/>
        <p:txBody>
          <a:bodyPr/>
          <a:lstStyle/>
          <a:p>
            <a:fld id="{EB7549FA-F182-A246-9E09-5A9FAE3CA7C6}" type="slidenum">
              <a:rPr lang="en-US" smtClean="0"/>
              <a:pPr/>
              <a:t>36</a:t>
            </a:fld>
            <a:endParaRPr lang="en-US" dirty="0"/>
          </a:p>
        </p:txBody>
      </p:sp>
    </p:spTree>
    <p:extLst>
      <p:ext uri="{BB962C8B-B14F-4D97-AF65-F5344CB8AC3E}">
        <p14:creationId xmlns:p14="http://schemas.microsoft.com/office/powerpoint/2010/main" val="25839386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B8BE8-0755-4751-85D1-2C83916D8F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FD7557-243F-667C-33E4-36417A29A0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60C8E7-0451-89C0-DA61-FE1748DCC79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A2EA2BE-5D0F-C3E7-3469-FD7D01D338BF}"/>
              </a:ext>
            </a:extLst>
          </p:cNvPr>
          <p:cNvSpPr>
            <a:spLocks noGrp="1"/>
          </p:cNvSpPr>
          <p:nvPr>
            <p:ph type="sldNum" sz="quarter" idx="5"/>
          </p:nvPr>
        </p:nvSpPr>
        <p:spPr/>
        <p:txBody>
          <a:bodyPr/>
          <a:lstStyle/>
          <a:p>
            <a:fld id="{EB7549FA-F182-A246-9E09-5A9FAE3CA7C6}" type="slidenum">
              <a:rPr lang="en-US" smtClean="0"/>
              <a:pPr/>
              <a:t>37</a:t>
            </a:fld>
            <a:endParaRPr lang="en-US" dirty="0"/>
          </a:p>
        </p:txBody>
      </p:sp>
    </p:spTree>
    <p:extLst>
      <p:ext uri="{BB962C8B-B14F-4D97-AF65-F5344CB8AC3E}">
        <p14:creationId xmlns:p14="http://schemas.microsoft.com/office/powerpoint/2010/main" val="7277682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7549FA-F182-A246-9E09-5A9FAE3CA7C6}" type="slidenum">
              <a:rPr lang="en-US" smtClean="0"/>
              <a:pPr/>
              <a:t>38</a:t>
            </a:fld>
            <a:endParaRPr lang="en-US" dirty="0"/>
          </a:p>
        </p:txBody>
      </p:sp>
    </p:spTree>
    <p:extLst>
      <p:ext uri="{BB962C8B-B14F-4D97-AF65-F5344CB8AC3E}">
        <p14:creationId xmlns:p14="http://schemas.microsoft.com/office/powerpoint/2010/main" val="6681955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7549FA-F182-A246-9E09-5A9FAE3CA7C6}" type="slidenum">
              <a:rPr lang="en-US" smtClean="0"/>
              <a:pPr/>
              <a:t>39</a:t>
            </a:fld>
            <a:endParaRPr lang="en-US" dirty="0"/>
          </a:p>
        </p:txBody>
      </p:sp>
    </p:spTree>
    <p:extLst>
      <p:ext uri="{BB962C8B-B14F-4D97-AF65-F5344CB8AC3E}">
        <p14:creationId xmlns:p14="http://schemas.microsoft.com/office/powerpoint/2010/main" val="2010034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7549FA-F182-A246-9E09-5A9FAE3CA7C6}" type="slidenum">
              <a:rPr lang="en-US" smtClean="0"/>
              <a:pPr/>
              <a:t>40</a:t>
            </a:fld>
            <a:endParaRPr lang="en-US" dirty="0"/>
          </a:p>
        </p:txBody>
      </p:sp>
    </p:spTree>
    <p:extLst>
      <p:ext uri="{BB962C8B-B14F-4D97-AF65-F5344CB8AC3E}">
        <p14:creationId xmlns:p14="http://schemas.microsoft.com/office/powerpoint/2010/main" val="32177336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7549FA-F182-A246-9E09-5A9FAE3CA7C6}" type="slidenum">
              <a:rPr lang="en-US" smtClean="0"/>
              <a:pPr/>
              <a:t>42</a:t>
            </a:fld>
            <a:endParaRPr lang="en-US" dirty="0"/>
          </a:p>
        </p:txBody>
      </p:sp>
    </p:spTree>
    <p:extLst>
      <p:ext uri="{BB962C8B-B14F-4D97-AF65-F5344CB8AC3E}">
        <p14:creationId xmlns:p14="http://schemas.microsoft.com/office/powerpoint/2010/main" val="28140821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7549FA-F182-A246-9E09-5A9FAE3CA7C6}" type="slidenum">
              <a:rPr lang="en-US" smtClean="0"/>
              <a:pPr/>
              <a:t>43</a:t>
            </a:fld>
            <a:endParaRPr lang="en-US" dirty="0"/>
          </a:p>
        </p:txBody>
      </p:sp>
    </p:spTree>
    <p:extLst>
      <p:ext uri="{BB962C8B-B14F-4D97-AF65-F5344CB8AC3E}">
        <p14:creationId xmlns:p14="http://schemas.microsoft.com/office/powerpoint/2010/main" val="14943717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7549FA-F182-A246-9E09-5A9FAE3CA7C6}" type="slidenum">
              <a:rPr lang="en-US" smtClean="0"/>
              <a:pPr/>
              <a:t>44</a:t>
            </a:fld>
            <a:endParaRPr lang="en-US" dirty="0"/>
          </a:p>
        </p:txBody>
      </p:sp>
    </p:spTree>
    <p:extLst>
      <p:ext uri="{BB962C8B-B14F-4D97-AF65-F5344CB8AC3E}">
        <p14:creationId xmlns:p14="http://schemas.microsoft.com/office/powerpoint/2010/main" val="407601345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7549FA-F182-A246-9E09-5A9FAE3CA7C6}" type="slidenum">
              <a:rPr lang="en-US" smtClean="0"/>
              <a:pPr/>
              <a:t>45</a:t>
            </a:fld>
            <a:endParaRPr lang="en-US" dirty="0"/>
          </a:p>
        </p:txBody>
      </p:sp>
    </p:spTree>
    <p:extLst>
      <p:ext uri="{BB962C8B-B14F-4D97-AF65-F5344CB8AC3E}">
        <p14:creationId xmlns:p14="http://schemas.microsoft.com/office/powerpoint/2010/main" val="5268035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7549FA-F182-A246-9E09-5A9FAE3CA7C6}" type="slidenum">
              <a:rPr lang="en-US" smtClean="0"/>
              <a:pPr/>
              <a:t>46</a:t>
            </a:fld>
            <a:endParaRPr lang="en-US" dirty="0"/>
          </a:p>
        </p:txBody>
      </p:sp>
    </p:spTree>
    <p:extLst>
      <p:ext uri="{BB962C8B-B14F-4D97-AF65-F5344CB8AC3E}">
        <p14:creationId xmlns:p14="http://schemas.microsoft.com/office/powerpoint/2010/main" val="36533598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7549FA-F182-A246-9E09-5A9FAE3CA7C6}" type="slidenum">
              <a:rPr lang="en-US" smtClean="0"/>
              <a:t>4</a:t>
            </a:fld>
            <a:endParaRPr lang="en-US" dirty="0"/>
          </a:p>
        </p:txBody>
      </p:sp>
    </p:spTree>
    <p:extLst>
      <p:ext uri="{BB962C8B-B14F-4D97-AF65-F5344CB8AC3E}">
        <p14:creationId xmlns:p14="http://schemas.microsoft.com/office/powerpoint/2010/main" val="392149602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7549FA-F182-A246-9E09-5A9FAE3CA7C6}" type="slidenum">
              <a:rPr lang="en-US" smtClean="0"/>
              <a:pPr/>
              <a:t>47</a:t>
            </a:fld>
            <a:endParaRPr lang="en-US" dirty="0"/>
          </a:p>
        </p:txBody>
      </p:sp>
    </p:spTree>
    <p:extLst>
      <p:ext uri="{BB962C8B-B14F-4D97-AF65-F5344CB8AC3E}">
        <p14:creationId xmlns:p14="http://schemas.microsoft.com/office/powerpoint/2010/main" val="38400663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7549FA-F182-A246-9E09-5A9FAE3CA7C6}" type="slidenum">
              <a:rPr lang="en-US" smtClean="0"/>
              <a:pPr/>
              <a:t>49</a:t>
            </a:fld>
            <a:endParaRPr lang="en-US" dirty="0"/>
          </a:p>
        </p:txBody>
      </p:sp>
    </p:spTree>
    <p:extLst>
      <p:ext uri="{BB962C8B-B14F-4D97-AF65-F5344CB8AC3E}">
        <p14:creationId xmlns:p14="http://schemas.microsoft.com/office/powerpoint/2010/main" val="174200332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effectLst/>
                <a:latin typeface="Arial" panose="020B0604020202020204" pitchFamily="34" charset="0"/>
              </a:rPr>
              <a:t>Yes</a:t>
            </a:r>
            <a:r>
              <a:rPr lang="en-US" dirty="0"/>
              <a:t> </a:t>
            </a:r>
            <a:r>
              <a:rPr lang="en-US" sz="1800" b="0" i="0" u="none" strike="noStrike" dirty="0">
                <a:effectLst/>
                <a:latin typeface="Arial" panose="020B0604020202020204" pitchFamily="34" charset="0"/>
              </a:rPr>
              <a:t>39%</a:t>
            </a:r>
            <a:r>
              <a:rPr lang="en-US" dirty="0"/>
              <a:t> </a:t>
            </a:r>
            <a:r>
              <a:rPr lang="en-US" sz="1800" b="0" i="0" u="none" strike="noStrike" dirty="0">
                <a:effectLst/>
                <a:latin typeface="Arial" panose="020B0604020202020204" pitchFamily="34" charset="0"/>
              </a:rPr>
              <a:t>21%</a:t>
            </a:r>
            <a:r>
              <a:rPr lang="en-US" dirty="0"/>
              <a:t> </a:t>
            </a:r>
            <a:r>
              <a:rPr lang="en-US" sz="1800" b="0" i="0" u="none" strike="noStrike" dirty="0">
                <a:effectLst/>
                <a:latin typeface="Arial" panose="020B0604020202020204" pitchFamily="34" charset="0"/>
              </a:rPr>
              <a:t>37%</a:t>
            </a:r>
            <a:r>
              <a:rPr lang="en-US" dirty="0"/>
              <a:t> </a:t>
            </a:r>
            <a:r>
              <a:rPr lang="en-US" sz="1800" b="0" i="0" u="none" strike="noStrike" dirty="0">
                <a:effectLst/>
                <a:latin typeface="Arial" panose="020B0604020202020204" pitchFamily="34" charset="0"/>
              </a:rPr>
              <a:t>51%</a:t>
            </a:r>
            <a:r>
              <a:rPr lang="en-US" dirty="0"/>
              <a:t> </a:t>
            </a:r>
            <a:r>
              <a:rPr lang="en-US" sz="1800" b="0" i="0" u="none" strike="noStrike" dirty="0">
                <a:effectLst/>
                <a:latin typeface="Arial" panose="020B0604020202020204" pitchFamily="34" charset="0"/>
              </a:rPr>
              <a:t>No</a:t>
            </a:r>
            <a:r>
              <a:rPr lang="en-US" dirty="0"/>
              <a:t> </a:t>
            </a:r>
            <a:r>
              <a:rPr lang="en-US" sz="1800" b="0" i="0" u="none" strike="noStrike" dirty="0">
                <a:effectLst/>
                <a:latin typeface="Arial" panose="020B0604020202020204" pitchFamily="34" charset="0"/>
              </a:rPr>
              <a:t>59%</a:t>
            </a:r>
            <a:r>
              <a:rPr lang="en-US" dirty="0"/>
              <a:t> </a:t>
            </a:r>
            <a:r>
              <a:rPr lang="en-US" sz="1800" b="0" i="0" u="none" strike="noStrike" dirty="0">
                <a:effectLst/>
                <a:latin typeface="Arial" panose="020B0604020202020204" pitchFamily="34" charset="0"/>
              </a:rPr>
              <a:t>75%</a:t>
            </a:r>
            <a:r>
              <a:rPr lang="en-US" dirty="0"/>
              <a:t> </a:t>
            </a:r>
            <a:r>
              <a:rPr lang="en-US" sz="1800" b="0" i="0" u="none" strike="noStrike" dirty="0">
                <a:effectLst/>
                <a:latin typeface="Arial" panose="020B0604020202020204" pitchFamily="34" charset="0"/>
              </a:rPr>
              <a:t>63%</a:t>
            </a:r>
            <a:r>
              <a:rPr lang="en-US" dirty="0"/>
              <a:t> </a:t>
            </a:r>
            <a:r>
              <a:rPr lang="en-US" sz="1800" b="0" i="0" u="none" strike="noStrike" dirty="0">
                <a:effectLst/>
                <a:latin typeface="Arial" panose="020B0604020202020204" pitchFamily="34" charset="0"/>
              </a:rPr>
              <a:t>45%</a:t>
            </a:r>
            <a:r>
              <a:rPr lang="en-US" dirty="0"/>
              <a:t> </a:t>
            </a:r>
            <a:r>
              <a:rPr lang="en-US" sz="1800" b="0" i="0" u="none" strike="noStrike" dirty="0">
                <a:effectLst/>
                <a:latin typeface="Arial" panose="020B0604020202020204" pitchFamily="34" charset="0"/>
              </a:rPr>
              <a:t>Not sure</a:t>
            </a:r>
            <a:r>
              <a:rPr lang="en-US" dirty="0"/>
              <a:t> </a:t>
            </a:r>
            <a:r>
              <a:rPr lang="en-US" sz="1800" b="0" i="0" u="none" strike="noStrike" dirty="0">
                <a:effectLst/>
                <a:latin typeface="Arial" panose="020B0604020202020204" pitchFamily="34" charset="0"/>
              </a:rPr>
              <a:t>2%</a:t>
            </a:r>
            <a:r>
              <a:rPr lang="en-US" dirty="0"/>
              <a:t> </a:t>
            </a:r>
            <a:r>
              <a:rPr lang="en-US" sz="1800" b="0" i="0" u="none" strike="noStrike" dirty="0">
                <a:effectLst/>
                <a:latin typeface="Arial" panose="020B0604020202020204" pitchFamily="34" charset="0"/>
              </a:rPr>
              <a:t>4%</a:t>
            </a:r>
            <a:r>
              <a:rPr lang="en-US" dirty="0"/>
              <a:t> </a:t>
            </a:r>
            <a:r>
              <a:rPr lang="en-US" sz="1800" b="0" i="0" u="none" strike="noStrike" dirty="0">
                <a:effectLst/>
                <a:latin typeface="Arial" panose="020B0604020202020204" pitchFamily="34" charset="0"/>
              </a:rPr>
              <a:t>0%</a:t>
            </a:r>
            <a:r>
              <a:rPr lang="en-US" dirty="0"/>
              <a:t> </a:t>
            </a:r>
            <a:r>
              <a:rPr lang="en-US" sz="1800" b="0" i="0" u="none" strike="noStrike" dirty="0">
                <a:effectLst/>
                <a:latin typeface="Arial" panose="020B0604020202020204" pitchFamily="34" charset="0"/>
              </a:rPr>
              <a:t>4%</a:t>
            </a:r>
            <a:r>
              <a:rPr lang="en-US" dirty="0"/>
              <a:t> </a:t>
            </a:r>
          </a:p>
        </p:txBody>
      </p:sp>
      <p:sp>
        <p:nvSpPr>
          <p:cNvPr id="4" name="Slide Number Placeholder 3"/>
          <p:cNvSpPr>
            <a:spLocks noGrp="1"/>
          </p:cNvSpPr>
          <p:nvPr>
            <p:ph type="sldNum" sz="quarter" idx="5"/>
          </p:nvPr>
        </p:nvSpPr>
        <p:spPr/>
        <p:txBody>
          <a:bodyPr/>
          <a:lstStyle/>
          <a:p>
            <a:fld id="{EB7549FA-F182-A246-9E09-5A9FAE3CA7C6}" type="slidenum">
              <a:rPr lang="en-US" smtClean="0"/>
              <a:pPr/>
              <a:t>50</a:t>
            </a:fld>
            <a:endParaRPr lang="en-US" dirty="0"/>
          </a:p>
        </p:txBody>
      </p:sp>
    </p:spTree>
    <p:extLst>
      <p:ext uri="{BB962C8B-B14F-4D97-AF65-F5344CB8AC3E}">
        <p14:creationId xmlns:p14="http://schemas.microsoft.com/office/powerpoint/2010/main" val="160742305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7549FA-F182-A246-9E09-5A9FAE3CA7C6}" type="slidenum">
              <a:rPr lang="en-US" smtClean="0"/>
              <a:pPr/>
              <a:t>51</a:t>
            </a:fld>
            <a:endParaRPr lang="en-US" dirty="0"/>
          </a:p>
        </p:txBody>
      </p:sp>
    </p:spTree>
    <p:extLst>
      <p:ext uri="{BB962C8B-B14F-4D97-AF65-F5344CB8AC3E}">
        <p14:creationId xmlns:p14="http://schemas.microsoft.com/office/powerpoint/2010/main" val="179975941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7549FA-F182-A246-9E09-5A9FAE3CA7C6}" type="slidenum">
              <a:rPr lang="en-US" smtClean="0"/>
              <a:pPr/>
              <a:t>52</a:t>
            </a:fld>
            <a:endParaRPr lang="en-US" dirty="0"/>
          </a:p>
        </p:txBody>
      </p:sp>
    </p:spTree>
    <p:extLst>
      <p:ext uri="{BB962C8B-B14F-4D97-AF65-F5344CB8AC3E}">
        <p14:creationId xmlns:p14="http://schemas.microsoft.com/office/powerpoint/2010/main" val="368822352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7549FA-F182-A246-9E09-5A9FAE3CA7C6}" type="slidenum">
              <a:rPr lang="en-US" smtClean="0"/>
              <a:pPr/>
              <a:t>53</a:t>
            </a:fld>
            <a:endParaRPr lang="en-US" dirty="0"/>
          </a:p>
        </p:txBody>
      </p:sp>
    </p:spTree>
    <p:extLst>
      <p:ext uri="{BB962C8B-B14F-4D97-AF65-F5344CB8AC3E}">
        <p14:creationId xmlns:p14="http://schemas.microsoft.com/office/powerpoint/2010/main" val="156717202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7549FA-F182-A246-9E09-5A9FAE3CA7C6}" type="slidenum">
              <a:rPr lang="en-US" smtClean="0"/>
              <a:pPr/>
              <a:t>54</a:t>
            </a:fld>
            <a:endParaRPr lang="en-US" dirty="0"/>
          </a:p>
        </p:txBody>
      </p:sp>
    </p:spTree>
    <p:extLst>
      <p:ext uri="{BB962C8B-B14F-4D97-AF65-F5344CB8AC3E}">
        <p14:creationId xmlns:p14="http://schemas.microsoft.com/office/powerpoint/2010/main" val="241836069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7549FA-F182-A246-9E09-5A9FAE3CA7C6}" type="slidenum">
              <a:rPr lang="en-US" smtClean="0"/>
              <a:pPr/>
              <a:t>55</a:t>
            </a:fld>
            <a:endParaRPr lang="en-US" dirty="0"/>
          </a:p>
        </p:txBody>
      </p:sp>
    </p:spTree>
    <p:extLst>
      <p:ext uri="{BB962C8B-B14F-4D97-AF65-F5344CB8AC3E}">
        <p14:creationId xmlns:p14="http://schemas.microsoft.com/office/powerpoint/2010/main" val="11472397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7549FA-F182-A246-9E09-5A9FAE3CA7C6}" type="slidenum">
              <a:rPr lang="en-US" smtClean="0"/>
              <a:pPr/>
              <a:t>56</a:t>
            </a:fld>
            <a:endParaRPr lang="en-US" dirty="0"/>
          </a:p>
        </p:txBody>
      </p:sp>
    </p:spTree>
    <p:extLst>
      <p:ext uri="{BB962C8B-B14F-4D97-AF65-F5344CB8AC3E}">
        <p14:creationId xmlns:p14="http://schemas.microsoft.com/office/powerpoint/2010/main" val="426015038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AAF35-8CFD-DC63-A443-B5AA4DEFF9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0CF5AF-F379-B7E2-4922-6E9D19E132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9CAF75-FE31-F78B-3CBA-ACCDCCF23B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15D660-7422-C781-F2D7-5FEB77BE30E3}"/>
              </a:ext>
            </a:extLst>
          </p:cNvPr>
          <p:cNvSpPr>
            <a:spLocks noGrp="1"/>
          </p:cNvSpPr>
          <p:nvPr>
            <p:ph type="sldNum" sz="quarter" idx="5"/>
          </p:nvPr>
        </p:nvSpPr>
        <p:spPr/>
        <p:txBody>
          <a:bodyPr/>
          <a:lstStyle/>
          <a:p>
            <a:fld id="{EB7549FA-F182-A246-9E09-5A9FAE3CA7C6}" type="slidenum">
              <a:rPr lang="en-US" smtClean="0"/>
              <a:pPr/>
              <a:t>57</a:t>
            </a:fld>
            <a:endParaRPr lang="en-US" dirty="0"/>
          </a:p>
        </p:txBody>
      </p:sp>
    </p:spTree>
    <p:extLst>
      <p:ext uri="{BB962C8B-B14F-4D97-AF65-F5344CB8AC3E}">
        <p14:creationId xmlns:p14="http://schemas.microsoft.com/office/powerpoint/2010/main" val="1278514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82B26-1600-E028-7B3D-B751AAEDCA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34E49F-1933-BB38-3A3C-767575BB98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E3F2ED-2EA2-7E3C-EAA0-1664C911949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5A6100-0D56-296A-DCD5-9B140F0BC81C}"/>
              </a:ext>
            </a:extLst>
          </p:cNvPr>
          <p:cNvSpPr>
            <a:spLocks noGrp="1"/>
          </p:cNvSpPr>
          <p:nvPr>
            <p:ph type="sldNum" sz="quarter" idx="5"/>
          </p:nvPr>
        </p:nvSpPr>
        <p:spPr/>
        <p:txBody>
          <a:bodyPr/>
          <a:lstStyle/>
          <a:p>
            <a:fld id="{EB7549FA-F182-A246-9E09-5A9FAE3CA7C6}" type="slidenum">
              <a:rPr lang="en-US" smtClean="0"/>
              <a:t>5</a:t>
            </a:fld>
            <a:endParaRPr lang="en-US" dirty="0"/>
          </a:p>
        </p:txBody>
      </p:sp>
    </p:spTree>
    <p:extLst>
      <p:ext uri="{BB962C8B-B14F-4D97-AF65-F5344CB8AC3E}">
        <p14:creationId xmlns:p14="http://schemas.microsoft.com/office/powerpoint/2010/main" val="32682278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30DF8-102F-836F-36A2-A65377CAC8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A9CCE3-E823-DA0B-AC0A-8036FC5581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D679E0-6295-22E1-0E20-57F806C0E34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C0BD73B-2BC9-A2F1-DE5A-BEE9F89B797F}"/>
              </a:ext>
            </a:extLst>
          </p:cNvPr>
          <p:cNvSpPr>
            <a:spLocks noGrp="1"/>
          </p:cNvSpPr>
          <p:nvPr>
            <p:ph type="sldNum" sz="quarter" idx="5"/>
          </p:nvPr>
        </p:nvSpPr>
        <p:spPr/>
        <p:txBody>
          <a:bodyPr/>
          <a:lstStyle/>
          <a:p>
            <a:fld id="{EB7549FA-F182-A246-9E09-5A9FAE3CA7C6}" type="slidenum">
              <a:rPr lang="en-US" smtClean="0"/>
              <a:pPr/>
              <a:t>58</a:t>
            </a:fld>
            <a:endParaRPr lang="en-US" dirty="0"/>
          </a:p>
        </p:txBody>
      </p:sp>
    </p:spTree>
    <p:extLst>
      <p:ext uri="{BB962C8B-B14F-4D97-AF65-F5344CB8AC3E}">
        <p14:creationId xmlns:p14="http://schemas.microsoft.com/office/powerpoint/2010/main" val="173594345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7549FA-F182-A246-9E09-5A9FAE3CA7C6}" type="slidenum">
              <a:rPr lang="en-US" smtClean="0"/>
              <a:pPr/>
              <a:t>59</a:t>
            </a:fld>
            <a:endParaRPr lang="en-US" dirty="0"/>
          </a:p>
        </p:txBody>
      </p:sp>
    </p:spTree>
    <p:extLst>
      <p:ext uri="{BB962C8B-B14F-4D97-AF65-F5344CB8AC3E}">
        <p14:creationId xmlns:p14="http://schemas.microsoft.com/office/powerpoint/2010/main" val="16319212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7549FA-F182-A246-9E09-5A9FAE3CA7C6}" type="slidenum">
              <a:rPr lang="en-US" smtClean="0"/>
              <a:pPr/>
              <a:t>6</a:t>
            </a:fld>
            <a:endParaRPr lang="en-US" dirty="0"/>
          </a:p>
        </p:txBody>
      </p:sp>
    </p:spTree>
    <p:extLst>
      <p:ext uri="{BB962C8B-B14F-4D97-AF65-F5344CB8AC3E}">
        <p14:creationId xmlns:p14="http://schemas.microsoft.com/office/powerpoint/2010/main" val="25893160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7549FA-F182-A246-9E09-5A9FAE3CA7C6}" type="slidenum">
              <a:rPr lang="en-US" smtClean="0"/>
              <a:pPr/>
              <a:t>7</a:t>
            </a:fld>
            <a:endParaRPr lang="en-US" dirty="0"/>
          </a:p>
        </p:txBody>
      </p:sp>
    </p:spTree>
    <p:extLst>
      <p:ext uri="{BB962C8B-B14F-4D97-AF65-F5344CB8AC3E}">
        <p14:creationId xmlns:p14="http://schemas.microsoft.com/office/powerpoint/2010/main" val="12913560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7549FA-F182-A246-9E09-5A9FAE3CA7C6}" type="slidenum">
              <a:rPr lang="en-US" smtClean="0"/>
              <a:pPr/>
              <a:t>9</a:t>
            </a:fld>
            <a:endParaRPr lang="en-US" dirty="0"/>
          </a:p>
        </p:txBody>
      </p:sp>
    </p:spTree>
    <p:extLst>
      <p:ext uri="{BB962C8B-B14F-4D97-AF65-F5344CB8AC3E}">
        <p14:creationId xmlns:p14="http://schemas.microsoft.com/office/powerpoint/2010/main" val="3558741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7549FA-F182-A246-9E09-5A9FAE3CA7C6}" type="slidenum">
              <a:rPr lang="en-US" smtClean="0"/>
              <a:pPr/>
              <a:t>10</a:t>
            </a:fld>
            <a:endParaRPr lang="en-US" dirty="0"/>
          </a:p>
        </p:txBody>
      </p:sp>
    </p:spTree>
    <p:extLst>
      <p:ext uri="{BB962C8B-B14F-4D97-AF65-F5344CB8AC3E}">
        <p14:creationId xmlns:p14="http://schemas.microsoft.com/office/powerpoint/2010/main" val="41853485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6.jpe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descr="A collage of a person using a computer&#10;&#10;Description automatically generated">
            <a:extLst>
              <a:ext uri="{FF2B5EF4-FFF2-40B4-BE49-F238E27FC236}">
                <a16:creationId xmlns:a16="http://schemas.microsoft.com/office/drawing/2014/main" id="{63F12222-5E1A-A673-BB24-DA9FD476ECED}"/>
              </a:ext>
            </a:extLst>
          </p:cNvPr>
          <p:cNvPicPr>
            <a:picLocks noChangeAspect="1"/>
          </p:cNvPicPr>
          <p:nvPr userDrawn="1"/>
        </p:nvPicPr>
        <p:blipFill>
          <a:blip r:embed="rId2" cstate="email">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Snip Diagonal Corner Rectangle 9">
            <a:extLst>
              <a:ext uri="{FF2B5EF4-FFF2-40B4-BE49-F238E27FC236}">
                <a16:creationId xmlns:a16="http://schemas.microsoft.com/office/drawing/2014/main" id="{08C586C5-063A-F2B1-F925-D4F2B499BE83}"/>
              </a:ext>
            </a:extLst>
          </p:cNvPr>
          <p:cNvSpPr/>
          <p:nvPr userDrawn="1"/>
        </p:nvSpPr>
        <p:spPr>
          <a:xfrm>
            <a:off x="240981" y="403730"/>
            <a:ext cx="4142759" cy="3958225"/>
          </a:xfrm>
          <a:prstGeom prst="snip2DiagRect">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24" name="TextBox 23">
            <a:extLst>
              <a:ext uri="{FF2B5EF4-FFF2-40B4-BE49-F238E27FC236}">
                <a16:creationId xmlns:a16="http://schemas.microsoft.com/office/drawing/2014/main" id="{907E9CD9-43CA-414D-96BF-0C00E2958065}"/>
              </a:ext>
            </a:extLst>
          </p:cNvPr>
          <p:cNvSpPr txBox="1"/>
          <p:nvPr userDrawn="1"/>
        </p:nvSpPr>
        <p:spPr>
          <a:xfrm>
            <a:off x="383326" y="1891988"/>
            <a:ext cx="3820172" cy="1384995"/>
          </a:xfrm>
          <a:prstGeom prst="rect">
            <a:avLst/>
          </a:prstGeom>
          <a:noFill/>
        </p:spPr>
        <p:txBody>
          <a:bodyPr wrap="square" rtlCol="0">
            <a:spAutoFit/>
          </a:bodyPr>
          <a:lstStyle/>
          <a:p>
            <a:r>
              <a:rPr lang="en-US" sz="1600" b="0" i="0" dirty="0">
                <a:solidFill>
                  <a:schemeClr val="bg1"/>
                </a:solidFill>
                <a:latin typeface="Fira Sans Medium" panose="020B0503050000020004" pitchFamily="34" charset="0"/>
                <a:ea typeface="Fira Sans Medium" panose="020B0503050000020004" pitchFamily="34" charset="0"/>
                <a:cs typeface="Arial" panose="020B0604020202020204" pitchFamily="34" charset="0"/>
              </a:rPr>
              <a:t>Fourth Annual </a:t>
            </a:r>
          </a:p>
          <a:p>
            <a:r>
              <a:rPr lang="en-US" sz="2400" b="0" i="0" dirty="0">
                <a:solidFill>
                  <a:schemeClr val="bg1"/>
                </a:solidFill>
                <a:latin typeface="Fira Sans Medium" panose="020B0503050000020004" pitchFamily="34" charset="0"/>
                <a:ea typeface="Fira Sans Medium" panose="020B0503050000020004" pitchFamily="34" charset="0"/>
                <a:cs typeface="Arial" panose="020B0604020202020204" pitchFamily="34" charset="0"/>
              </a:rPr>
              <a:t>National Casino </a:t>
            </a:r>
          </a:p>
          <a:p>
            <a:r>
              <a:rPr lang="en-US" sz="2400" b="0" i="0" dirty="0">
                <a:solidFill>
                  <a:schemeClr val="bg1"/>
                </a:solidFill>
                <a:latin typeface="Fira Sans Medium" panose="020B0503050000020004" pitchFamily="34" charset="0"/>
                <a:ea typeface="Fira Sans Medium" panose="020B0503050000020004" pitchFamily="34" charset="0"/>
                <a:cs typeface="Arial" panose="020B0604020202020204" pitchFamily="34" charset="0"/>
              </a:rPr>
              <a:t>Surveillance Report</a:t>
            </a:r>
          </a:p>
          <a:p>
            <a:r>
              <a:rPr lang="en-US" sz="2000" b="0" i="0" dirty="0">
                <a:solidFill>
                  <a:schemeClr val="bg1"/>
                </a:solidFill>
                <a:latin typeface="Fira Sans Medium" panose="020B0503050000020004" pitchFamily="34" charset="0"/>
                <a:ea typeface="Fira Sans Medium" panose="020B0503050000020004" pitchFamily="34" charset="0"/>
                <a:cs typeface="Arial" panose="020B0604020202020204" pitchFamily="34" charset="0"/>
              </a:rPr>
              <a:t>August 2024</a:t>
            </a:r>
          </a:p>
        </p:txBody>
      </p:sp>
      <p:pic>
        <p:nvPicPr>
          <p:cNvPr id="16" name="Picture 2">
            <a:extLst>
              <a:ext uri="{FF2B5EF4-FFF2-40B4-BE49-F238E27FC236}">
                <a16:creationId xmlns:a16="http://schemas.microsoft.com/office/drawing/2014/main" id="{1D11950D-7BF9-E772-9DDC-AA322CC511B6}"/>
              </a:ext>
            </a:extLst>
          </p:cNvPr>
          <p:cNvPicPr>
            <a:picLocks noChangeAspect="1" noChangeArrowheads="1"/>
          </p:cNvPicPr>
          <p:nvPr userDrawn="1"/>
        </p:nvPicPr>
        <p:blipFill rotWithShape="1">
          <a:blip r:embed="rId3" cstate="email">
            <a:extLst>
              <a:ext uri="{28A0092B-C50C-407E-A947-70E740481C1C}">
                <a14:useLocalDpi xmlns:a14="http://schemas.microsoft.com/office/drawing/2010/main"/>
              </a:ext>
            </a:extLst>
          </a:blip>
          <a:srcRect t="-1"/>
          <a:stretch/>
        </p:blipFill>
        <p:spPr bwMode="auto">
          <a:xfrm>
            <a:off x="8000999" y="5903207"/>
            <a:ext cx="4043022" cy="6873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86371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4" name="Picture 3" descr="A close-up of a person's hand&#10;&#10;Description automatically generated">
            <a:extLst>
              <a:ext uri="{FF2B5EF4-FFF2-40B4-BE49-F238E27FC236}">
                <a16:creationId xmlns:a16="http://schemas.microsoft.com/office/drawing/2014/main" id="{730CBA36-6BF3-8B6B-19A9-3F002A07416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6" name="Slide Number Placeholder 5">
            <a:extLst>
              <a:ext uri="{FF2B5EF4-FFF2-40B4-BE49-F238E27FC236}">
                <a16:creationId xmlns:a16="http://schemas.microsoft.com/office/drawing/2014/main" id="{CED90FC8-C558-1D4F-8899-AFA50C2418B4}"/>
              </a:ext>
            </a:extLst>
          </p:cNvPr>
          <p:cNvSpPr>
            <a:spLocks noGrp="1"/>
          </p:cNvSpPr>
          <p:nvPr>
            <p:ph type="sldNum" sz="quarter" idx="4"/>
          </p:nvPr>
        </p:nvSpPr>
        <p:spPr>
          <a:xfrm>
            <a:off x="10515600" y="6262340"/>
            <a:ext cx="654926" cy="365125"/>
          </a:xfrm>
          <a:prstGeom prst="rect">
            <a:avLst/>
          </a:prstGeom>
        </p:spPr>
        <p:txBody>
          <a:bodyPr/>
          <a:lstStyle/>
          <a:p>
            <a:pPr algn="r"/>
            <a:fld id="{288C9D1B-96A2-1549-A8E5-402D4C8B6615}" type="slidenum">
              <a:rPr lang="en-US" smtClean="0"/>
              <a:pPr algn="r"/>
              <a:t>‹#›</a:t>
            </a:fld>
            <a:endParaRPr lang="en-US" dirty="0"/>
          </a:p>
        </p:txBody>
      </p:sp>
      <p:pic>
        <p:nvPicPr>
          <p:cNvPr id="5" name="Picture 4" descr="A red text on a white background&#10;&#10;Description automatically generated">
            <a:extLst>
              <a:ext uri="{FF2B5EF4-FFF2-40B4-BE49-F238E27FC236}">
                <a16:creationId xmlns:a16="http://schemas.microsoft.com/office/drawing/2014/main" id="{0B1B1D63-E245-BF86-713C-9227AEFE2AE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32" y="6080016"/>
            <a:ext cx="4649842" cy="768708"/>
          </a:xfrm>
          <a:prstGeom prst="rect">
            <a:avLst/>
          </a:prstGeom>
        </p:spPr>
      </p:pic>
    </p:spTree>
    <p:extLst>
      <p:ext uri="{BB962C8B-B14F-4D97-AF65-F5344CB8AC3E}">
        <p14:creationId xmlns:p14="http://schemas.microsoft.com/office/powerpoint/2010/main" val="1379933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3495847-7A6D-204B-B114-1EAE1621F4DB}"/>
              </a:ext>
            </a:extLst>
          </p:cNvPr>
          <p:cNvSpPr>
            <a:spLocks noGrp="1"/>
          </p:cNvSpPr>
          <p:nvPr>
            <p:ph type="body" sz="quarter" idx="13"/>
          </p:nvPr>
        </p:nvSpPr>
        <p:spPr>
          <a:xfrm>
            <a:off x="1539801" y="2041846"/>
            <a:ext cx="8628184" cy="3270616"/>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Graphic 13" descr="Bar chart">
            <a:extLst>
              <a:ext uri="{FF2B5EF4-FFF2-40B4-BE49-F238E27FC236}">
                <a16:creationId xmlns:a16="http://schemas.microsoft.com/office/drawing/2014/main" id="{839DB8F2-AAC7-D241-BE82-CD99D69DA96F}"/>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83652" y="424240"/>
            <a:ext cx="1044608" cy="783456"/>
          </a:xfrm>
          <a:prstGeom prst="rect">
            <a:avLst/>
          </a:prstGeom>
        </p:spPr>
      </p:pic>
      <p:sp>
        <p:nvSpPr>
          <p:cNvPr id="16" name="Slide Number Placeholder 5">
            <a:extLst>
              <a:ext uri="{FF2B5EF4-FFF2-40B4-BE49-F238E27FC236}">
                <a16:creationId xmlns:a16="http://schemas.microsoft.com/office/drawing/2014/main" id="{CED90FC8-C558-1D4F-8899-AFA50C2418B4}"/>
              </a:ext>
            </a:extLst>
          </p:cNvPr>
          <p:cNvSpPr>
            <a:spLocks noGrp="1"/>
          </p:cNvSpPr>
          <p:nvPr>
            <p:ph type="sldNum" sz="quarter" idx="4"/>
          </p:nvPr>
        </p:nvSpPr>
        <p:spPr>
          <a:xfrm>
            <a:off x="10167984" y="6262340"/>
            <a:ext cx="1002541" cy="365125"/>
          </a:xfrm>
          <a:prstGeom prst="rect">
            <a:avLst/>
          </a:prstGeom>
        </p:spPr>
        <p:txBody>
          <a:bodyPr/>
          <a:lstStyle/>
          <a:p>
            <a:pPr algn="r"/>
            <a:fld id="{288C9D1B-96A2-1549-A8E5-402D4C8B6615}" type="slidenum">
              <a:rPr lang="en-US" smtClean="0"/>
              <a:pPr algn="r"/>
              <a:t>‹#›</a:t>
            </a:fld>
            <a:endParaRPr lang="en-US" dirty="0"/>
          </a:p>
        </p:txBody>
      </p:sp>
      <p:cxnSp>
        <p:nvCxnSpPr>
          <p:cNvPr id="6" name="Straight Connector 5">
            <a:extLst>
              <a:ext uri="{FF2B5EF4-FFF2-40B4-BE49-F238E27FC236}">
                <a16:creationId xmlns:a16="http://schemas.microsoft.com/office/drawing/2014/main" id="{9AF5E4AF-0359-D140-BD5C-2949414963EF}"/>
              </a:ext>
            </a:extLst>
          </p:cNvPr>
          <p:cNvCxnSpPr/>
          <p:nvPr userDrawn="1"/>
        </p:nvCxnSpPr>
        <p:spPr>
          <a:xfrm>
            <a:off x="0" y="6053566"/>
            <a:ext cx="12192000" cy="0"/>
          </a:xfrm>
          <a:prstGeom prst="line">
            <a:avLst/>
          </a:prstGeom>
          <a:ln>
            <a:solidFill>
              <a:schemeClr val="accent6">
                <a:lumMod val="90000"/>
              </a:schemeClr>
            </a:solidFill>
          </a:ln>
        </p:spPr>
        <p:style>
          <a:lnRef idx="1">
            <a:schemeClr val="accent5"/>
          </a:lnRef>
          <a:fillRef idx="0">
            <a:schemeClr val="accent5"/>
          </a:fillRef>
          <a:effectRef idx="0">
            <a:schemeClr val="accent5"/>
          </a:effectRef>
          <a:fontRef idx="minor">
            <a:schemeClr val="tx1"/>
          </a:fontRef>
        </p:style>
      </p:cxnSp>
      <p:pic>
        <p:nvPicPr>
          <p:cNvPr id="4" name="Picture 3" descr="A red text on a white background&#10;&#10;Description automatically generated">
            <a:extLst>
              <a:ext uri="{FF2B5EF4-FFF2-40B4-BE49-F238E27FC236}">
                <a16:creationId xmlns:a16="http://schemas.microsoft.com/office/drawing/2014/main" id="{A62FAE2D-4F50-90BB-758C-21C61800B7A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45432" y="6080016"/>
            <a:ext cx="4649842" cy="768708"/>
          </a:xfrm>
          <a:prstGeom prst="rect">
            <a:avLst/>
          </a:prstGeom>
        </p:spPr>
      </p:pic>
      <p:pic>
        <p:nvPicPr>
          <p:cNvPr id="7" name="Picture 6" descr="A blue logo with black text&#10;&#10;Description automatically generated">
            <a:extLst>
              <a:ext uri="{FF2B5EF4-FFF2-40B4-BE49-F238E27FC236}">
                <a16:creationId xmlns:a16="http://schemas.microsoft.com/office/drawing/2014/main" id="{B24F2904-86A3-CDBE-794F-F4DB1D0B700F}"/>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235800" y="89113"/>
            <a:ext cx="4186431" cy="765430"/>
          </a:xfrm>
          <a:prstGeom prst="rect">
            <a:avLst/>
          </a:prstGeom>
        </p:spPr>
      </p:pic>
      <p:sp>
        <p:nvSpPr>
          <p:cNvPr id="2" name="TextBox 1">
            <a:extLst>
              <a:ext uri="{FF2B5EF4-FFF2-40B4-BE49-F238E27FC236}">
                <a16:creationId xmlns:a16="http://schemas.microsoft.com/office/drawing/2014/main" id="{672C6F33-C4FB-08F0-3BE9-D221ADA2A79C}"/>
              </a:ext>
            </a:extLst>
          </p:cNvPr>
          <p:cNvSpPr txBox="1"/>
          <p:nvPr userDrawn="1"/>
        </p:nvSpPr>
        <p:spPr>
          <a:xfrm>
            <a:off x="1243094" y="612120"/>
            <a:ext cx="9318172" cy="584775"/>
          </a:xfrm>
          <a:prstGeom prst="rect">
            <a:avLst/>
          </a:prstGeom>
          <a:noFill/>
        </p:spPr>
        <p:txBody>
          <a:bodyPr wrap="square" rtlCol="0">
            <a:spAutoFit/>
          </a:bodyPr>
          <a:lstStyle/>
          <a:p>
            <a:r>
              <a:rPr lang="en-US" sz="1400" b="1" dirty="0">
                <a:solidFill>
                  <a:schemeClr val="bg2">
                    <a:lumMod val="10000"/>
                  </a:schemeClr>
                </a:solidFill>
                <a:latin typeface="Fira Sans" panose="020B0503050000020004" pitchFamily="34" charset="0"/>
                <a:ea typeface="Fira Sans" panose="020B0503050000020004" pitchFamily="34" charset="0"/>
                <a:cs typeface="Arial" panose="020B0604020202020204" pitchFamily="34" charset="0"/>
              </a:rPr>
              <a:t>	  </a:t>
            </a:r>
          </a:p>
          <a:p>
            <a:r>
              <a:rPr lang="en-US" sz="1800" b="1" dirty="0">
                <a:solidFill>
                  <a:schemeClr val="bg2">
                    <a:lumMod val="10000"/>
                  </a:schemeClr>
                </a:solidFill>
                <a:latin typeface="Fira Sans" panose="020B0503050000020004" pitchFamily="34" charset="0"/>
                <a:ea typeface="Fira Sans" panose="020B0503050000020004" pitchFamily="34" charset="0"/>
                <a:cs typeface="Arial" panose="020B0604020202020204" pitchFamily="34" charset="0"/>
              </a:rPr>
              <a:t>2026 Casino Surveillance Survey</a:t>
            </a:r>
          </a:p>
        </p:txBody>
      </p:sp>
    </p:spTree>
    <p:extLst>
      <p:ext uri="{BB962C8B-B14F-4D97-AF65-F5344CB8AC3E}">
        <p14:creationId xmlns:p14="http://schemas.microsoft.com/office/powerpoint/2010/main" val="1567526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2" name="Picture 1" descr="A close-up of several monitors&#10;&#10;Description automatically generated">
            <a:extLst>
              <a:ext uri="{FF2B5EF4-FFF2-40B4-BE49-F238E27FC236}">
                <a16:creationId xmlns:a16="http://schemas.microsoft.com/office/drawing/2014/main" id="{DCC36611-B349-72F4-EDC7-6D59E3808E8C}"/>
              </a:ext>
            </a:extLst>
          </p:cNvPr>
          <p:cNvPicPr>
            <a:picLocks noChangeAspect="1"/>
          </p:cNvPicPr>
          <p:nvPr userDrawn="1"/>
        </p:nvPicPr>
        <p:blipFill>
          <a:blip r:embed="rId2" cstate="email">
            <a:grayscl/>
            <a:alphaModFix amt="20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extBox 14">
            <a:extLst>
              <a:ext uri="{FF2B5EF4-FFF2-40B4-BE49-F238E27FC236}">
                <a16:creationId xmlns:a16="http://schemas.microsoft.com/office/drawing/2014/main" id="{AD2D04EA-EE60-9544-B8B3-009E0C3B92A8}"/>
              </a:ext>
            </a:extLst>
          </p:cNvPr>
          <p:cNvSpPr txBox="1"/>
          <p:nvPr userDrawn="1"/>
        </p:nvSpPr>
        <p:spPr>
          <a:xfrm>
            <a:off x="1243094" y="612120"/>
            <a:ext cx="9318172" cy="584775"/>
          </a:xfrm>
          <a:prstGeom prst="rect">
            <a:avLst/>
          </a:prstGeom>
          <a:noFill/>
        </p:spPr>
        <p:txBody>
          <a:bodyPr wrap="square" rtlCol="0">
            <a:spAutoFit/>
          </a:bodyPr>
          <a:lstStyle/>
          <a:p>
            <a:r>
              <a:rPr lang="en-US" sz="1400" b="1" dirty="0">
                <a:solidFill>
                  <a:schemeClr val="bg2">
                    <a:lumMod val="10000"/>
                  </a:schemeClr>
                </a:solidFill>
                <a:latin typeface="Fira Sans" panose="020B0503050000020004" pitchFamily="34" charset="0"/>
                <a:ea typeface="Fira Sans" panose="020B0503050000020004" pitchFamily="34" charset="0"/>
                <a:cs typeface="Arial" panose="020B0604020202020204" pitchFamily="34" charset="0"/>
              </a:rPr>
              <a:t>	  </a:t>
            </a:r>
          </a:p>
          <a:p>
            <a:r>
              <a:rPr lang="en-US" sz="1800" b="1" dirty="0">
                <a:solidFill>
                  <a:schemeClr val="bg2">
                    <a:lumMod val="10000"/>
                  </a:schemeClr>
                </a:solidFill>
                <a:latin typeface="Fira Sans" panose="020B0503050000020004" pitchFamily="34" charset="0"/>
                <a:ea typeface="Fira Sans" panose="020B0503050000020004" pitchFamily="34" charset="0"/>
                <a:cs typeface="Arial" panose="020B0604020202020204" pitchFamily="34" charset="0"/>
              </a:rPr>
              <a:t>2026 Casino Surveillance Survey</a:t>
            </a:r>
          </a:p>
        </p:txBody>
      </p:sp>
      <p:sp>
        <p:nvSpPr>
          <p:cNvPr id="16" name="Slide Number Placeholder 5">
            <a:extLst>
              <a:ext uri="{FF2B5EF4-FFF2-40B4-BE49-F238E27FC236}">
                <a16:creationId xmlns:a16="http://schemas.microsoft.com/office/drawing/2014/main" id="{CED90FC8-C558-1D4F-8899-AFA50C2418B4}"/>
              </a:ext>
            </a:extLst>
          </p:cNvPr>
          <p:cNvSpPr>
            <a:spLocks noGrp="1"/>
          </p:cNvSpPr>
          <p:nvPr>
            <p:ph type="sldNum" sz="quarter" idx="4"/>
          </p:nvPr>
        </p:nvSpPr>
        <p:spPr>
          <a:xfrm>
            <a:off x="10167984" y="6262340"/>
            <a:ext cx="1002541" cy="365125"/>
          </a:xfrm>
          <a:prstGeom prst="rect">
            <a:avLst/>
          </a:prstGeom>
        </p:spPr>
        <p:txBody>
          <a:bodyPr/>
          <a:lstStyle/>
          <a:p>
            <a:pPr algn="r"/>
            <a:fld id="{288C9D1B-96A2-1549-A8E5-402D4C8B6615}" type="slidenum">
              <a:rPr lang="en-US" smtClean="0"/>
              <a:pPr algn="r"/>
              <a:t>‹#›</a:t>
            </a:fld>
            <a:endParaRPr lang="en-US" dirty="0"/>
          </a:p>
        </p:txBody>
      </p:sp>
      <p:cxnSp>
        <p:nvCxnSpPr>
          <p:cNvPr id="6" name="Straight Connector 5">
            <a:extLst>
              <a:ext uri="{FF2B5EF4-FFF2-40B4-BE49-F238E27FC236}">
                <a16:creationId xmlns:a16="http://schemas.microsoft.com/office/drawing/2014/main" id="{9AF5E4AF-0359-D140-BD5C-2949414963EF}"/>
              </a:ext>
            </a:extLst>
          </p:cNvPr>
          <p:cNvCxnSpPr/>
          <p:nvPr userDrawn="1"/>
        </p:nvCxnSpPr>
        <p:spPr>
          <a:xfrm>
            <a:off x="0" y="6053566"/>
            <a:ext cx="12192000" cy="0"/>
          </a:xfrm>
          <a:prstGeom prst="line">
            <a:avLst/>
          </a:prstGeom>
          <a:ln>
            <a:solidFill>
              <a:schemeClr val="accent6">
                <a:lumMod val="90000"/>
              </a:schemeClr>
            </a:solidFill>
          </a:ln>
        </p:spPr>
        <p:style>
          <a:lnRef idx="1">
            <a:schemeClr val="accent5"/>
          </a:lnRef>
          <a:fillRef idx="0">
            <a:schemeClr val="accent5"/>
          </a:fillRef>
          <a:effectRef idx="0">
            <a:schemeClr val="accent5"/>
          </a:effectRef>
          <a:fontRef idx="minor">
            <a:schemeClr val="tx1"/>
          </a:fontRef>
        </p:style>
      </p:cxnSp>
      <p:pic>
        <p:nvPicPr>
          <p:cNvPr id="4" name="Picture 3" descr="A red text on a white background&#10;&#10;Description automatically generated">
            <a:extLst>
              <a:ext uri="{FF2B5EF4-FFF2-40B4-BE49-F238E27FC236}">
                <a16:creationId xmlns:a16="http://schemas.microsoft.com/office/drawing/2014/main" id="{A62FAE2D-4F50-90BB-758C-21C61800B7A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32" y="6080016"/>
            <a:ext cx="4649842" cy="768708"/>
          </a:xfrm>
          <a:prstGeom prst="rect">
            <a:avLst/>
          </a:prstGeom>
        </p:spPr>
      </p:pic>
      <p:pic>
        <p:nvPicPr>
          <p:cNvPr id="7" name="Picture 6" descr="A blue logo with black text&#10;&#10;Description automatically generated">
            <a:extLst>
              <a:ext uri="{FF2B5EF4-FFF2-40B4-BE49-F238E27FC236}">
                <a16:creationId xmlns:a16="http://schemas.microsoft.com/office/drawing/2014/main" id="{B24F2904-86A3-CDBE-794F-F4DB1D0B700F}"/>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235800" y="89113"/>
            <a:ext cx="4186431" cy="765430"/>
          </a:xfrm>
          <a:prstGeom prst="rect">
            <a:avLst/>
          </a:prstGeom>
        </p:spPr>
      </p:pic>
      <p:pic>
        <p:nvPicPr>
          <p:cNvPr id="3" name="Graphic 2" descr="Bar chart">
            <a:extLst>
              <a:ext uri="{FF2B5EF4-FFF2-40B4-BE49-F238E27FC236}">
                <a16:creationId xmlns:a16="http://schemas.microsoft.com/office/drawing/2014/main" id="{869204E7-DB4C-E254-A2FB-14BBFF017635}"/>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83652" y="424240"/>
            <a:ext cx="1044608" cy="783456"/>
          </a:xfrm>
          <a:prstGeom prst="rect">
            <a:avLst/>
          </a:prstGeom>
        </p:spPr>
      </p:pic>
    </p:spTree>
    <p:extLst>
      <p:ext uri="{BB962C8B-B14F-4D97-AF65-F5344CB8AC3E}">
        <p14:creationId xmlns:p14="http://schemas.microsoft.com/office/powerpoint/2010/main" val="55220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3495847-7A6D-204B-B114-1EAE1621F4DB}"/>
              </a:ext>
            </a:extLst>
          </p:cNvPr>
          <p:cNvSpPr>
            <a:spLocks noGrp="1"/>
          </p:cNvSpPr>
          <p:nvPr>
            <p:ph type="body" sz="quarter" idx="13"/>
          </p:nvPr>
        </p:nvSpPr>
        <p:spPr>
          <a:xfrm>
            <a:off x="1539801" y="2041846"/>
            <a:ext cx="8628184" cy="3270616"/>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Slide Number Placeholder 5">
            <a:extLst>
              <a:ext uri="{FF2B5EF4-FFF2-40B4-BE49-F238E27FC236}">
                <a16:creationId xmlns:a16="http://schemas.microsoft.com/office/drawing/2014/main" id="{CED90FC8-C558-1D4F-8899-AFA50C2418B4}"/>
              </a:ext>
            </a:extLst>
          </p:cNvPr>
          <p:cNvSpPr>
            <a:spLocks noGrp="1"/>
          </p:cNvSpPr>
          <p:nvPr>
            <p:ph type="sldNum" sz="quarter" idx="4"/>
          </p:nvPr>
        </p:nvSpPr>
        <p:spPr>
          <a:xfrm>
            <a:off x="10528300" y="6262340"/>
            <a:ext cx="642226" cy="365125"/>
          </a:xfrm>
          <a:prstGeom prst="rect">
            <a:avLst/>
          </a:prstGeom>
        </p:spPr>
        <p:txBody>
          <a:bodyPr/>
          <a:lstStyle/>
          <a:p>
            <a:pPr algn="r"/>
            <a:fld id="{288C9D1B-96A2-1549-A8E5-402D4C8B6615}" type="slidenum">
              <a:rPr lang="en-US" smtClean="0"/>
              <a:pPr algn="r"/>
              <a:t>‹#›</a:t>
            </a:fld>
            <a:endParaRPr lang="en-US" dirty="0"/>
          </a:p>
        </p:txBody>
      </p:sp>
      <p:cxnSp>
        <p:nvCxnSpPr>
          <p:cNvPr id="6" name="Straight Connector 5">
            <a:extLst>
              <a:ext uri="{FF2B5EF4-FFF2-40B4-BE49-F238E27FC236}">
                <a16:creationId xmlns:a16="http://schemas.microsoft.com/office/drawing/2014/main" id="{9AF5E4AF-0359-D140-BD5C-2949414963EF}"/>
              </a:ext>
            </a:extLst>
          </p:cNvPr>
          <p:cNvCxnSpPr/>
          <p:nvPr userDrawn="1"/>
        </p:nvCxnSpPr>
        <p:spPr>
          <a:xfrm>
            <a:off x="0" y="6053566"/>
            <a:ext cx="12192000" cy="0"/>
          </a:xfrm>
          <a:prstGeom prst="line">
            <a:avLst/>
          </a:prstGeom>
          <a:ln>
            <a:solidFill>
              <a:schemeClr val="accent6">
                <a:lumMod val="90000"/>
              </a:schemeClr>
            </a:solidFill>
          </a:ln>
        </p:spPr>
        <p:style>
          <a:lnRef idx="1">
            <a:schemeClr val="accent5"/>
          </a:lnRef>
          <a:fillRef idx="0">
            <a:schemeClr val="accent5"/>
          </a:fillRef>
          <a:effectRef idx="0">
            <a:schemeClr val="accent5"/>
          </a:effectRef>
          <a:fontRef idx="minor">
            <a:schemeClr val="tx1"/>
          </a:fontRef>
        </p:style>
      </p:cxnSp>
      <p:pic>
        <p:nvPicPr>
          <p:cNvPr id="4" name="Picture 3" descr="A red text on a white background&#10;&#10;Description automatically generated">
            <a:extLst>
              <a:ext uri="{FF2B5EF4-FFF2-40B4-BE49-F238E27FC236}">
                <a16:creationId xmlns:a16="http://schemas.microsoft.com/office/drawing/2014/main" id="{A62FAE2D-4F50-90BB-758C-21C61800B7A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5432" y="6080016"/>
            <a:ext cx="4649842" cy="768708"/>
          </a:xfrm>
          <a:prstGeom prst="rect">
            <a:avLst/>
          </a:prstGeom>
        </p:spPr>
      </p:pic>
    </p:spTree>
    <p:extLst>
      <p:ext uri="{BB962C8B-B14F-4D97-AF65-F5344CB8AC3E}">
        <p14:creationId xmlns:p14="http://schemas.microsoft.com/office/powerpoint/2010/main" val="1803176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16" name="Slide Number Placeholder 5">
            <a:extLst>
              <a:ext uri="{FF2B5EF4-FFF2-40B4-BE49-F238E27FC236}">
                <a16:creationId xmlns:a16="http://schemas.microsoft.com/office/drawing/2014/main" id="{CED90FC8-C558-1D4F-8899-AFA50C2418B4}"/>
              </a:ext>
            </a:extLst>
          </p:cNvPr>
          <p:cNvSpPr>
            <a:spLocks noGrp="1"/>
          </p:cNvSpPr>
          <p:nvPr>
            <p:ph type="sldNum" sz="quarter" idx="4"/>
          </p:nvPr>
        </p:nvSpPr>
        <p:spPr>
          <a:xfrm>
            <a:off x="10629900" y="6262340"/>
            <a:ext cx="540626" cy="365125"/>
          </a:xfrm>
          <a:prstGeom prst="rect">
            <a:avLst/>
          </a:prstGeom>
        </p:spPr>
        <p:txBody>
          <a:bodyPr/>
          <a:lstStyle/>
          <a:p>
            <a:pPr algn="r"/>
            <a:fld id="{288C9D1B-96A2-1549-A8E5-402D4C8B6615}" type="slidenum">
              <a:rPr lang="en-US" smtClean="0"/>
              <a:pPr algn="r"/>
              <a:t>‹#›</a:t>
            </a:fld>
            <a:endParaRPr lang="en-US" dirty="0"/>
          </a:p>
        </p:txBody>
      </p:sp>
    </p:spTree>
    <p:extLst>
      <p:ext uri="{BB962C8B-B14F-4D97-AF65-F5344CB8AC3E}">
        <p14:creationId xmlns:p14="http://schemas.microsoft.com/office/powerpoint/2010/main" val="2024137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16" name="Slide Number Placeholder 5">
            <a:extLst>
              <a:ext uri="{FF2B5EF4-FFF2-40B4-BE49-F238E27FC236}">
                <a16:creationId xmlns:a16="http://schemas.microsoft.com/office/drawing/2014/main" id="{CED90FC8-C558-1D4F-8899-AFA50C2418B4}"/>
              </a:ext>
            </a:extLst>
          </p:cNvPr>
          <p:cNvSpPr>
            <a:spLocks noGrp="1"/>
          </p:cNvSpPr>
          <p:nvPr>
            <p:ph type="sldNum" sz="quarter" idx="4"/>
          </p:nvPr>
        </p:nvSpPr>
        <p:spPr>
          <a:xfrm>
            <a:off x="10629900" y="6262340"/>
            <a:ext cx="540626" cy="365125"/>
          </a:xfrm>
          <a:prstGeom prst="rect">
            <a:avLst/>
          </a:prstGeom>
        </p:spPr>
        <p:txBody>
          <a:bodyPr/>
          <a:lstStyle/>
          <a:p>
            <a:pPr algn="r"/>
            <a:fld id="{288C9D1B-96A2-1549-A8E5-402D4C8B6615}" type="slidenum">
              <a:rPr lang="en-US" smtClean="0"/>
              <a:pPr algn="r"/>
              <a:t>‹#›</a:t>
            </a:fld>
            <a:endParaRPr lang="en-US" dirty="0"/>
          </a:p>
        </p:txBody>
      </p:sp>
      <p:pic>
        <p:nvPicPr>
          <p:cNvPr id="2" name="Picture 1" descr="A collage of images of people&#10;&#10;Description automatically generated">
            <a:extLst>
              <a:ext uri="{FF2B5EF4-FFF2-40B4-BE49-F238E27FC236}">
                <a16:creationId xmlns:a16="http://schemas.microsoft.com/office/drawing/2014/main" id="{6F93AEE4-EF61-DD15-22C8-AABC25CE39CF}"/>
              </a:ext>
            </a:extLst>
          </p:cNvPr>
          <p:cNvPicPr>
            <a:picLocks noChangeAspect="1"/>
          </p:cNvPicPr>
          <p:nvPr userDrawn="1"/>
        </p:nvPicPr>
        <p:blipFill>
          <a:blip r:embed="rId2" cstate="email">
            <a:duotone>
              <a:prstClr val="black"/>
              <a:schemeClr val="accent6">
                <a:tint val="45000"/>
                <a:satMod val="400000"/>
              </a:schemeClr>
            </a:duotone>
            <a:extLst>
              <a:ext uri="{BEBA8EAE-BF5A-486C-A8C5-ECC9F3942E4B}">
                <a14:imgProps xmlns:a14="http://schemas.microsoft.com/office/drawing/2010/main">
                  <a14:imgLayer r:embed="rId3">
                    <a14:imgEffect>
                      <a14:colorTemperature colorTemp="11200"/>
                    </a14:imgEffect>
                    <a14:imgEffect>
                      <a14:brightnessContrast bright="40000"/>
                    </a14:imgEffect>
                  </a14:imgLayer>
                </a14:imgProps>
              </a:ext>
              <a:ext uri="{28A0092B-C50C-407E-A947-70E740481C1C}">
                <a14:useLocalDpi xmlns:a14="http://schemas.microsoft.com/office/drawing/2010/main"/>
              </a:ext>
            </a:extLst>
          </a:blip>
          <a:stretch>
            <a:fillRect/>
          </a:stretch>
        </p:blipFill>
        <p:spPr>
          <a:xfrm>
            <a:off x="9558" y="5376"/>
            <a:ext cx="12182442" cy="6852624"/>
          </a:xfrm>
          <a:prstGeom prst="rect">
            <a:avLst/>
          </a:prstGeom>
        </p:spPr>
      </p:pic>
    </p:spTree>
    <p:extLst>
      <p:ext uri="{BB962C8B-B14F-4D97-AF65-F5344CB8AC3E}">
        <p14:creationId xmlns:p14="http://schemas.microsoft.com/office/powerpoint/2010/main" val="334142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6" name="Slide Number Placeholder 5">
            <a:extLst>
              <a:ext uri="{FF2B5EF4-FFF2-40B4-BE49-F238E27FC236}">
                <a16:creationId xmlns:a16="http://schemas.microsoft.com/office/drawing/2014/main" id="{CED90FC8-C558-1D4F-8899-AFA50C2418B4}"/>
              </a:ext>
            </a:extLst>
          </p:cNvPr>
          <p:cNvSpPr>
            <a:spLocks noGrp="1"/>
          </p:cNvSpPr>
          <p:nvPr>
            <p:ph type="sldNum" sz="quarter" idx="4"/>
          </p:nvPr>
        </p:nvSpPr>
        <p:spPr>
          <a:xfrm>
            <a:off x="8427326" y="6262340"/>
            <a:ext cx="2743200" cy="365125"/>
          </a:xfrm>
          <a:prstGeom prst="rect">
            <a:avLst/>
          </a:prstGeom>
        </p:spPr>
        <p:txBody>
          <a:bodyPr/>
          <a:lstStyle/>
          <a:p>
            <a:pPr algn="r"/>
            <a:fld id="{288C9D1B-96A2-1549-A8E5-402D4C8B6615}" type="slidenum">
              <a:rPr lang="en-US" smtClean="0"/>
              <a:pPr algn="r"/>
              <a:t>‹#›</a:t>
            </a:fld>
            <a:endParaRPr lang="en-US" dirty="0"/>
          </a:p>
        </p:txBody>
      </p:sp>
      <p:pic>
        <p:nvPicPr>
          <p:cNvPr id="3" name="Picture 2" descr="A close-up of several monitors&#10;&#10;Description automatically generated">
            <a:extLst>
              <a:ext uri="{FF2B5EF4-FFF2-40B4-BE49-F238E27FC236}">
                <a16:creationId xmlns:a16="http://schemas.microsoft.com/office/drawing/2014/main" id="{836BEC84-C250-D0C7-9E15-5997F8789C2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70571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16" name="Slide Number Placeholder 5">
            <a:extLst>
              <a:ext uri="{FF2B5EF4-FFF2-40B4-BE49-F238E27FC236}">
                <a16:creationId xmlns:a16="http://schemas.microsoft.com/office/drawing/2014/main" id="{CED90FC8-C558-1D4F-8899-AFA50C2418B4}"/>
              </a:ext>
            </a:extLst>
          </p:cNvPr>
          <p:cNvSpPr>
            <a:spLocks noGrp="1"/>
          </p:cNvSpPr>
          <p:nvPr>
            <p:ph type="sldNum" sz="quarter" idx="4"/>
          </p:nvPr>
        </p:nvSpPr>
        <p:spPr>
          <a:xfrm>
            <a:off x="8427326" y="6262340"/>
            <a:ext cx="2743200" cy="365125"/>
          </a:xfrm>
          <a:prstGeom prst="rect">
            <a:avLst/>
          </a:prstGeom>
        </p:spPr>
        <p:txBody>
          <a:bodyPr/>
          <a:lstStyle/>
          <a:p>
            <a:pPr algn="r"/>
            <a:fld id="{288C9D1B-96A2-1549-A8E5-402D4C8B6615}" type="slidenum">
              <a:rPr lang="en-US" smtClean="0"/>
              <a:pPr algn="r"/>
              <a:t>‹#›</a:t>
            </a:fld>
            <a:endParaRPr lang="en-US" dirty="0"/>
          </a:p>
        </p:txBody>
      </p:sp>
      <p:pic>
        <p:nvPicPr>
          <p:cNvPr id="3" name="Picture 2" descr="A close-up of several monitors&#10;&#10;Description automatically generated">
            <a:extLst>
              <a:ext uri="{FF2B5EF4-FFF2-40B4-BE49-F238E27FC236}">
                <a16:creationId xmlns:a16="http://schemas.microsoft.com/office/drawing/2014/main" id="{836BEC84-C250-D0C7-9E15-5997F8789C23}"/>
              </a:ext>
            </a:extLst>
          </p:cNvPr>
          <p:cNvPicPr>
            <a:picLocks noChangeAspect="1"/>
          </p:cNvPicPr>
          <p:nvPr userDrawn="1"/>
        </p:nvPicPr>
        <p:blipFill>
          <a:blip r:embed="rId2" cstate="email">
            <a:grayscl/>
            <a:alphaModFix amt="70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11276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16" name="Slide Number Placeholder 5">
            <a:extLst>
              <a:ext uri="{FF2B5EF4-FFF2-40B4-BE49-F238E27FC236}">
                <a16:creationId xmlns:a16="http://schemas.microsoft.com/office/drawing/2014/main" id="{CED90FC8-C558-1D4F-8899-AFA50C2418B4}"/>
              </a:ext>
            </a:extLst>
          </p:cNvPr>
          <p:cNvSpPr>
            <a:spLocks noGrp="1"/>
          </p:cNvSpPr>
          <p:nvPr>
            <p:ph type="sldNum" sz="quarter" idx="4"/>
          </p:nvPr>
        </p:nvSpPr>
        <p:spPr>
          <a:xfrm>
            <a:off x="8427326" y="6262340"/>
            <a:ext cx="2743200" cy="365125"/>
          </a:xfrm>
          <a:prstGeom prst="rect">
            <a:avLst/>
          </a:prstGeom>
        </p:spPr>
        <p:txBody>
          <a:bodyPr/>
          <a:lstStyle/>
          <a:p>
            <a:pPr algn="r"/>
            <a:fld id="{288C9D1B-96A2-1549-A8E5-402D4C8B6615}" type="slidenum">
              <a:rPr lang="en-US" smtClean="0"/>
              <a:pPr algn="r"/>
              <a:t>‹#›</a:t>
            </a:fld>
            <a:endParaRPr lang="en-US" dirty="0"/>
          </a:p>
        </p:txBody>
      </p:sp>
      <p:pic>
        <p:nvPicPr>
          <p:cNvPr id="3" name="Picture 2" descr="A close-up of several monitors&#10;&#10;Description automatically generated">
            <a:extLst>
              <a:ext uri="{FF2B5EF4-FFF2-40B4-BE49-F238E27FC236}">
                <a16:creationId xmlns:a16="http://schemas.microsoft.com/office/drawing/2014/main" id="{836BEC84-C250-D0C7-9E15-5997F8789C23}"/>
              </a:ext>
            </a:extLst>
          </p:cNvPr>
          <p:cNvPicPr>
            <a:picLocks noChangeAspect="1"/>
          </p:cNvPicPr>
          <p:nvPr userDrawn="1"/>
        </p:nvPicPr>
        <p:blipFill>
          <a:blip r:embed="rId2" cstate="email">
            <a:alphaModFix amt="70000"/>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40656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 name="Slide Number Placeholder 5">
            <a:extLst>
              <a:ext uri="{FF2B5EF4-FFF2-40B4-BE49-F238E27FC236}">
                <a16:creationId xmlns:a16="http://schemas.microsoft.com/office/drawing/2014/main" id="{7E770979-02BA-6245-9238-4AB96DC99E8A}"/>
              </a:ext>
            </a:extLst>
          </p:cNvPr>
          <p:cNvSpPr>
            <a:spLocks noGrp="1"/>
          </p:cNvSpPr>
          <p:nvPr>
            <p:ph type="sldNum" sz="quarter" idx="4"/>
          </p:nvPr>
        </p:nvSpPr>
        <p:spPr>
          <a:xfrm>
            <a:off x="8610600" y="6356350"/>
            <a:ext cx="2743200" cy="365125"/>
          </a:xfrm>
          <a:prstGeom prst="rect">
            <a:avLst/>
          </a:prstGeom>
        </p:spPr>
        <p:txBody>
          <a:bodyPr/>
          <a:lstStyle>
            <a:lvl1pPr>
              <a:defRPr b="0" i="0">
                <a:latin typeface="Arial" panose="020B0604020202020204" pitchFamily="34" charset="0"/>
              </a:defRPr>
            </a:lvl1pPr>
          </a:lstStyle>
          <a:p>
            <a:pPr algn="r"/>
            <a:fld id="{288C9D1B-96A2-1549-A8E5-402D4C8B6615}" type="slidenum">
              <a:rPr lang="en-US" smtClean="0"/>
              <a:pPr algn="r"/>
              <a:t>‹#›</a:t>
            </a:fld>
            <a:endParaRPr lang="en-US" dirty="0"/>
          </a:p>
        </p:txBody>
      </p:sp>
    </p:spTree>
    <p:extLst>
      <p:ext uri="{BB962C8B-B14F-4D97-AF65-F5344CB8AC3E}">
        <p14:creationId xmlns:p14="http://schemas.microsoft.com/office/powerpoint/2010/main" val="13586126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56" r:id="rId4"/>
    <p:sldLayoutId id="2147483652" r:id="rId5"/>
    <p:sldLayoutId id="2147483660" r:id="rId6"/>
    <p:sldLayoutId id="2147483653" r:id="rId7"/>
    <p:sldLayoutId id="2147483657" r:id="rId8"/>
    <p:sldLayoutId id="2147483658" r:id="rId9"/>
    <p:sldLayoutId id="2147483655" r:id="rId1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5.jpeg"/><Relationship Id="rId5" Type="http://schemas.openxmlformats.org/officeDocument/2006/relationships/image" Target="../media/image13.jpe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chart" Target="../charts/chart6.xml"/></Relationships>
</file>

<file path=ppt/slides/_rels/slide1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chart" Target="../charts/chart8.xml"/></Relationships>
</file>

<file path=ppt/slides/_rels/slide18.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chart" Target="../charts/chart10.xml"/></Relationships>
</file>

<file path=ppt/slides/_rels/slide19.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chart" Target="../charts/char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chart" Target="../charts/chart16.xml"/></Relationships>
</file>

<file path=ppt/slides/_rels/slide25.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chart" Target="../charts/chart18.xml"/></Relationships>
</file>

<file path=ppt/slides/_rels/slide2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chart" Target="../charts/chart2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chart" Target="../charts/chart21.xml"/></Relationships>
</file>

<file path=ppt/slides/_rels/slide31.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chart" Target="../charts/chart23.xml"/></Relationships>
</file>

<file path=ppt/slides/_rels/slide33.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chart" Target="../charts/chart25.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sv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s/_rels/slide39.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sv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sv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chart" Target="../charts/chart28.xml"/></Relationships>
</file>

<file path=ppt/slides/_rels/slide44.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chart" Target="../charts/chart30.xml"/></Relationships>
</file>

<file path=ppt/slides/_rels/slide45.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chart" Target="../charts/chart32.xml"/></Relationships>
</file>

<file path=ppt/slides/_rels/slide4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sv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chart" Target="../charts/chart3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3.xml"/><Relationship Id="rId1" Type="http://schemas.openxmlformats.org/officeDocument/2006/relationships/slideLayout" Target="../slideLayouts/slideLayout3.xml"/><Relationship Id="rId5" Type="http://schemas.openxmlformats.org/officeDocument/2006/relationships/chart" Target="../charts/chart36.xml"/><Relationship Id="rId4" Type="http://schemas.openxmlformats.org/officeDocument/2006/relationships/chart" Target="../charts/chart35.xml"/></Relationships>
</file>

<file path=ppt/slides/_rels/slide52.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chart" Target="../charts/chart38.xml"/></Relationships>
</file>

<file path=ppt/slides/_rels/slide53.xml.rels><?xml version="1.0" encoding="UTF-8" standalone="yes"?>
<Relationships xmlns="http://schemas.openxmlformats.org/package/2006/relationships"><Relationship Id="rId3" Type="http://schemas.microsoft.com/office/2014/relationships/chartEx" Target="../charts/chartEx1.xml"/><Relationship Id="rId2" Type="http://schemas.openxmlformats.org/officeDocument/2006/relationships/notesSlide" Target="../notesSlides/notesSlide45.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54.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notesSlide" Target="../notesSlides/notesSlide47.xml"/><Relationship Id="rId1" Type="http://schemas.openxmlformats.org/officeDocument/2006/relationships/slideLayout" Target="../slideLayouts/slideLayout3.xml"/><Relationship Id="rId5" Type="http://schemas.openxmlformats.org/officeDocument/2006/relationships/image" Target="../media/image29.png"/><Relationship Id="rId4" Type="http://schemas.microsoft.com/office/2014/relationships/chartEx" Target="../charts/chartEx2.xml"/></Relationships>
</file>

<file path=ppt/slides/_rels/slide5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8.xml"/><Relationship Id="rId1" Type="http://schemas.openxmlformats.org/officeDocument/2006/relationships/slideLayout" Target="../slideLayouts/slideLayout3.xml"/><Relationship Id="rId4" Type="http://schemas.openxmlformats.org/officeDocument/2006/relationships/chart" Target="../charts/chart41.xml"/></Relationships>
</file>

<file path=ppt/slides/_rels/slide5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9.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3" Type="http://schemas.openxmlformats.org/officeDocument/2006/relationships/hyperlink" Target="https://surveydata.questionpro.com/cyber2026" TargetMode="External"/><Relationship Id="rId2" Type="http://schemas.openxmlformats.org/officeDocument/2006/relationships/notesSlide" Target="../notesSlides/notesSlide50.xml"/><Relationship Id="rId1" Type="http://schemas.openxmlformats.org/officeDocument/2006/relationships/slideLayout" Target="../slideLayouts/slideLayout5.xml"/><Relationship Id="rId5" Type="http://schemas.openxmlformats.org/officeDocument/2006/relationships/image" Target="../media/image27.png"/><Relationship Id="rId4" Type="http://schemas.openxmlformats.org/officeDocument/2006/relationships/image" Target="../media/image26.jpg"/></Relationships>
</file>

<file path=ppt/slides/_rels/slide5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51.xml"/><Relationship Id="rId1" Type="http://schemas.openxmlformats.org/officeDocument/2006/relationships/slideLayout" Target="../slideLayouts/slideLayout5.xml"/><Relationship Id="rId4" Type="http://schemas.openxmlformats.org/officeDocument/2006/relationships/image" Target="../media/image28.jp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collage of images of people&#10;&#10;Description automatically generated">
            <a:extLst>
              <a:ext uri="{FF2B5EF4-FFF2-40B4-BE49-F238E27FC236}">
                <a16:creationId xmlns:a16="http://schemas.microsoft.com/office/drawing/2014/main" id="{C594E13F-9139-304C-6A9E-E86AD2D15C01}"/>
              </a:ext>
            </a:extLst>
          </p:cNvPr>
          <p:cNvPicPr>
            <a:picLocks noChangeAspect="1"/>
          </p:cNvPicPr>
          <p:nvPr/>
        </p:nvPicPr>
        <p:blipFill>
          <a:blip r:embed="rId3" cstate="email">
            <a:duotone>
              <a:prstClr val="black"/>
              <a:schemeClr val="accent5">
                <a:tint val="45000"/>
                <a:satMod val="400000"/>
              </a:schemeClr>
            </a:duotone>
            <a:extLst>
              <a:ext uri="{BEBA8EAE-BF5A-486C-A8C5-ECC9F3942E4B}">
                <a14:imgProps xmlns:a14="http://schemas.microsoft.com/office/drawing/2010/main">
                  <a14:imgLayer r:embed="rId4">
                    <a14:imgEffect>
                      <a14:colorTemperature colorTemp="5300"/>
                    </a14:imgEffect>
                    <a14:imgEffect>
                      <a14:brightnessContrast bright="20000"/>
                    </a14:imgEffect>
                  </a14:imgLayer>
                </a14:imgProps>
              </a:ext>
              <a:ext uri="{28A0092B-C50C-407E-A947-70E740481C1C}">
                <a14:useLocalDpi xmlns:a14="http://schemas.microsoft.com/office/drawing/2010/main"/>
              </a:ext>
            </a:extLst>
          </a:blip>
          <a:stretch>
            <a:fillRect/>
          </a:stretch>
        </p:blipFill>
        <p:spPr>
          <a:xfrm>
            <a:off x="9558" y="5376"/>
            <a:ext cx="12182442" cy="6852624"/>
          </a:xfrm>
          <a:prstGeom prst="rect">
            <a:avLst/>
          </a:prstGeom>
        </p:spPr>
      </p:pic>
      <p:sp>
        <p:nvSpPr>
          <p:cNvPr id="3" name="Slide Number Placeholder 2">
            <a:extLst>
              <a:ext uri="{FF2B5EF4-FFF2-40B4-BE49-F238E27FC236}">
                <a16:creationId xmlns:a16="http://schemas.microsoft.com/office/drawing/2014/main" id="{8CC4B9E2-D1A7-AD05-2E8A-01D053F33626}"/>
              </a:ext>
            </a:extLst>
          </p:cNvPr>
          <p:cNvSpPr>
            <a:spLocks noGrp="1"/>
          </p:cNvSpPr>
          <p:nvPr>
            <p:ph type="sldNum" sz="quarter" idx="4"/>
          </p:nvPr>
        </p:nvSpPr>
        <p:spPr/>
        <p:txBody>
          <a:bodyPr vert="horz" lIns="91440" tIns="45720" rIns="91440" bIns="45720" rtlCol="0" anchor="ctr">
            <a:normAutofit/>
          </a:bodyPr>
          <a:lstStyle/>
          <a:p>
            <a:pPr algn="r">
              <a:spcAft>
                <a:spcPts val="600"/>
              </a:spcAft>
            </a:pPr>
            <a:fld id="{288C9D1B-96A2-1549-A8E5-402D4C8B6615}" type="slidenum">
              <a:rPr lang="en-US" sz="1200">
                <a:solidFill>
                  <a:srgbClr val="FFFFFF"/>
                </a:solidFill>
              </a:rPr>
              <a:pPr algn="r">
                <a:spcAft>
                  <a:spcPts val="600"/>
                </a:spcAft>
              </a:pPr>
              <a:t>1</a:t>
            </a:fld>
            <a:endParaRPr lang="en-US" sz="1200" dirty="0">
              <a:solidFill>
                <a:srgbClr val="FFFFFF"/>
              </a:solidFill>
            </a:endParaRPr>
          </a:p>
        </p:txBody>
      </p:sp>
      <p:sp>
        <p:nvSpPr>
          <p:cNvPr id="11" name="Rectangle 10">
            <a:extLst>
              <a:ext uri="{FF2B5EF4-FFF2-40B4-BE49-F238E27FC236}">
                <a16:creationId xmlns:a16="http://schemas.microsoft.com/office/drawing/2014/main" id="{B183242F-2CD7-5A8D-552C-0D06F59ADDFA}"/>
              </a:ext>
            </a:extLst>
          </p:cNvPr>
          <p:cNvSpPr/>
          <p:nvPr/>
        </p:nvSpPr>
        <p:spPr>
          <a:xfrm>
            <a:off x="-9558" y="0"/>
            <a:ext cx="7394272" cy="1761565"/>
          </a:xfrm>
          <a:prstGeom prst="rect">
            <a:avLst/>
          </a:prstGeom>
          <a:solidFill>
            <a:srgbClr val="1924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66725"/>
            <a:r>
              <a:rPr lang="en-US" sz="1600" dirty="0">
                <a:latin typeface="Fira Sans Condensed" panose="020B0503050000020004" pitchFamily="34" charset="77"/>
                <a:ea typeface="Fira Sans" panose="020B0503050000020004" pitchFamily="34" charset="0"/>
              </a:rPr>
              <a:t>SIXTH ANNUAL INTERNATIONAL</a:t>
            </a:r>
          </a:p>
          <a:p>
            <a:pPr marL="466725"/>
            <a:r>
              <a:rPr lang="en-US" sz="3200" b="1" dirty="0">
                <a:latin typeface="Fira Sans Condensed" panose="020B0503050000020004" pitchFamily="34" charset="0"/>
                <a:ea typeface="Fira Sans Condensed" panose="020B0503050000020004" pitchFamily="34" charset="0"/>
              </a:rPr>
              <a:t>2026 CASINO SURVEILLANCE </a:t>
            </a:r>
          </a:p>
          <a:p>
            <a:pPr marL="466725"/>
            <a:r>
              <a:rPr lang="en-US" sz="3200" b="1" dirty="0">
                <a:latin typeface="Fira Sans Condensed" panose="020B0503050000020004" pitchFamily="34" charset="0"/>
                <a:ea typeface="Fira Sans Condensed" panose="020B0503050000020004" pitchFamily="34" charset="0"/>
              </a:rPr>
              <a:t>SURVEY WEBINAR REPORT</a:t>
            </a:r>
            <a:endParaRPr lang="en-US" sz="2400" b="1" dirty="0">
              <a:latin typeface="Fira Sans Condensed" panose="020B0503050000020004" pitchFamily="34" charset="0"/>
              <a:ea typeface="Fira Sans Condensed" panose="020B0503050000020004" pitchFamily="34" charset="0"/>
            </a:endParaRPr>
          </a:p>
        </p:txBody>
      </p:sp>
      <p:sp>
        <p:nvSpPr>
          <p:cNvPr id="28" name="Rectangle 27">
            <a:extLst>
              <a:ext uri="{FF2B5EF4-FFF2-40B4-BE49-F238E27FC236}">
                <a16:creationId xmlns:a16="http://schemas.microsoft.com/office/drawing/2014/main" id="{939D194D-77EF-3EF3-433F-24086CA7EA20}"/>
              </a:ext>
            </a:extLst>
          </p:cNvPr>
          <p:cNvSpPr/>
          <p:nvPr/>
        </p:nvSpPr>
        <p:spPr>
          <a:xfrm>
            <a:off x="7384714" y="2190189"/>
            <a:ext cx="4807286" cy="235323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20" name="Picture 19">
            <a:extLst>
              <a:ext uri="{FF2B5EF4-FFF2-40B4-BE49-F238E27FC236}">
                <a16:creationId xmlns:a16="http://schemas.microsoft.com/office/drawing/2014/main" id="{7DB84CA4-8C5B-66F0-75C5-071F0ECBE420}"/>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7844067" y="2666951"/>
            <a:ext cx="3907669" cy="714462"/>
          </a:xfrm>
          <a:prstGeom prst="rect">
            <a:avLst/>
          </a:prstGeom>
        </p:spPr>
      </p:pic>
      <p:sp>
        <p:nvSpPr>
          <p:cNvPr id="29" name="Rectangle 28">
            <a:extLst>
              <a:ext uri="{FF2B5EF4-FFF2-40B4-BE49-F238E27FC236}">
                <a16:creationId xmlns:a16="http://schemas.microsoft.com/office/drawing/2014/main" id="{7D33DD27-AF50-147D-17C6-D1D970B114E9}"/>
              </a:ext>
            </a:extLst>
          </p:cNvPr>
          <p:cNvSpPr/>
          <p:nvPr/>
        </p:nvSpPr>
        <p:spPr>
          <a:xfrm>
            <a:off x="-134473" y="1707777"/>
            <a:ext cx="7519185" cy="1075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0" name="Rectangle 29">
            <a:extLst>
              <a:ext uri="{FF2B5EF4-FFF2-40B4-BE49-F238E27FC236}">
                <a16:creationId xmlns:a16="http://schemas.microsoft.com/office/drawing/2014/main" id="{E8E37831-75AA-988A-9064-AE2F99ACB473}"/>
              </a:ext>
            </a:extLst>
          </p:cNvPr>
          <p:cNvSpPr/>
          <p:nvPr/>
        </p:nvSpPr>
        <p:spPr>
          <a:xfrm rot="5400000">
            <a:off x="5157328" y="2227384"/>
            <a:ext cx="4577316" cy="1225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Rectangle 3">
            <a:extLst>
              <a:ext uri="{FF2B5EF4-FFF2-40B4-BE49-F238E27FC236}">
                <a16:creationId xmlns:a16="http://schemas.microsoft.com/office/drawing/2014/main" id="{FDF8826A-676D-3F20-552A-9301DB835DE7}"/>
              </a:ext>
            </a:extLst>
          </p:cNvPr>
          <p:cNvSpPr/>
          <p:nvPr/>
        </p:nvSpPr>
        <p:spPr>
          <a:xfrm rot="5400000">
            <a:off x="3428475" y="5655286"/>
            <a:ext cx="2550513" cy="1225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Rectangle 1">
            <a:extLst>
              <a:ext uri="{FF2B5EF4-FFF2-40B4-BE49-F238E27FC236}">
                <a16:creationId xmlns:a16="http://schemas.microsoft.com/office/drawing/2014/main" id="{1B98BC04-7FEC-ABF8-354A-28E2CE34F1F6}"/>
              </a:ext>
            </a:extLst>
          </p:cNvPr>
          <p:cNvSpPr/>
          <p:nvPr/>
        </p:nvSpPr>
        <p:spPr>
          <a:xfrm>
            <a:off x="-100489" y="4445001"/>
            <a:ext cx="12326473" cy="1563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6" name="Picture 5" descr="A red text on a white background&#10;&#10;Description automatically generated">
            <a:extLst>
              <a:ext uri="{FF2B5EF4-FFF2-40B4-BE49-F238E27FC236}">
                <a16:creationId xmlns:a16="http://schemas.microsoft.com/office/drawing/2014/main" id="{74E53D4B-FFA4-01E4-6579-E70F49245FE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467252" y="3560752"/>
            <a:ext cx="4649842" cy="768708"/>
          </a:xfrm>
          <a:prstGeom prst="rect">
            <a:avLst/>
          </a:prstGeom>
        </p:spPr>
      </p:pic>
    </p:spTree>
    <p:extLst>
      <p:ext uri="{BB962C8B-B14F-4D97-AF65-F5344CB8AC3E}">
        <p14:creationId xmlns:p14="http://schemas.microsoft.com/office/powerpoint/2010/main" val="19234824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mtClean="0">
                <a:solidFill>
                  <a:schemeClr val="bg1"/>
                </a:solidFill>
              </a:rPr>
              <a:pPr algn="r"/>
              <a:t>10</a:t>
            </a:fld>
            <a:endParaRPr lang="en-US" dirty="0">
              <a:solidFill>
                <a:schemeClr val="bg1"/>
              </a:solidFill>
            </a:endParaRPr>
          </a:p>
        </p:txBody>
      </p:sp>
      <p:sp>
        <p:nvSpPr>
          <p:cNvPr id="13" name="TextBox 12">
            <a:extLst>
              <a:ext uri="{FF2B5EF4-FFF2-40B4-BE49-F238E27FC236}">
                <a16:creationId xmlns:a16="http://schemas.microsoft.com/office/drawing/2014/main" id="{71C55A55-26FA-E52E-AD85-DA603F6582A2}"/>
              </a:ext>
            </a:extLst>
          </p:cNvPr>
          <p:cNvSpPr txBox="1"/>
          <p:nvPr/>
        </p:nvSpPr>
        <p:spPr>
          <a:xfrm>
            <a:off x="7937650" y="4893443"/>
            <a:ext cx="4126572" cy="954107"/>
          </a:xfrm>
          <a:prstGeom prst="rect">
            <a:avLst/>
          </a:prstGeom>
          <a:noFill/>
        </p:spPr>
        <p:txBody>
          <a:bodyPr wrap="square" rtlCol="0">
            <a:spAutoFit/>
          </a:bodyPr>
          <a:lstStyle/>
          <a:p>
            <a:pPr algn="r"/>
            <a:endParaRPr lang="en-US" sz="1400" dirty="0">
              <a:solidFill>
                <a:schemeClr val="bg1"/>
              </a:solidFill>
              <a:latin typeface="Fira Sans Condensed Book" panose="020B0503050000020004" pitchFamily="34" charset="0"/>
              <a:ea typeface="Fira Sans Condensed Book" panose="020B0503050000020004" pitchFamily="34" charset="0"/>
            </a:endParaRPr>
          </a:p>
          <a:p>
            <a:pPr marL="7938"/>
            <a:r>
              <a:rPr lang="en-US" sz="1400" b="1" dirty="0">
                <a:solidFill>
                  <a:schemeClr val="bg1"/>
                </a:solidFill>
                <a:latin typeface="Fira Sans" panose="020B0503050000020004" pitchFamily="34" charset="0"/>
                <a:ea typeface="Fira Sans" panose="020B0503050000020004" pitchFamily="34" charset="0"/>
              </a:rPr>
              <a:t>RESPONDENT COMMENTS   </a:t>
            </a:r>
            <a:endParaRPr lang="en-US" sz="2800" b="1" dirty="0">
              <a:solidFill>
                <a:srgbClr val="FFFF00"/>
              </a:solidFill>
              <a:latin typeface="Fira Sans" panose="020B0503050000020004" pitchFamily="34" charset="0"/>
              <a:ea typeface="Fira Sans" panose="020B0503050000020004" pitchFamily="34" charset="0"/>
            </a:endParaRPr>
          </a:p>
          <a:p>
            <a:endParaRPr lang="en-US" sz="1400" dirty="0">
              <a:solidFill>
                <a:schemeClr val="bg1"/>
              </a:solidFill>
              <a:latin typeface="Fira Sans Condensed Book" panose="020B0503050000020004" pitchFamily="34" charset="0"/>
              <a:ea typeface="Fira Sans Condensed Book" panose="020B0503050000020004" pitchFamily="34" charset="0"/>
            </a:endParaRPr>
          </a:p>
          <a:p>
            <a:endParaRPr lang="en-US" sz="1400" dirty="0">
              <a:solidFill>
                <a:schemeClr val="bg1"/>
              </a:solidFill>
              <a:latin typeface="Arial" panose="020B0604020202020204" pitchFamily="34" charset="0"/>
            </a:endParaRPr>
          </a:p>
        </p:txBody>
      </p:sp>
      <p:sp>
        <p:nvSpPr>
          <p:cNvPr id="14" name="TextBox 13">
            <a:extLst>
              <a:ext uri="{FF2B5EF4-FFF2-40B4-BE49-F238E27FC236}">
                <a16:creationId xmlns:a16="http://schemas.microsoft.com/office/drawing/2014/main" id="{BA8D856C-D753-9090-0955-3AE11DB1C2D1}"/>
              </a:ext>
            </a:extLst>
          </p:cNvPr>
          <p:cNvSpPr txBox="1"/>
          <p:nvPr/>
        </p:nvSpPr>
        <p:spPr>
          <a:xfrm>
            <a:off x="7937650" y="6321185"/>
            <a:ext cx="3120934" cy="261610"/>
          </a:xfrm>
          <a:prstGeom prst="rect">
            <a:avLst/>
          </a:prstGeom>
          <a:noFill/>
        </p:spPr>
        <p:txBody>
          <a:bodyPr wrap="square" rtlCol="0">
            <a:spAutoFit/>
          </a:bodyPr>
          <a:lstStyle/>
          <a:p>
            <a:r>
              <a:rPr lang="en-US" sz="1100" dirty="0">
                <a:solidFill>
                  <a:schemeClr val="bg1"/>
                </a:solidFill>
              </a:rPr>
              <a:t>** Respondent comments are not edited</a:t>
            </a:r>
          </a:p>
        </p:txBody>
      </p:sp>
      <p:sp>
        <p:nvSpPr>
          <p:cNvPr id="4" name="TextBox 3">
            <a:extLst>
              <a:ext uri="{FF2B5EF4-FFF2-40B4-BE49-F238E27FC236}">
                <a16:creationId xmlns:a16="http://schemas.microsoft.com/office/drawing/2014/main" id="{A440F719-1B0C-BCA1-6A3F-07C54493C91C}"/>
              </a:ext>
            </a:extLst>
          </p:cNvPr>
          <p:cNvSpPr txBox="1"/>
          <p:nvPr/>
        </p:nvSpPr>
        <p:spPr>
          <a:xfrm>
            <a:off x="7809874" y="275205"/>
            <a:ext cx="4382125" cy="769441"/>
          </a:xfrm>
          <a:prstGeom prst="rect">
            <a:avLst/>
          </a:prstGeom>
          <a:solidFill>
            <a:srgbClr val="1D2244"/>
          </a:solidFill>
          <a:ln w="12700">
            <a:noFill/>
          </a:ln>
          <a:effectLst>
            <a:outerShdw blurRad="50800" dist="38100" dir="18900000" algn="bl" rotWithShape="0">
              <a:prstClr val="black">
                <a:alpha val="40000"/>
              </a:prstClr>
            </a:outerShdw>
          </a:effectLst>
        </p:spPr>
        <p:txBody>
          <a:bodyPr wrap="square" rtlCol="0">
            <a:spAutoFit/>
          </a:bodyPr>
          <a:lstStyle>
            <a:defPPr>
              <a:defRPr lang="en-US"/>
            </a:defPPr>
            <a:lvl1pPr marL="14288">
              <a:defRPr sz="2200" b="0">
                <a:solidFill>
                  <a:schemeClr val="bg1"/>
                </a:solidFill>
                <a:latin typeface="Fira Sans" panose="020B0503050000020004" pitchFamily="34" charset="0"/>
                <a:ea typeface="Fira Sans" panose="020B0503050000020004" pitchFamily="34" charset="0"/>
              </a:defRPr>
            </a:lvl1pPr>
          </a:lstStyle>
          <a:p>
            <a:r>
              <a:rPr lang="en-US" dirty="0"/>
              <a:t>SECTION THREE:</a:t>
            </a:r>
          </a:p>
          <a:p>
            <a:r>
              <a:rPr lang="en-US" b="1" dirty="0"/>
              <a:t>WAGES AND BUDGETS</a:t>
            </a:r>
          </a:p>
        </p:txBody>
      </p:sp>
      <p:graphicFrame>
        <p:nvGraphicFramePr>
          <p:cNvPr id="8" name="Table 7">
            <a:extLst>
              <a:ext uri="{FF2B5EF4-FFF2-40B4-BE49-F238E27FC236}">
                <a16:creationId xmlns:a16="http://schemas.microsoft.com/office/drawing/2014/main" id="{6456DD75-EF73-A5EC-895E-29D92EAF9232}"/>
              </a:ext>
            </a:extLst>
          </p:cNvPr>
          <p:cNvGraphicFramePr>
            <a:graphicFrameLocks noGrp="1"/>
          </p:cNvGraphicFramePr>
          <p:nvPr>
            <p:extLst>
              <p:ext uri="{D42A27DB-BD31-4B8C-83A1-F6EECF244321}">
                <p14:modId xmlns:p14="http://schemas.microsoft.com/office/powerpoint/2010/main" val="2673867187"/>
              </p:ext>
            </p:extLst>
          </p:nvPr>
        </p:nvGraphicFramePr>
        <p:xfrm>
          <a:off x="7937650" y="1315722"/>
          <a:ext cx="3868528" cy="4170674"/>
        </p:xfrm>
        <a:graphic>
          <a:graphicData uri="http://schemas.openxmlformats.org/drawingml/2006/table">
            <a:tbl>
              <a:tblPr>
                <a:tableStyleId>{5C22544A-7EE6-4342-B048-85BDC9FD1C3A}</a:tableStyleId>
              </a:tblPr>
              <a:tblGrid>
                <a:gridCol w="1032051">
                  <a:extLst>
                    <a:ext uri="{9D8B030D-6E8A-4147-A177-3AD203B41FA5}">
                      <a16:colId xmlns:a16="http://schemas.microsoft.com/office/drawing/2014/main" val="3980360637"/>
                    </a:ext>
                  </a:extLst>
                </a:gridCol>
                <a:gridCol w="972048">
                  <a:extLst>
                    <a:ext uri="{9D8B030D-6E8A-4147-A177-3AD203B41FA5}">
                      <a16:colId xmlns:a16="http://schemas.microsoft.com/office/drawing/2014/main" val="1327703497"/>
                    </a:ext>
                  </a:extLst>
                </a:gridCol>
                <a:gridCol w="900044">
                  <a:extLst>
                    <a:ext uri="{9D8B030D-6E8A-4147-A177-3AD203B41FA5}">
                      <a16:colId xmlns:a16="http://schemas.microsoft.com/office/drawing/2014/main" val="872276836"/>
                    </a:ext>
                  </a:extLst>
                </a:gridCol>
                <a:gridCol w="964385">
                  <a:extLst>
                    <a:ext uri="{9D8B030D-6E8A-4147-A177-3AD203B41FA5}">
                      <a16:colId xmlns:a16="http://schemas.microsoft.com/office/drawing/2014/main" val="823467495"/>
                    </a:ext>
                  </a:extLst>
                </a:gridCol>
              </a:tblGrid>
              <a:tr h="1030138">
                <a:tc gridSpan="4">
                  <a:txBody>
                    <a:bodyPr/>
                    <a:lstStyle/>
                    <a:p>
                      <a:pPr algn="ctr" fontAlgn="b">
                        <a:buNone/>
                      </a:pPr>
                      <a:r>
                        <a:rPr lang="en-US" sz="1800" b="1" i="0" u="none" strike="noStrike" dirty="0">
                          <a:solidFill>
                            <a:schemeClr val="tx1"/>
                          </a:solidFill>
                          <a:effectLst/>
                          <a:latin typeface="Fira Sans" panose="020B0503050000020004" pitchFamily="34" charset="0"/>
                          <a:ea typeface="Fira Sans" panose="020B0503050000020004" pitchFamily="34" charset="0"/>
                        </a:rPr>
                        <a:t>2026: Supervisor salary by gaming floor size</a:t>
                      </a:r>
                      <a:endParaRPr lang="en-US" sz="1400" b="0" i="1" u="none" strike="noStrike" dirty="0">
                        <a:solidFill>
                          <a:schemeClr val="tx1"/>
                        </a:solidFill>
                        <a:effectLst/>
                        <a:latin typeface="Arial" panose="020B0604020202020204" pitchFamily="34" charset="0"/>
                      </a:endParaRPr>
                    </a:p>
                  </a:txBody>
                  <a:tcPr marL="7620" marR="7620" marT="7620" marB="0" anchor="b"/>
                </a:tc>
                <a:tc hMerge="1">
                  <a:txBody>
                    <a:bodyPr/>
                    <a:lstStyle/>
                    <a:p>
                      <a:pPr algn="l" fontAlgn="b">
                        <a:buNone/>
                      </a:pPr>
                      <a:endParaRPr lang="en-US" sz="1000" b="1" i="0" u="none" strike="noStrike">
                        <a:solidFill>
                          <a:srgbClr val="366092"/>
                        </a:solidFill>
                        <a:effectLst/>
                        <a:latin typeface="Arial" panose="020B0604020202020204" pitchFamily="34" charset="0"/>
                      </a:endParaRPr>
                    </a:p>
                  </a:txBody>
                  <a:tcPr marL="7620" marR="7620" marT="7620" marB="0" anchor="b"/>
                </a:tc>
                <a:tc hMerge="1">
                  <a:txBody>
                    <a:bodyPr/>
                    <a:lstStyle/>
                    <a:p>
                      <a:pPr algn="l" fontAlgn="b">
                        <a:buNone/>
                      </a:pPr>
                      <a:endParaRPr lang="en-US" sz="1000" b="1" i="0" u="none" strike="noStrike">
                        <a:solidFill>
                          <a:srgbClr val="366092"/>
                        </a:solidFill>
                        <a:effectLst/>
                        <a:latin typeface="Arial" panose="020B0604020202020204" pitchFamily="34" charset="0"/>
                      </a:endParaRPr>
                    </a:p>
                  </a:txBody>
                  <a:tcPr marL="7620" marR="7620" marT="7620" marB="0" anchor="b"/>
                </a:tc>
                <a:tc hMerge="1">
                  <a:txBody>
                    <a:bodyPr/>
                    <a:lstStyle/>
                    <a:p>
                      <a:pPr algn="l" fontAlgn="b">
                        <a:buNone/>
                      </a:pPr>
                      <a:endParaRPr lang="en-US" sz="1000" b="1" i="0" u="none" strike="noStrike" dirty="0">
                        <a:solidFill>
                          <a:srgbClr val="366092"/>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437026899"/>
                  </a:ext>
                </a:extLst>
              </a:tr>
              <a:tr h="480841">
                <a:tc>
                  <a:txBody>
                    <a:bodyPr/>
                    <a:lstStyle/>
                    <a:p>
                      <a:pPr algn="l" fontAlgn="b">
                        <a:buNone/>
                      </a:pPr>
                      <a:r>
                        <a:rPr lang="en-US" sz="1200" b="1" i="0" u="none" strike="noStrike" dirty="0">
                          <a:solidFill>
                            <a:schemeClr val="tx1"/>
                          </a:solidFill>
                          <a:effectLst/>
                          <a:latin typeface="Arial" panose="020B0604020202020204" pitchFamily="34" charset="0"/>
                        </a:rPr>
                        <a:t>Wage</a:t>
                      </a:r>
                    </a:p>
                  </a:txBody>
                  <a:tcPr marL="45720" marR="45720" anchor="b"/>
                </a:tc>
                <a:tc>
                  <a:txBody>
                    <a:bodyPr/>
                    <a:lstStyle/>
                    <a:p>
                      <a:pPr algn="r" fontAlgn="b">
                        <a:buNone/>
                      </a:pPr>
                      <a:r>
                        <a:rPr lang="en-US" sz="1200" b="1" u="none" strike="noStrike" dirty="0">
                          <a:solidFill>
                            <a:schemeClr val="tx1"/>
                          </a:solidFill>
                          <a:effectLst/>
                        </a:rPr>
                        <a:t>Less than 50,000 sf</a:t>
                      </a:r>
                      <a:endParaRPr lang="en-US" sz="1200" b="1" i="0" u="none" strike="noStrike" dirty="0">
                        <a:solidFill>
                          <a:schemeClr val="tx1"/>
                        </a:solidFill>
                        <a:effectLst/>
                        <a:latin typeface="Arial" panose="020B0604020202020204" pitchFamily="34" charset="0"/>
                      </a:endParaRPr>
                    </a:p>
                  </a:txBody>
                  <a:tcPr marL="45720" marR="45720" anchor="b"/>
                </a:tc>
                <a:tc>
                  <a:txBody>
                    <a:bodyPr/>
                    <a:lstStyle/>
                    <a:p>
                      <a:pPr algn="r" fontAlgn="b">
                        <a:buNone/>
                      </a:pPr>
                      <a:r>
                        <a:rPr lang="en-US" sz="1200" b="1" u="none" strike="noStrike" dirty="0">
                          <a:solidFill>
                            <a:schemeClr val="tx1"/>
                          </a:solidFill>
                          <a:effectLst/>
                        </a:rPr>
                        <a:t>50,000 – 100,000 sf</a:t>
                      </a:r>
                      <a:endParaRPr lang="en-US" sz="1200" b="1" i="0" u="none" strike="noStrike" dirty="0">
                        <a:solidFill>
                          <a:schemeClr val="tx1"/>
                        </a:solidFill>
                        <a:effectLst/>
                        <a:latin typeface="Arial" panose="020B0604020202020204" pitchFamily="34" charset="0"/>
                      </a:endParaRPr>
                    </a:p>
                  </a:txBody>
                  <a:tcPr marL="45720" marR="45720" anchor="b"/>
                </a:tc>
                <a:tc>
                  <a:txBody>
                    <a:bodyPr/>
                    <a:lstStyle/>
                    <a:p>
                      <a:pPr algn="r" fontAlgn="b">
                        <a:buNone/>
                      </a:pPr>
                      <a:r>
                        <a:rPr lang="en-US" sz="1200" b="1" u="none" strike="noStrike" dirty="0">
                          <a:solidFill>
                            <a:schemeClr val="tx1"/>
                          </a:solidFill>
                          <a:effectLst/>
                        </a:rPr>
                        <a:t>More than 100,000 sf</a:t>
                      </a:r>
                      <a:endParaRPr lang="en-US" sz="1200" b="1" i="0" u="none" strike="noStrike" dirty="0">
                        <a:solidFill>
                          <a:schemeClr val="tx1"/>
                        </a:solidFill>
                        <a:effectLst/>
                        <a:latin typeface="Arial" panose="020B0604020202020204" pitchFamily="34" charset="0"/>
                      </a:endParaRPr>
                    </a:p>
                  </a:txBody>
                  <a:tcPr marL="45720" marR="45720" anchor="b"/>
                </a:tc>
                <a:extLst>
                  <a:ext uri="{0D108BD9-81ED-4DB2-BD59-A6C34878D82A}">
                    <a16:rowId xmlns:a16="http://schemas.microsoft.com/office/drawing/2014/main" val="3117009731"/>
                  </a:ext>
                </a:extLst>
              </a:tr>
              <a:tr h="531939">
                <a:tc>
                  <a:txBody>
                    <a:bodyPr/>
                    <a:lstStyle/>
                    <a:p>
                      <a:pPr algn="l" fontAlgn="b">
                        <a:buNone/>
                      </a:pPr>
                      <a:r>
                        <a:rPr lang="en-US" sz="1200" b="1" u="none" strike="noStrike" dirty="0">
                          <a:effectLst/>
                        </a:rPr>
                        <a:t>$25,000 – $30,000</a:t>
                      </a:r>
                      <a:endParaRPr lang="en-US" sz="1200" b="1"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5%</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6%</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8%</a:t>
                      </a:r>
                    </a:p>
                  </a:txBody>
                  <a:tcPr marL="45720" marR="45720" anchor="b"/>
                </a:tc>
                <a:extLst>
                  <a:ext uri="{0D108BD9-81ED-4DB2-BD59-A6C34878D82A}">
                    <a16:rowId xmlns:a16="http://schemas.microsoft.com/office/drawing/2014/main" val="532922132"/>
                  </a:ext>
                </a:extLst>
              </a:tr>
              <a:tr h="531939">
                <a:tc>
                  <a:txBody>
                    <a:bodyPr/>
                    <a:lstStyle/>
                    <a:p>
                      <a:pPr algn="l" fontAlgn="b">
                        <a:buNone/>
                      </a:pPr>
                      <a:r>
                        <a:rPr lang="en-US" sz="1200" b="1" u="none" strike="noStrike" dirty="0">
                          <a:effectLst/>
                        </a:rPr>
                        <a:t>$30,001 – $40,000</a:t>
                      </a:r>
                      <a:endParaRPr lang="en-US" sz="1200" b="1"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26%</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6%</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5%</a:t>
                      </a:r>
                    </a:p>
                  </a:txBody>
                  <a:tcPr marL="45720" marR="45720" anchor="b"/>
                </a:tc>
                <a:extLst>
                  <a:ext uri="{0D108BD9-81ED-4DB2-BD59-A6C34878D82A}">
                    <a16:rowId xmlns:a16="http://schemas.microsoft.com/office/drawing/2014/main" val="2883349404"/>
                  </a:ext>
                </a:extLst>
              </a:tr>
              <a:tr h="531939">
                <a:tc>
                  <a:txBody>
                    <a:bodyPr/>
                    <a:lstStyle/>
                    <a:p>
                      <a:pPr algn="l" fontAlgn="b">
                        <a:buNone/>
                      </a:pPr>
                      <a:r>
                        <a:rPr lang="en-US" sz="1200" b="1" u="none" strike="noStrike" dirty="0">
                          <a:effectLst/>
                        </a:rPr>
                        <a:t>$40,001 – $50,000</a:t>
                      </a:r>
                      <a:endParaRPr lang="en-US" sz="1200" b="1"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16%</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28%</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5%</a:t>
                      </a:r>
                    </a:p>
                  </a:txBody>
                  <a:tcPr marL="45720" marR="45720" anchor="b"/>
                </a:tc>
                <a:extLst>
                  <a:ext uri="{0D108BD9-81ED-4DB2-BD59-A6C34878D82A}">
                    <a16:rowId xmlns:a16="http://schemas.microsoft.com/office/drawing/2014/main" val="3163205316"/>
                  </a:ext>
                </a:extLst>
              </a:tr>
              <a:tr h="531939">
                <a:tc>
                  <a:txBody>
                    <a:bodyPr/>
                    <a:lstStyle/>
                    <a:p>
                      <a:pPr algn="l" fontAlgn="b">
                        <a:buNone/>
                      </a:pPr>
                      <a:r>
                        <a:rPr lang="en-US" sz="1200" b="1" u="none" strike="noStrike" dirty="0">
                          <a:effectLst/>
                        </a:rPr>
                        <a:t>More than $50,000</a:t>
                      </a:r>
                      <a:endParaRPr lang="en-US" sz="1200" b="1"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42%</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55%</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74%</a:t>
                      </a:r>
                    </a:p>
                  </a:txBody>
                  <a:tcPr marL="45720" marR="45720" anchor="b"/>
                </a:tc>
                <a:extLst>
                  <a:ext uri="{0D108BD9-81ED-4DB2-BD59-A6C34878D82A}">
                    <a16:rowId xmlns:a16="http://schemas.microsoft.com/office/drawing/2014/main" val="2802449543"/>
                  </a:ext>
                </a:extLst>
              </a:tr>
              <a:tr h="531939">
                <a:tc>
                  <a:txBody>
                    <a:bodyPr/>
                    <a:lstStyle/>
                    <a:p>
                      <a:pPr algn="l" fontAlgn="b">
                        <a:buNone/>
                      </a:pPr>
                      <a:r>
                        <a:rPr lang="en-US" sz="1200" b="1" u="none" strike="noStrike" dirty="0">
                          <a:effectLst/>
                        </a:rPr>
                        <a:t>Not sure</a:t>
                      </a:r>
                      <a:endParaRPr lang="en-US" sz="1200" b="1"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11%</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4%</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8%</a:t>
                      </a:r>
                    </a:p>
                  </a:txBody>
                  <a:tcPr marL="45720" marR="45720" anchor="b"/>
                </a:tc>
                <a:extLst>
                  <a:ext uri="{0D108BD9-81ED-4DB2-BD59-A6C34878D82A}">
                    <a16:rowId xmlns:a16="http://schemas.microsoft.com/office/drawing/2014/main" val="1784188239"/>
                  </a:ext>
                </a:extLst>
              </a:tr>
            </a:tbl>
          </a:graphicData>
        </a:graphic>
      </p:graphicFrame>
      <p:graphicFrame>
        <p:nvGraphicFramePr>
          <p:cNvPr id="3" name="Chart 2">
            <a:extLst>
              <a:ext uri="{FF2B5EF4-FFF2-40B4-BE49-F238E27FC236}">
                <a16:creationId xmlns:a16="http://schemas.microsoft.com/office/drawing/2014/main" id="{BAB08479-4B47-E6E1-55E9-4662221E2AE5}"/>
              </a:ext>
            </a:extLst>
          </p:cNvPr>
          <p:cNvGraphicFramePr>
            <a:graphicFrameLocks/>
          </p:cNvGraphicFramePr>
          <p:nvPr>
            <p:extLst>
              <p:ext uri="{D42A27DB-BD31-4B8C-83A1-F6EECF244321}">
                <p14:modId xmlns:p14="http://schemas.microsoft.com/office/powerpoint/2010/main" val="3574229231"/>
              </p:ext>
            </p:extLst>
          </p:nvPr>
        </p:nvGraphicFramePr>
        <p:xfrm>
          <a:off x="615696" y="1484376"/>
          <a:ext cx="6492240" cy="400202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62547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mtClean="0">
                <a:solidFill>
                  <a:schemeClr val="bg1"/>
                </a:solidFill>
              </a:rPr>
              <a:pPr algn="r"/>
              <a:t>11</a:t>
            </a:fld>
            <a:endParaRPr lang="en-US" dirty="0">
              <a:solidFill>
                <a:schemeClr val="bg1"/>
              </a:solidFill>
            </a:endParaRPr>
          </a:p>
        </p:txBody>
      </p:sp>
      <p:sp>
        <p:nvSpPr>
          <p:cNvPr id="11" name="Manual Input 8">
            <a:extLst>
              <a:ext uri="{FF2B5EF4-FFF2-40B4-BE49-F238E27FC236}">
                <a16:creationId xmlns:a16="http://schemas.microsoft.com/office/drawing/2014/main" id="{885ADC0B-9B2B-4A5C-740F-0A56900514FB}"/>
              </a:ext>
            </a:extLst>
          </p:cNvPr>
          <p:cNvSpPr/>
          <p:nvPr/>
        </p:nvSpPr>
        <p:spPr>
          <a:xfrm>
            <a:off x="7789242" y="4238135"/>
            <a:ext cx="4382127" cy="2619865"/>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957 h 8957"/>
              <a:gd name="connsiteX1" fmla="*/ 9965 w 10000"/>
              <a:gd name="connsiteY1" fmla="*/ 0 h 8957"/>
              <a:gd name="connsiteX2" fmla="*/ 10000 w 10000"/>
              <a:gd name="connsiteY2" fmla="*/ 8957 h 8957"/>
              <a:gd name="connsiteX3" fmla="*/ 0 w 10000"/>
              <a:gd name="connsiteY3" fmla="*/ 8957 h 8957"/>
              <a:gd name="connsiteX4" fmla="*/ 0 w 10000"/>
              <a:gd name="connsiteY4" fmla="*/ 957 h 8957"/>
              <a:gd name="connsiteX0" fmla="*/ 0 w 10000"/>
              <a:gd name="connsiteY0" fmla="*/ 777 h 9709"/>
              <a:gd name="connsiteX1" fmla="*/ 9965 w 10000"/>
              <a:gd name="connsiteY1" fmla="*/ 0 h 9709"/>
              <a:gd name="connsiteX2" fmla="*/ 10000 w 10000"/>
              <a:gd name="connsiteY2" fmla="*/ 9709 h 9709"/>
              <a:gd name="connsiteX3" fmla="*/ 0 w 10000"/>
              <a:gd name="connsiteY3" fmla="*/ 9709 h 9709"/>
              <a:gd name="connsiteX4" fmla="*/ 0 w 10000"/>
              <a:gd name="connsiteY4" fmla="*/ 777 h 9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709">
                <a:moveTo>
                  <a:pt x="0" y="777"/>
                </a:moveTo>
                <a:lnTo>
                  <a:pt x="9965" y="0"/>
                </a:lnTo>
                <a:cubicBezTo>
                  <a:pt x="9977" y="3334"/>
                  <a:pt x="9988" y="6375"/>
                  <a:pt x="10000" y="9709"/>
                </a:cubicBezTo>
                <a:lnTo>
                  <a:pt x="0" y="9709"/>
                </a:lnTo>
                <a:lnTo>
                  <a:pt x="0" y="777"/>
                </a:lnTo>
                <a:close/>
              </a:path>
            </a:pathLst>
          </a:custGeom>
          <a:gradFill flip="none" rotWithShape="1">
            <a:gsLst>
              <a:gs pos="0">
                <a:srgbClr val="D40032">
                  <a:shade val="30000"/>
                  <a:satMod val="115000"/>
                </a:srgbClr>
              </a:gs>
              <a:gs pos="50000">
                <a:srgbClr val="D40032">
                  <a:shade val="67500"/>
                  <a:satMod val="115000"/>
                </a:srgbClr>
              </a:gs>
              <a:gs pos="100000">
                <a:srgbClr val="D40032">
                  <a:shade val="100000"/>
                  <a:satMod val="115000"/>
                </a:srgbClr>
              </a:gs>
            </a:gsLst>
            <a:lin ang="18900000" scaled="1"/>
            <a:tileRect/>
          </a:gradFill>
          <a:ln w="12700">
            <a:noFill/>
          </a:ln>
          <a:effectLst>
            <a:outerShdw blurRad="50800" dist="38100" dir="18900000" algn="bl" rotWithShape="0">
              <a:prstClr val="black">
                <a:alpha val="40000"/>
              </a:prstClr>
            </a:outerShdw>
          </a:effectLst>
        </p:spPr>
        <p:txBody>
          <a:bodyPr wrap="square" rtlCol="0">
            <a:noAutofit/>
          </a:bodyPr>
          <a:lstStyle/>
          <a:p>
            <a:endParaRPr lang="en-US" dirty="0">
              <a:solidFill>
                <a:schemeClr val="tx1"/>
              </a:solidFill>
              <a:latin typeface="Arial Black" panose="020B0A04020102020204" pitchFamily="34" charset="0"/>
            </a:endParaRPr>
          </a:p>
        </p:txBody>
      </p:sp>
      <p:sp>
        <p:nvSpPr>
          <p:cNvPr id="12" name="TextBox 11">
            <a:extLst>
              <a:ext uri="{FF2B5EF4-FFF2-40B4-BE49-F238E27FC236}">
                <a16:creationId xmlns:a16="http://schemas.microsoft.com/office/drawing/2014/main" id="{0D201612-13C5-CFCC-E296-78D0D011775F}"/>
              </a:ext>
            </a:extLst>
          </p:cNvPr>
          <p:cNvSpPr txBox="1"/>
          <p:nvPr/>
        </p:nvSpPr>
        <p:spPr>
          <a:xfrm>
            <a:off x="7919587" y="4428760"/>
            <a:ext cx="4089219" cy="2031325"/>
          </a:xfrm>
          <a:prstGeom prst="rect">
            <a:avLst/>
          </a:prstGeom>
          <a:noFill/>
        </p:spPr>
        <p:txBody>
          <a:bodyPr wrap="square" rtlCol="0">
            <a:spAutoFit/>
          </a:bodyPr>
          <a:lstStyle/>
          <a:p>
            <a:pPr algn="r"/>
            <a:endParaRPr lang="en-US" sz="1400" dirty="0">
              <a:solidFill>
                <a:schemeClr val="bg1"/>
              </a:solidFill>
              <a:latin typeface="Fira Sans Condensed Book" panose="020B0503050000020004" pitchFamily="34" charset="0"/>
              <a:ea typeface="Fira Sans Condensed Book" panose="020B0503050000020004" pitchFamily="34" charset="0"/>
            </a:endParaRPr>
          </a:p>
          <a:p>
            <a:pPr marL="7938"/>
            <a:r>
              <a:rPr lang="en-US" sz="1400" b="1" dirty="0">
                <a:solidFill>
                  <a:schemeClr val="bg1"/>
                </a:solidFill>
                <a:latin typeface="Fira Sans" panose="020B0503050000020004" pitchFamily="34" charset="0"/>
                <a:ea typeface="Fira Sans" panose="020B0503050000020004" pitchFamily="34" charset="0"/>
              </a:rPr>
              <a:t>RESPONDENT COMMENTS </a:t>
            </a:r>
          </a:p>
          <a:p>
            <a:pPr marL="7938"/>
            <a:endParaRPr lang="en-US" sz="1400" b="1" dirty="0">
              <a:solidFill>
                <a:schemeClr val="bg1"/>
              </a:solidFill>
              <a:latin typeface="Fira Sans" panose="020B0503050000020004" pitchFamily="34" charset="0"/>
              <a:ea typeface="Fira Sans" panose="020B0503050000020004" pitchFamily="34" charset="0"/>
            </a:endParaRPr>
          </a:p>
          <a:p>
            <a:pPr marL="7938"/>
            <a:r>
              <a:rPr lang="en-US" sz="1200" dirty="0">
                <a:solidFill>
                  <a:schemeClr val="bg1"/>
                </a:solidFill>
              </a:rPr>
              <a:t>“Surveillance is often overlooked/under valued by upper management because we are non-revenue generating. Being unable to get information/tools to help/improve our job is difficult. We are unable to get some programs with our budget, and even if other departments wanted to share the cost of such tools, budget restraints do not allow it. It is frustrating.”</a:t>
            </a:r>
            <a:endParaRPr lang="en-US" sz="1200" b="1" dirty="0">
              <a:solidFill>
                <a:schemeClr val="bg1"/>
              </a:solidFill>
              <a:latin typeface="Fira Sans" panose="020B0503050000020004" pitchFamily="34" charset="0"/>
              <a:ea typeface="Fira Sans" panose="020B0503050000020004" pitchFamily="34" charset="0"/>
            </a:endParaRPr>
          </a:p>
        </p:txBody>
      </p:sp>
      <p:sp>
        <p:nvSpPr>
          <p:cNvPr id="13" name="TextBox 12">
            <a:extLst>
              <a:ext uri="{FF2B5EF4-FFF2-40B4-BE49-F238E27FC236}">
                <a16:creationId xmlns:a16="http://schemas.microsoft.com/office/drawing/2014/main" id="{45FDAF7F-155A-649D-B66F-09A7333892A1}"/>
              </a:ext>
            </a:extLst>
          </p:cNvPr>
          <p:cNvSpPr txBox="1"/>
          <p:nvPr/>
        </p:nvSpPr>
        <p:spPr>
          <a:xfrm>
            <a:off x="7998474" y="6460085"/>
            <a:ext cx="3120934" cy="261610"/>
          </a:xfrm>
          <a:prstGeom prst="rect">
            <a:avLst/>
          </a:prstGeom>
          <a:noFill/>
        </p:spPr>
        <p:txBody>
          <a:bodyPr wrap="square" rtlCol="0">
            <a:spAutoFit/>
          </a:bodyPr>
          <a:lstStyle/>
          <a:p>
            <a:r>
              <a:rPr lang="en-US" sz="1100" dirty="0">
                <a:solidFill>
                  <a:schemeClr val="bg1"/>
                </a:solidFill>
              </a:rPr>
              <a:t>** Respondent comments are not edited</a:t>
            </a:r>
          </a:p>
        </p:txBody>
      </p:sp>
      <p:sp>
        <p:nvSpPr>
          <p:cNvPr id="3" name="TextBox 2">
            <a:extLst>
              <a:ext uri="{FF2B5EF4-FFF2-40B4-BE49-F238E27FC236}">
                <a16:creationId xmlns:a16="http://schemas.microsoft.com/office/drawing/2014/main" id="{98676023-13D3-0920-BDF6-C080595844A0}"/>
              </a:ext>
            </a:extLst>
          </p:cNvPr>
          <p:cNvSpPr txBox="1"/>
          <p:nvPr/>
        </p:nvSpPr>
        <p:spPr>
          <a:xfrm>
            <a:off x="7809874" y="275205"/>
            <a:ext cx="4382125" cy="769441"/>
          </a:xfrm>
          <a:prstGeom prst="rect">
            <a:avLst/>
          </a:prstGeom>
          <a:solidFill>
            <a:srgbClr val="1D2244"/>
          </a:solidFill>
          <a:ln w="12700">
            <a:noFill/>
          </a:ln>
          <a:effectLst>
            <a:outerShdw blurRad="50800" dist="38100" dir="18900000" algn="bl" rotWithShape="0">
              <a:prstClr val="black">
                <a:alpha val="40000"/>
              </a:prstClr>
            </a:outerShdw>
          </a:effectLst>
        </p:spPr>
        <p:txBody>
          <a:bodyPr wrap="square" rtlCol="0">
            <a:spAutoFit/>
          </a:bodyPr>
          <a:lstStyle>
            <a:defPPr>
              <a:defRPr lang="en-US"/>
            </a:defPPr>
            <a:lvl1pPr marL="14288">
              <a:defRPr sz="2200" b="0">
                <a:solidFill>
                  <a:schemeClr val="bg1"/>
                </a:solidFill>
                <a:latin typeface="Fira Sans" panose="020B0503050000020004" pitchFamily="34" charset="0"/>
                <a:ea typeface="Fira Sans" panose="020B0503050000020004" pitchFamily="34" charset="0"/>
              </a:defRPr>
            </a:lvl1pPr>
          </a:lstStyle>
          <a:p>
            <a:r>
              <a:rPr lang="en-US" dirty="0"/>
              <a:t>SECTION THREE:</a:t>
            </a:r>
          </a:p>
          <a:p>
            <a:r>
              <a:rPr lang="en-US" b="1" dirty="0"/>
              <a:t>WAGES AND BUDGETS</a:t>
            </a:r>
          </a:p>
        </p:txBody>
      </p:sp>
      <p:graphicFrame>
        <p:nvGraphicFramePr>
          <p:cNvPr id="7" name="Table 6">
            <a:extLst>
              <a:ext uri="{FF2B5EF4-FFF2-40B4-BE49-F238E27FC236}">
                <a16:creationId xmlns:a16="http://schemas.microsoft.com/office/drawing/2014/main" id="{EA55FC2C-9C1D-8379-F4BF-D00B1F7C28F8}"/>
              </a:ext>
            </a:extLst>
          </p:cNvPr>
          <p:cNvGraphicFramePr>
            <a:graphicFrameLocks noGrp="1"/>
          </p:cNvGraphicFramePr>
          <p:nvPr>
            <p:extLst>
              <p:ext uri="{D42A27DB-BD31-4B8C-83A1-F6EECF244321}">
                <p14:modId xmlns:p14="http://schemas.microsoft.com/office/powerpoint/2010/main" val="405288410"/>
              </p:ext>
            </p:extLst>
          </p:nvPr>
        </p:nvGraphicFramePr>
        <p:xfrm>
          <a:off x="7809874" y="1044646"/>
          <a:ext cx="4198933" cy="3193489"/>
        </p:xfrm>
        <a:graphic>
          <a:graphicData uri="http://schemas.openxmlformats.org/drawingml/2006/table">
            <a:tbl>
              <a:tblPr>
                <a:tableStyleId>{5C22544A-7EE6-4342-B048-85BDC9FD1C3A}</a:tableStyleId>
              </a:tblPr>
              <a:tblGrid>
                <a:gridCol w="1794191">
                  <a:extLst>
                    <a:ext uri="{9D8B030D-6E8A-4147-A177-3AD203B41FA5}">
                      <a16:colId xmlns:a16="http://schemas.microsoft.com/office/drawing/2014/main" val="2555870588"/>
                    </a:ext>
                  </a:extLst>
                </a:gridCol>
                <a:gridCol w="789978">
                  <a:extLst>
                    <a:ext uri="{9D8B030D-6E8A-4147-A177-3AD203B41FA5}">
                      <a16:colId xmlns:a16="http://schemas.microsoft.com/office/drawing/2014/main" val="1915002655"/>
                    </a:ext>
                  </a:extLst>
                </a:gridCol>
                <a:gridCol w="789978">
                  <a:extLst>
                    <a:ext uri="{9D8B030D-6E8A-4147-A177-3AD203B41FA5}">
                      <a16:colId xmlns:a16="http://schemas.microsoft.com/office/drawing/2014/main" val="1595484742"/>
                    </a:ext>
                  </a:extLst>
                </a:gridCol>
                <a:gridCol w="824786">
                  <a:extLst>
                    <a:ext uri="{9D8B030D-6E8A-4147-A177-3AD203B41FA5}">
                      <a16:colId xmlns:a16="http://schemas.microsoft.com/office/drawing/2014/main" val="857949514"/>
                    </a:ext>
                  </a:extLst>
                </a:gridCol>
              </a:tblGrid>
              <a:tr h="682748">
                <a:tc gridSpan="4">
                  <a:txBody>
                    <a:bodyPr/>
                    <a:lstStyle/>
                    <a:p>
                      <a:pPr algn="ctr" fontAlgn="b">
                        <a:buNone/>
                      </a:pPr>
                      <a:r>
                        <a:rPr lang="en-US" sz="1800" b="1" i="0" u="none" strike="noStrike" dirty="0">
                          <a:solidFill>
                            <a:schemeClr val="tx1"/>
                          </a:solidFill>
                          <a:effectLst/>
                          <a:latin typeface="Fira Sans" panose="020B0503050000020004" pitchFamily="34" charset="0"/>
                          <a:ea typeface="Fira Sans" panose="020B0503050000020004" pitchFamily="34" charset="0"/>
                        </a:rPr>
                        <a:t>2026: Annual surveillance department budget by gaming floor size</a:t>
                      </a:r>
                      <a:endParaRPr lang="en-US" sz="1400" b="0" i="1" u="none" strike="noStrike" dirty="0">
                        <a:solidFill>
                          <a:schemeClr val="tx1"/>
                        </a:solidFill>
                        <a:effectLst/>
                        <a:latin typeface="Arial" panose="020B0604020202020204" pitchFamily="34" charset="0"/>
                      </a:endParaRPr>
                    </a:p>
                  </a:txBody>
                  <a:tcPr marL="7620" marR="7620" marT="7620" marB="0" anchor="b"/>
                </a:tc>
                <a:tc hMerge="1">
                  <a:txBody>
                    <a:bodyPr/>
                    <a:lstStyle/>
                    <a:p>
                      <a:pPr algn="l" fontAlgn="b">
                        <a:buNone/>
                      </a:pPr>
                      <a:endParaRPr lang="en-US" sz="1000" b="1" i="0" u="none" strike="noStrike" dirty="0">
                        <a:solidFill>
                          <a:srgbClr val="366092"/>
                        </a:solidFill>
                        <a:effectLst/>
                        <a:latin typeface="Arial" panose="020B0604020202020204" pitchFamily="34" charset="0"/>
                      </a:endParaRPr>
                    </a:p>
                  </a:txBody>
                  <a:tcPr marL="7620" marR="7620" marT="7620" marB="0" anchor="b"/>
                </a:tc>
                <a:tc hMerge="1">
                  <a:txBody>
                    <a:bodyPr/>
                    <a:lstStyle/>
                    <a:p>
                      <a:pPr algn="l" fontAlgn="b">
                        <a:buNone/>
                      </a:pPr>
                      <a:endParaRPr lang="en-US" sz="1000" b="1" i="0" u="none" strike="noStrike" dirty="0">
                        <a:solidFill>
                          <a:srgbClr val="366092"/>
                        </a:solidFill>
                        <a:effectLst/>
                        <a:latin typeface="Arial" panose="020B0604020202020204" pitchFamily="34" charset="0"/>
                      </a:endParaRPr>
                    </a:p>
                  </a:txBody>
                  <a:tcPr marL="7620" marR="7620" marT="7620" marB="0" anchor="b"/>
                </a:tc>
                <a:tc hMerge="1">
                  <a:txBody>
                    <a:bodyPr/>
                    <a:lstStyle/>
                    <a:p>
                      <a:pPr algn="l" fontAlgn="b">
                        <a:buNone/>
                      </a:pPr>
                      <a:endParaRPr lang="en-US" sz="1000" b="1" i="0" u="none" strike="noStrike" dirty="0">
                        <a:solidFill>
                          <a:srgbClr val="366092"/>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2295285114"/>
                  </a:ext>
                </a:extLst>
              </a:tr>
              <a:tr h="628913">
                <a:tc>
                  <a:txBody>
                    <a:bodyPr/>
                    <a:lstStyle/>
                    <a:p>
                      <a:pPr algn="l" fontAlgn="b">
                        <a:buNone/>
                      </a:pPr>
                      <a:r>
                        <a:rPr lang="en-US" sz="1200" b="1" i="0" u="none" strike="noStrike" dirty="0">
                          <a:solidFill>
                            <a:schemeClr val="tx1"/>
                          </a:solidFill>
                          <a:effectLst/>
                          <a:latin typeface="Arial" panose="020B0604020202020204" pitchFamily="34" charset="0"/>
                        </a:rPr>
                        <a:t>Department budget</a:t>
                      </a:r>
                    </a:p>
                  </a:txBody>
                  <a:tcPr marL="45720" marR="45720" anchor="b"/>
                </a:tc>
                <a:tc>
                  <a:txBody>
                    <a:bodyPr/>
                    <a:lstStyle/>
                    <a:p>
                      <a:pPr algn="r" fontAlgn="b">
                        <a:buNone/>
                      </a:pPr>
                      <a:r>
                        <a:rPr lang="en-US" sz="1150" b="1" u="none" strike="noStrike" dirty="0">
                          <a:effectLst/>
                        </a:rPr>
                        <a:t>Less than 50,000 sf</a:t>
                      </a:r>
                      <a:endParaRPr lang="en-US" sz="1150" b="1"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150" b="1" u="none" strike="noStrike" dirty="0">
                          <a:effectLst/>
                        </a:rPr>
                        <a:t>50,000 – 100,000 sf</a:t>
                      </a:r>
                      <a:endParaRPr lang="en-US" sz="1150" b="1"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150" b="1" u="none" strike="noStrike" dirty="0">
                          <a:effectLst/>
                        </a:rPr>
                        <a:t>More than 100,000 sf</a:t>
                      </a:r>
                      <a:endParaRPr lang="en-US" sz="1150" b="1" i="0" u="none" strike="noStrike" dirty="0">
                        <a:solidFill>
                          <a:srgbClr val="366092"/>
                        </a:solidFill>
                        <a:effectLst/>
                        <a:latin typeface="Arial" panose="020B0604020202020204" pitchFamily="34" charset="0"/>
                      </a:endParaRPr>
                    </a:p>
                  </a:txBody>
                  <a:tcPr marL="45720" marR="45720" anchor="b"/>
                </a:tc>
                <a:extLst>
                  <a:ext uri="{0D108BD9-81ED-4DB2-BD59-A6C34878D82A}">
                    <a16:rowId xmlns:a16="http://schemas.microsoft.com/office/drawing/2014/main" val="1565909672"/>
                  </a:ext>
                </a:extLst>
              </a:tr>
              <a:tr h="395971">
                <a:tc>
                  <a:txBody>
                    <a:bodyPr/>
                    <a:lstStyle/>
                    <a:p>
                      <a:pPr algn="l" fontAlgn="b">
                        <a:buNone/>
                      </a:pPr>
                      <a:r>
                        <a:rPr lang="en-US" sz="1200" b="1" u="none" strike="noStrike" dirty="0">
                          <a:effectLst/>
                        </a:rPr>
                        <a:t>$500,000 or below</a:t>
                      </a:r>
                      <a:endParaRPr lang="en-US" sz="1200" b="1"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17%</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11%</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10%</a:t>
                      </a:r>
                    </a:p>
                  </a:txBody>
                  <a:tcPr marL="45720" marR="45720" anchor="b"/>
                </a:tc>
                <a:extLst>
                  <a:ext uri="{0D108BD9-81ED-4DB2-BD59-A6C34878D82A}">
                    <a16:rowId xmlns:a16="http://schemas.microsoft.com/office/drawing/2014/main" val="3605745678"/>
                  </a:ext>
                </a:extLst>
              </a:tr>
              <a:tr h="432199">
                <a:tc>
                  <a:txBody>
                    <a:bodyPr/>
                    <a:lstStyle/>
                    <a:p>
                      <a:pPr algn="l" fontAlgn="b">
                        <a:buNone/>
                      </a:pPr>
                      <a:r>
                        <a:rPr lang="en-US" sz="1200" b="1" u="none" strike="noStrike" dirty="0">
                          <a:effectLst/>
                        </a:rPr>
                        <a:t>$500,001 – $1,000,000</a:t>
                      </a:r>
                      <a:endParaRPr lang="en-US" sz="1200" b="1"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22%</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11%</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0%</a:t>
                      </a:r>
                    </a:p>
                  </a:txBody>
                  <a:tcPr marL="45720" marR="45720" anchor="b"/>
                </a:tc>
                <a:extLst>
                  <a:ext uri="{0D108BD9-81ED-4DB2-BD59-A6C34878D82A}">
                    <a16:rowId xmlns:a16="http://schemas.microsoft.com/office/drawing/2014/main" val="2441911812"/>
                  </a:ext>
                </a:extLst>
              </a:tr>
              <a:tr h="385048">
                <a:tc>
                  <a:txBody>
                    <a:bodyPr/>
                    <a:lstStyle/>
                    <a:p>
                      <a:pPr algn="l" fontAlgn="b">
                        <a:buNone/>
                      </a:pPr>
                      <a:r>
                        <a:rPr lang="en-US" sz="1200" b="1" u="none" strike="noStrike" dirty="0">
                          <a:effectLst/>
                        </a:rPr>
                        <a:t>$1,000,001 – $2,000,000</a:t>
                      </a:r>
                      <a:endParaRPr lang="en-US" sz="1200" b="1"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11%</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30%</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26%</a:t>
                      </a:r>
                    </a:p>
                  </a:txBody>
                  <a:tcPr marL="45720" marR="45720" anchor="b"/>
                </a:tc>
                <a:extLst>
                  <a:ext uri="{0D108BD9-81ED-4DB2-BD59-A6C34878D82A}">
                    <a16:rowId xmlns:a16="http://schemas.microsoft.com/office/drawing/2014/main" val="2970234268"/>
                  </a:ext>
                </a:extLst>
              </a:tr>
              <a:tr h="394290">
                <a:tc>
                  <a:txBody>
                    <a:bodyPr/>
                    <a:lstStyle/>
                    <a:p>
                      <a:pPr algn="l" fontAlgn="b">
                        <a:buNone/>
                      </a:pPr>
                      <a:r>
                        <a:rPr lang="en-US" sz="1200" b="1" u="none" strike="noStrike" dirty="0">
                          <a:effectLst/>
                        </a:rPr>
                        <a:t>More than $2,000,000</a:t>
                      </a:r>
                      <a:endParaRPr lang="en-US" sz="1200" b="1"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0%</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9%</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23%</a:t>
                      </a:r>
                    </a:p>
                  </a:txBody>
                  <a:tcPr marL="45720" marR="45720" anchor="b"/>
                </a:tc>
                <a:extLst>
                  <a:ext uri="{0D108BD9-81ED-4DB2-BD59-A6C34878D82A}">
                    <a16:rowId xmlns:a16="http://schemas.microsoft.com/office/drawing/2014/main" val="2256595390"/>
                  </a:ext>
                </a:extLst>
              </a:tr>
              <a:tr h="269534">
                <a:tc>
                  <a:txBody>
                    <a:bodyPr/>
                    <a:lstStyle/>
                    <a:p>
                      <a:pPr algn="l" fontAlgn="b">
                        <a:buNone/>
                      </a:pPr>
                      <a:r>
                        <a:rPr lang="en-US" sz="1200" b="1" u="none" strike="noStrike" dirty="0">
                          <a:effectLst/>
                        </a:rPr>
                        <a:t>Not sure</a:t>
                      </a:r>
                      <a:endParaRPr lang="en-US" sz="1200" b="1"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50%</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40%</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41%</a:t>
                      </a:r>
                    </a:p>
                  </a:txBody>
                  <a:tcPr marL="45720" marR="45720" anchor="b"/>
                </a:tc>
                <a:extLst>
                  <a:ext uri="{0D108BD9-81ED-4DB2-BD59-A6C34878D82A}">
                    <a16:rowId xmlns:a16="http://schemas.microsoft.com/office/drawing/2014/main" val="2574350028"/>
                  </a:ext>
                </a:extLst>
              </a:tr>
            </a:tbl>
          </a:graphicData>
        </a:graphic>
      </p:graphicFrame>
      <p:graphicFrame>
        <p:nvGraphicFramePr>
          <p:cNvPr id="4" name="Chart 3">
            <a:extLst>
              <a:ext uri="{FF2B5EF4-FFF2-40B4-BE49-F238E27FC236}">
                <a16:creationId xmlns:a16="http://schemas.microsoft.com/office/drawing/2014/main" id="{94E90E2E-0C6B-F8BF-0472-A25CB7A2184C}"/>
              </a:ext>
            </a:extLst>
          </p:cNvPr>
          <p:cNvGraphicFramePr>
            <a:graphicFrameLocks/>
          </p:cNvGraphicFramePr>
          <p:nvPr>
            <p:extLst>
              <p:ext uri="{D42A27DB-BD31-4B8C-83A1-F6EECF244321}">
                <p14:modId xmlns:p14="http://schemas.microsoft.com/office/powerpoint/2010/main" val="84245411"/>
              </p:ext>
            </p:extLst>
          </p:nvPr>
        </p:nvGraphicFramePr>
        <p:xfrm>
          <a:off x="396240" y="1350264"/>
          <a:ext cx="6443472" cy="455066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234897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z="1400" smtClean="0">
                <a:solidFill>
                  <a:schemeClr val="bg1"/>
                </a:solidFill>
              </a:rPr>
              <a:pPr algn="r"/>
              <a:t>12</a:t>
            </a:fld>
            <a:endParaRPr lang="en-US" sz="1400" dirty="0">
              <a:solidFill>
                <a:schemeClr val="bg1"/>
              </a:solidFill>
            </a:endParaRPr>
          </a:p>
        </p:txBody>
      </p:sp>
      <p:sp>
        <p:nvSpPr>
          <p:cNvPr id="11" name="Manual Input 8">
            <a:extLst>
              <a:ext uri="{FF2B5EF4-FFF2-40B4-BE49-F238E27FC236}">
                <a16:creationId xmlns:a16="http://schemas.microsoft.com/office/drawing/2014/main" id="{FCA61D9F-FB98-672D-C4B0-48F96A02E858}"/>
              </a:ext>
            </a:extLst>
          </p:cNvPr>
          <p:cNvSpPr/>
          <p:nvPr/>
        </p:nvSpPr>
        <p:spPr>
          <a:xfrm>
            <a:off x="7794631" y="4248055"/>
            <a:ext cx="4382127" cy="2609945"/>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957 h 8957"/>
              <a:gd name="connsiteX1" fmla="*/ 9965 w 10000"/>
              <a:gd name="connsiteY1" fmla="*/ 0 h 8957"/>
              <a:gd name="connsiteX2" fmla="*/ 10000 w 10000"/>
              <a:gd name="connsiteY2" fmla="*/ 8957 h 8957"/>
              <a:gd name="connsiteX3" fmla="*/ 0 w 10000"/>
              <a:gd name="connsiteY3" fmla="*/ 8957 h 8957"/>
              <a:gd name="connsiteX4" fmla="*/ 0 w 10000"/>
              <a:gd name="connsiteY4" fmla="*/ 957 h 8957"/>
              <a:gd name="connsiteX0" fmla="*/ 0 w 10000"/>
              <a:gd name="connsiteY0" fmla="*/ 777 h 9709"/>
              <a:gd name="connsiteX1" fmla="*/ 9965 w 10000"/>
              <a:gd name="connsiteY1" fmla="*/ 0 h 9709"/>
              <a:gd name="connsiteX2" fmla="*/ 10000 w 10000"/>
              <a:gd name="connsiteY2" fmla="*/ 9709 h 9709"/>
              <a:gd name="connsiteX3" fmla="*/ 0 w 10000"/>
              <a:gd name="connsiteY3" fmla="*/ 9709 h 9709"/>
              <a:gd name="connsiteX4" fmla="*/ 0 w 10000"/>
              <a:gd name="connsiteY4" fmla="*/ 777 h 9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709">
                <a:moveTo>
                  <a:pt x="0" y="777"/>
                </a:moveTo>
                <a:lnTo>
                  <a:pt x="9965" y="0"/>
                </a:lnTo>
                <a:cubicBezTo>
                  <a:pt x="9977" y="3334"/>
                  <a:pt x="9988" y="6375"/>
                  <a:pt x="10000" y="9709"/>
                </a:cubicBezTo>
                <a:lnTo>
                  <a:pt x="0" y="9709"/>
                </a:lnTo>
                <a:lnTo>
                  <a:pt x="0" y="777"/>
                </a:lnTo>
                <a:close/>
              </a:path>
            </a:pathLst>
          </a:custGeom>
          <a:gradFill flip="none" rotWithShape="1">
            <a:gsLst>
              <a:gs pos="0">
                <a:srgbClr val="D40032">
                  <a:shade val="30000"/>
                  <a:satMod val="115000"/>
                </a:srgbClr>
              </a:gs>
              <a:gs pos="50000">
                <a:srgbClr val="D40032">
                  <a:shade val="67500"/>
                  <a:satMod val="115000"/>
                </a:srgbClr>
              </a:gs>
              <a:gs pos="100000">
                <a:srgbClr val="D40032">
                  <a:shade val="100000"/>
                  <a:satMod val="115000"/>
                </a:srgbClr>
              </a:gs>
            </a:gsLst>
            <a:lin ang="18900000" scaled="1"/>
            <a:tileRect/>
          </a:gradFill>
          <a:ln w="12700">
            <a:noFill/>
          </a:ln>
          <a:effectLst>
            <a:outerShdw blurRad="50800" dist="38100" dir="18900000" algn="bl" rotWithShape="0">
              <a:prstClr val="black">
                <a:alpha val="40000"/>
              </a:prstClr>
            </a:outerShdw>
          </a:effectLst>
        </p:spPr>
        <p:txBody>
          <a:bodyPr wrap="square" rtlCol="0">
            <a:noAutofit/>
          </a:bodyPr>
          <a:lstStyle/>
          <a:p>
            <a:endParaRPr lang="en-US" dirty="0">
              <a:solidFill>
                <a:schemeClr val="tx1"/>
              </a:solidFill>
              <a:latin typeface="Arial Black" panose="020B0A04020102020204" pitchFamily="34" charset="0"/>
            </a:endParaRPr>
          </a:p>
        </p:txBody>
      </p:sp>
      <p:sp>
        <p:nvSpPr>
          <p:cNvPr id="13" name="TextBox 12">
            <a:extLst>
              <a:ext uri="{FF2B5EF4-FFF2-40B4-BE49-F238E27FC236}">
                <a16:creationId xmlns:a16="http://schemas.microsoft.com/office/drawing/2014/main" id="{FD8A7E98-F717-453B-E19A-A905CD8DEDC9}"/>
              </a:ext>
            </a:extLst>
          </p:cNvPr>
          <p:cNvSpPr txBox="1"/>
          <p:nvPr/>
        </p:nvSpPr>
        <p:spPr>
          <a:xfrm>
            <a:off x="7894172" y="4352384"/>
            <a:ext cx="4126572" cy="1877437"/>
          </a:xfrm>
          <a:prstGeom prst="rect">
            <a:avLst/>
          </a:prstGeom>
          <a:noFill/>
        </p:spPr>
        <p:txBody>
          <a:bodyPr wrap="square" rtlCol="0">
            <a:spAutoFit/>
          </a:bodyPr>
          <a:lstStyle/>
          <a:p>
            <a:pPr algn="r"/>
            <a:endParaRPr lang="en-US" sz="1400" dirty="0">
              <a:solidFill>
                <a:schemeClr val="bg1"/>
              </a:solidFill>
              <a:latin typeface="Fira Sans Condensed Book" panose="020B0503050000020004" pitchFamily="34" charset="0"/>
              <a:ea typeface="Fira Sans Condensed Book" panose="020B0503050000020004" pitchFamily="34" charset="0"/>
            </a:endParaRPr>
          </a:p>
          <a:p>
            <a:pPr marL="7938"/>
            <a:r>
              <a:rPr lang="en-US" sz="1400" b="1" dirty="0">
                <a:solidFill>
                  <a:schemeClr val="bg1"/>
                </a:solidFill>
                <a:latin typeface="Fira Sans" panose="020B0503050000020004" pitchFamily="34" charset="0"/>
                <a:ea typeface="Fira Sans" panose="020B0503050000020004" pitchFamily="34" charset="0"/>
              </a:rPr>
              <a:t>RESPONDENT COMMENTS </a:t>
            </a:r>
          </a:p>
          <a:p>
            <a:pPr marL="7938"/>
            <a:endParaRPr lang="en-US" sz="1400" b="1" dirty="0">
              <a:solidFill>
                <a:schemeClr val="bg1"/>
              </a:solidFill>
              <a:latin typeface="Fira Sans" panose="020B0503050000020004" pitchFamily="34" charset="0"/>
              <a:ea typeface="Fira Sans" panose="020B0503050000020004" pitchFamily="34" charset="0"/>
            </a:endParaRPr>
          </a:p>
          <a:p>
            <a:pPr marL="7938"/>
            <a:r>
              <a:rPr lang="en-US" sz="1400" b="1" dirty="0">
                <a:solidFill>
                  <a:schemeClr val="bg1"/>
                </a:solidFill>
                <a:latin typeface="Fira Sans" panose="020B0503050000020004" pitchFamily="34" charset="0"/>
              </a:rPr>
              <a:t>“</a:t>
            </a:r>
            <a:r>
              <a:rPr lang="en-US" sz="1200" dirty="0">
                <a:solidFill>
                  <a:schemeClr val="bg1"/>
                </a:solidFill>
              </a:rPr>
              <a:t>Training is key with technology and scams getting so advanced. With an extremely busy property training time is hard to come by. Employee retention has also been very challenging in recent years due to other opportunities where more money can be made. Raise the pay for the qualifications and workload to retain the good employees.” </a:t>
            </a:r>
            <a:endParaRPr lang="en-US" sz="1200" b="1" dirty="0">
              <a:solidFill>
                <a:schemeClr val="bg1"/>
              </a:solidFill>
              <a:latin typeface="Fira Sans" panose="020B0503050000020004" pitchFamily="34" charset="0"/>
              <a:ea typeface="Fira Sans" panose="020B0503050000020004" pitchFamily="34" charset="0"/>
            </a:endParaRPr>
          </a:p>
        </p:txBody>
      </p:sp>
      <p:sp>
        <p:nvSpPr>
          <p:cNvPr id="14" name="TextBox 13">
            <a:extLst>
              <a:ext uri="{FF2B5EF4-FFF2-40B4-BE49-F238E27FC236}">
                <a16:creationId xmlns:a16="http://schemas.microsoft.com/office/drawing/2014/main" id="{C0476E58-72B6-0B2A-AD39-0113D3868A07}"/>
              </a:ext>
            </a:extLst>
          </p:cNvPr>
          <p:cNvSpPr txBox="1"/>
          <p:nvPr/>
        </p:nvSpPr>
        <p:spPr>
          <a:xfrm>
            <a:off x="8049591" y="6365855"/>
            <a:ext cx="3120934" cy="261610"/>
          </a:xfrm>
          <a:prstGeom prst="rect">
            <a:avLst/>
          </a:prstGeom>
          <a:noFill/>
        </p:spPr>
        <p:txBody>
          <a:bodyPr wrap="square" rtlCol="0">
            <a:spAutoFit/>
          </a:bodyPr>
          <a:lstStyle/>
          <a:p>
            <a:r>
              <a:rPr lang="en-US" sz="1100" dirty="0">
                <a:solidFill>
                  <a:schemeClr val="bg1"/>
                </a:solidFill>
              </a:rPr>
              <a:t>** Respondent comments are not edited</a:t>
            </a:r>
          </a:p>
        </p:txBody>
      </p:sp>
      <p:sp>
        <p:nvSpPr>
          <p:cNvPr id="3" name="TextBox 2">
            <a:extLst>
              <a:ext uri="{FF2B5EF4-FFF2-40B4-BE49-F238E27FC236}">
                <a16:creationId xmlns:a16="http://schemas.microsoft.com/office/drawing/2014/main" id="{A1B8D863-1681-589D-DEB1-F8F4A2C84765}"/>
              </a:ext>
            </a:extLst>
          </p:cNvPr>
          <p:cNvSpPr txBox="1"/>
          <p:nvPr/>
        </p:nvSpPr>
        <p:spPr>
          <a:xfrm>
            <a:off x="7809874" y="275205"/>
            <a:ext cx="4382125" cy="769441"/>
          </a:xfrm>
          <a:prstGeom prst="rect">
            <a:avLst/>
          </a:prstGeom>
          <a:solidFill>
            <a:srgbClr val="1D2244"/>
          </a:solidFill>
          <a:ln w="12700">
            <a:noFill/>
          </a:ln>
          <a:effectLst>
            <a:outerShdw blurRad="50800" dist="38100" dir="18900000" algn="bl" rotWithShape="0">
              <a:prstClr val="black">
                <a:alpha val="40000"/>
              </a:prstClr>
            </a:outerShdw>
          </a:effectLst>
        </p:spPr>
        <p:txBody>
          <a:bodyPr wrap="square" rtlCol="0">
            <a:spAutoFit/>
          </a:bodyPr>
          <a:lstStyle>
            <a:defPPr>
              <a:defRPr lang="en-US"/>
            </a:defPPr>
            <a:lvl1pPr marL="14288">
              <a:defRPr sz="2200" b="0">
                <a:solidFill>
                  <a:schemeClr val="bg1"/>
                </a:solidFill>
                <a:latin typeface="Fira Sans" panose="020B0503050000020004" pitchFamily="34" charset="0"/>
                <a:ea typeface="Fira Sans" panose="020B0503050000020004" pitchFamily="34" charset="0"/>
              </a:defRPr>
            </a:lvl1pPr>
          </a:lstStyle>
          <a:p>
            <a:r>
              <a:rPr lang="en-US" dirty="0"/>
              <a:t>SECTION THREE:</a:t>
            </a:r>
          </a:p>
          <a:p>
            <a:r>
              <a:rPr lang="en-US" b="1" dirty="0"/>
              <a:t>WAGES AND BUDGETS</a:t>
            </a:r>
          </a:p>
        </p:txBody>
      </p:sp>
      <p:graphicFrame>
        <p:nvGraphicFramePr>
          <p:cNvPr id="7" name="Table 6">
            <a:extLst>
              <a:ext uri="{FF2B5EF4-FFF2-40B4-BE49-F238E27FC236}">
                <a16:creationId xmlns:a16="http://schemas.microsoft.com/office/drawing/2014/main" id="{FE93252B-A1DD-4698-541F-32B2E794B3BC}"/>
              </a:ext>
            </a:extLst>
          </p:cNvPr>
          <p:cNvGraphicFramePr>
            <a:graphicFrameLocks noGrp="1"/>
          </p:cNvGraphicFramePr>
          <p:nvPr>
            <p:extLst>
              <p:ext uri="{D42A27DB-BD31-4B8C-83A1-F6EECF244321}">
                <p14:modId xmlns:p14="http://schemas.microsoft.com/office/powerpoint/2010/main" val="3964129119"/>
              </p:ext>
            </p:extLst>
          </p:nvPr>
        </p:nvGraphicFramePr>
        <p:xfrm>
          <a:off x="7831294" y="1044646"/>
          <a:ext cx="4181356" cy="3203409"/>
        </p:xfrm>
        <a:graphic>
          <a:graphicData uri="http://schemas.openxmlformats.org/drawingml/2006/table">
            <a:tbl>
              <a:tblPr>
                <a:tableStyleId>{5C22544A-7EE6-4342-B048-85BDC9FD1C3A}</a:tableStyleId>
              </a:tblPr>
              <a:tblGrid>
                <a:gridCol w="1369378">
                  <a:extLst>
                    <a:ext uri="{9D8B030D-6E8A-4147-A177-3AD203B41FA5}">
                      <a16:colId xmlns:a16="http://schemas.microsoft.com/office/drawing/2014/main" val="2440040543"/>
                    </a:ext>
                  </a:extLst>
                </a:gridCol>
                <a:gridCol w="937326">
                  <a:extLst>
                    <a:ext uri="{9D8B030D-6E8A-4147-A177-3AD203B41FA5}">
                      <a16:colId xmlns:a16="http://schemas.microsoft.com/office/drawing/2014/main" val="2988264677"/>
                    </a:ext>
                  </a:extLst>
                </a:gridCol>
                <a:gridCol w="937326">
                  <a:extLst>
                    <a:ext uri="{9D8B030D-6E8A-4147-A177-3AD203B41FA5}">
                      <a16:colId xmlns:a16="http://schemas.microsoft.com/office/drawing/2014/main" val="3983985953"/>
                    </a:ext>
                  </a:extLst>
                </a:gridCol>
                <a:gridCol w="937326">
                  <a:extLst>
                    <a:ext uri="{9D8B030D-6E8A-4147-A177-3AD203B41FA5}">
                      <a16:colId xmlns:a16="http://schemas.microsoft.com/office/drawing/2014/main" val="2797376101"/>
                    </a:ext>
                  </a:extLst>
                </a:gridCol>
              </a:tblGrid>
              <a:tr h="959081">
                <a:tc gridSpan="4">
                  <a:txBody>
                    <a:bodyPr/>
                    <a:lstStyle/>
                    <a:p>
                      <a:pPr algn="ctr" fontAlgn="b">
                        <a:buNone/>
                      </a:pPr>
                      <a:r>
                        <a:rPr lang="en-US" sz="1800" b="1" i="0" u="none" strike="noStrike" dirty="0">
                          <a:solidFill>
                            <a:schemeClr val="tx1"/>
                          </a:solidFill>
                          <a:effectLst/>
                          <a:latin typeface="Fira Sans" panose="020B0503050000020004" pitchFamily="34" charset="0"/>
                          <a:ea typeface="Fira Sans" panose="020B0503050000020004" pitchFamily="34" charset="0"/>
                        </a:rPr>
                        <a:t>2026: Annual surveillance training budget by gaming floor size</a:t>
                      </a:r>
                      <a:endParaRPr lang="en-US" sz="1800" b="1" i="0" u="none" strike="noStrike" dirty="0">
                        <a:solidFill>
                          <a:srgbClr val="366092"/>
                        </a:solidFill>
                        <a:effectLst/>
                        <a:latin typeface="Arial" panose="020B0604020202020204" pitchFamily="34" charset="0"/>
                      </a:endParaRPr>
                    </a:p>
                  </a:txBody>
                  <a:tcPr marL="7620" marR="7620" marT="7620" marB="0" anchor="b"/>
                </a:tc>
                <a:tc hMerge="1">
                  <a:txBody>
                    <a:bodyPr/>
                    <a:lstStyle/>
                    <a:p>
                      <a:pPr algn="l" fontAlgn="b">
                        <a:buNone/>
                      </a:pPr>
                      <a:endParaRPr lang="en-US" sz="1200" b="1" i="0" u="none" strike="noStrike">
                        <a:solidFill>
                          <a:srgbClr val="366092"/>
                        </a:solidFill>
                        <a:effectLst/>
                        <a:latin typeface="Arial" panose="020B0604020202020204" pitchFamily="34" charset="0"/>
                      </a:endParaRPr>
                    </a:p>
                  </a:txBody>
                  <a:tcPr marL="7620" marR="7620" marT="7620" marB="0" anchor="b"/>
                </a:tc>
                <a:tc hMerge="1">
                  <a:txBody>
                    <a:bodyPr/>
                    <a:lstStyle/>
                    <a:p>
                      <a:pPr algn="l" fontAlgn="b">
                        <a:buNone/>
                      </a:pPr>
                      <a:endParaRPr lang="en-US" sz="1200" b="1" i="0" u="none" strike="noStrike">
                        <a:solidFill>
                          <a:srgbClr val="366092"/>
                        </a:solidFill>
                        <a:effectLst/>
                        <a:latin typeface="Arial" panose="020B0604020202020204" pitchFamily="34" charset="0"/>
                      </a:endParaRPr>
                    </a:p>
                  </a:txBody>
                  <a:tcPr marL="7620" marR="7620" marT="7620" marB="0" anchor="b"/>
                </a:tc>
                <a:tc hMerge="1">
                  <a:txBody>
                    <a:bodyPr/>
                    <a:lstStyle/>
                    <a:p>
                      <a:pPr algn="l" fontAlgn="b">
                        <a:buNone/>
                      </a:pPr>
                      <a:endParaRPr lang="en-US" sz="1200" b="1" i="0" u="none" strike="noStrike" dirty="0">
                        <a:solidFill>
                          <a:srgbClr val="366092"/>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1575852454"/>
                  </a:ext>
                </a:extLst>
              </a:tr>
              <a:tr h="483059">
                <a:tc>
                  <a:txBody>
                    <a:bodyPr/>
                    <a:lstStyle/>
                    <a:p>
                      <a:pPr algn="l" fontAlgn="b">
                        <a:buNone/>
                      </a:pPr>
                      <a:r>
                        <a:rPr lang="en-US" sz="1200" b="1" i="0" u="none" strike="noStrike" dirty="0">
                          <a:solidFill>
                            <a:schemeClr val="tx1"/>
                          </a:solidFill>
                          <a:effectLst/>
                          <a:latin typeface="Arial" panose="020B0604020202020204" pitchFamily="34" charset="0"/>
                        </a:rPr>
                        <a:t>Annual budget</a:t>
                      </a:r>
                    </a:p>
                  </a:txBody>
                  <a:tcPr marL="45720" marR="45720" anchor="b"/>
                </a:tc>
                <a:tc>
                  <a:txBody>
                    <a:bodyPr/>
                    <a:lstStyle/>
                    <a:p>
                      <a:pPr algn="r" fontAlgn="b">
                        <a:buNone/>
                      </a:pPr>
                      <a:r>
                        <a:rPr lang="en-US" sz="1200" b="1" u="none" strike="noStrike" dirty="0">
                          <a:solidFill>
                            <a:schemeClr val="tx1"/>
                          </a:solidFill>
                          <a:effectLst/>
                        </a:rPr>
                        <a:t>Less than 50,000 sf</a:t>
                      </a:r>
                      <a:endParaRPr lang="en-US" sz="1200" b="1" i="0" u="none" strike="noStrike" dirty="0">
                        <a:solidFill>
                          <a:schemeClr val="tx1"/>
                        </a:solidFill>
                        <a:effectLst/>
                        <a:latin typeface="Arial" panose="020B0604020202020204" pitchFamily="34" charset="0"/>
                      </a:endParaRPr>
                    </a:p>
                  </a:txBody>
                  <a:tcPr marL="45720" marR="45720" anchor="b"/>
                </a:tc>
                <a:tc>
                  <a:txBody>
                    <a:bodyPr/>
                    <a:lstStyle/>
                    <a:p>
                      <a:pPr algn="r" fontAlgn="b">
                        <a:buNone/>
                      </a:pPr>
                      <a:r>
                        <a:rPr lang="en-US" sz="1200" b="1" u="none" strike="noStrike" dirty="0">
                          <a:solidFill>
                            <a:schemeClr val="tx1"/>
                          </a:solidFill>
                          <a:effectLst/>
                        </a:rPr>
                        <a:t>50,000 – 100,000 sf</a:t>
                      </a:r>
                      <a:endParaRPr lang="en-US" sz="1200" b="1" i="0" u="none" strike="noStrike" dirty="0">
                        <a:solidFill>
                          <a:schemeClr val="tx1"/>
                        </a:solidFill>
                        <a:effectLst/>
                        <a:latin typeface="Arial" panose="020B0604020202020204" pitchFamily="34" charset="0"/>
                      </a:endParaRPr>
                    </a:p>
                  </a:txBody>
                  <a:tcPr marL="45720" marR="45720" anchor="b"/>
                </a:tc>
                <a:tc>
                  <a:txBody>
                    <a:bodyPr/>
                    <a:lstStyle/>
                    <a:p>
                      <a:pPr algn="r" fontAlgn="b">
                        <a:buNone/>
                      </a:pPr>
                      <a:r>
                        <a:rPr lang="en-US" sz="1200" b="1" u="none" strike="noStrike" dirty="0">
                          <a:solidFill>
                            <a:schemeClr val="tx1"/>
                          </a:solidFill>
                          <a:effectLst/>
                        </a:rPr>
                        <a:t>More than 100,000 sf</a:t>
                      </a:r>
                      <a:endParaRPr lang="en-US" sz="1200" b="1" i="0" u="none" strike="noStrike" dirty="0">
                        <a:solidFill>
                          <a:schemeClr val="tx1"/>
                        </a:solidFill>
                        <a:effectLst/>
                        <a:latin typeface="Arial" panose="020B0604020202020204" pitchFamily="34" charset="0"/>
                      </a:endParaRPr>
                    </a:p>
                  </a:txBody>
                  <a:tcPr marL="45720" marR="45720" anchor="b"/>
                </a:tc>
                <a:extLst>
                  <a:ext uri="{0D108BD9-81ED-4DB2-BD59-A6C34878D82A}">
                    <a16:rowId xmlns:a16="http://schemas.microsoft.com/office/drawing/2014/main" val="2732158759"/>
                  </a:ext>
                </a:extLst>
              </a:tr>
              <a:tr h="330233">
                <a:tc>
                  <a:txBody>
                    <a:bodyPr/>
                    <a:lstStyle/>
                    <a:p>
                      <a:pPr algn="l" fontAlgn="b">
                        <a:buNone/>
                      </a:pPr>
                      <a:r>
                        <a:rPr lang="en-US" sz="1200" b="1" u="none" strike="noStrike" dirty="0">
                          <a:solidFill>
                            <a:schemeClr val="tx1"/>
                          </a:solidFill>
                          <a:effectLst/>
                        </a:rPr>
                        <a:t>None</a:t>
                      </a:r>
                      <a:endParaRPr lang="en-US" sz="1200" b="1" i="0" u="none" strike="noStrike" dirty="0">
                        <a:solidFill>
                          <a:schemeClr val="tx1"/>
                        </a:solidFill>
                        <a:effectLst/>
                        <a:latin typeface="Arial" panose="020B0604020202020204" pitchFamily="34" charset="0"/>
                      </a:endParaRP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12%</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19%</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8%</a:t>
                      </a:r>
                    </a:p>
                  </a:txBody>
                  <a:tcPr marL="45720" marR="45720" anchor="b"/>
                </a:tc>
                <a:extLst>
                  <a:ext uri="{0D108BD9-81ED-4DB2-BD59-A6C34878D82A}">
                    <a16:rowId xmlns:a16="http://schemas.microsoft.com/office/drawing/2014/main" val="2750278065"/>
                  </a:ext>
                </a:extLst>
              </a:tr>
              <a:tr h="387497">
                <a:tc>
                  <a:txBody>
                    <a:bodyPr/>
                    <a:lstStyle/>
                    <a:p>
                      <a:pPr algn="l" fontAlgn="b">
                        <a:buNone/>
                      </a:pPr>
                      <a:r>
                        <a:rPr lang="en-US" sz="1200" b="1" u="none" strike="noStrike" dirty="0">
                          <a:effectLst/>
                        </a:rPr>
                        <a:t>Less than $1,000</a:t>
                      </a:r>
                      <a:endParaRPr lang="en-US" sz="1200" b="1"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6%</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4%</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13%</a:t>
                      </a:r>
                    </a:p>
                  </a:txBody>
                  <a:tcPr marL="45720" marR="45720" anchor="b"/>
                </a:tc>
                <a:extLst>
                  <a:ext uri="{0D108BD9-81ED-4DB2-BD59-A6C34878D82A}">
                    <a16:rowId xmlns:a16="http://schemas.microsoft.com/office/drawing/2014/main" val="3390507941"/>
                  </a:ext>
                </a:extLst>
              </a:tr>
              <a:tr h="356653">
                <a:tc>
                  <a:txBody>
                    <a:bodyPr/>
                    <a:lstStyle/>
                    <a:p>
                      <a:pPr algn="l" fontAlgn="b">
                        <a:buNone/>
                      </a:pPr>
                      <a:r>
                        <a:rPr lang="en-US" sz="1200" b="1" u="none" strike="noStrike" dirty="0">
                          <a:effectLst/>
                        </a:rPr>
                        <a:t>$1,000 – $5,000</a:t>
                      </a:r>
                      <a:endParaRPr lang="en-US" sz="1200" b="1"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6%</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28%</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18%</a:t>
                      </a:r>
                    </a:p>
                  </a:txBody>
                  <a:tcPr marL="45720" marR="45720" anchor="b"/>
                </a:tc>
                <a:extLst>
                  <a:ext uri="{0D108BD9-81ED-4DB2-BD59-A6C34878D82A}">
                    <a16:rowId xmlns:a16="http://schemas.microsoft.com/office/drawing/2014/main" val="184387152"/>
                  </a:ext>
                </a:extLst>
              </a:tr>
              <a:tr h="356653">
                <a:tc>
                  <a:txBody>
                    <a:bodyPr/>
                    <a:lstStyle/>
                    <a:p>
                      <a:pPr algn="l" fontAlgn="b">
                        <a:buNone/>
                      </a:pPr>
                      <a:r>
                        <a:rPr lang="en-US" sz="1200" b="1" u="none" strike="noStrike" dirty="0">
                          <a:effectLst/>
                        </a:rPr>
                        <a:t>More than $5,000</a:t>
                      </a:r>
                      <a:endParaRPr lang="en-US" sz="1200" b="1"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29%</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19%</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28%</a:t>
                      </a:r>
                    </a:p>
                  </a:txBody>
                  <a:tcPr marL="45720" marR="45720" anchor="b"/>
                </a:tc>
                <a:extLst>
                  <a:ext uri="{0D108BD9-81ED-4DB2-BD59-A6C34878D82A}">
                    <a16:rowId xmlns:a16="http://schemas.microsoft.com/office/drawing/2014/main" val="3436581944"/>
                  </a:ext>
                </a:extLst>
              </a:tr>
              <a:tr h="330233">
                <a:tc>
                  <a:txBody>
                    <a:bodyPr/>
                    <a:lstStyle/>
                    <a:p>
                      <a:pPr algn="l" fontAlgn="b">
                        <a:buNone/>
                      </a:pPr>
                      <a:r>
                        <a:rPr lang="en-US" sz="1200" b="1" u="none" strike="noStrike" dirty="0">
                          <a:effectLst/>
                        </a:rPr>
                        <a:t>Not sure</a:t>
                      </a:r>
                      <a:endParaRPr lang="en-US" sz="1200" b="1"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47%</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30%</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33%</a:t>
                      </a:r>
                    </a:p>
                  </a:txBody>
                  <a:tcPr marL="45720" marR="45720" anchor="b"/>
                </a:tc>
                <a:extLst>
                  <a:ext uri="{0D108BD9-81ED-4DB2-BD59-A6C34878D82A}">
                    <a16:rowId xmlns:a16="http://schemas.microsoft.com/office/drawing/2014/main" val="1382920221"/>
                  </a:ext>
                </a:extLst>
              </a:tr>
            </a:tbl>
          </a:graphicData>
        </a:graphic>
      </p:graphicFrame>
      <p:graphicFrame>
        <p:nvGraphicFramePr>
          <p:cNvPr id="4" name="Chart 3">
            <a:extLst>
              <a:ext uri="{FF2B5EF4-FFF2-40B4-BE49-F238E27FC236}">
                <a16:creationId xmlns:a16="http://schemas.microsoft.com/office/drawing/2014/main" id="{DF6190E8-6641-5B16-8418-EC39CC76EF4E}"/>
              </a:ext>
            </a:extLst>
          </p:cNvPr>
          <p:cNvGraphicFramePr>
            <a:graphicFrameLocks/>
          </p:cNvGraphicFramePr>
          <p:nvPr>
            <p:extLst>
              <p:ext uri="{D42A27DB-BD31-4B8C-83A1-F6EECF244321}">
                <p14:modId xmlns:p14="http://schemas.microsoft.com/office/powerpoint/2010/main" val="505817015"/>
              </p:ext>
            </p:extLst>
          </p:nvPr>
        </p:nvGraphicFramePr>
        <p:xfrm>
          <a:off x="603504" y="1259756"/>
          <a:ext cx="6443472" cy="438772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06577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C699F8F-9A64-299E-4D0D-71C8F16E5CE1}"/>
              </a:ext>
            </a:extLst>
          </p:cNvPr>
          <p:cNvSpPr txBox="1"/>
          <p:nvPr/>
        </p:nvSpPr>
        <p:spPr>
          <a:xfrm>
            <a:off x="0" y="0"/>
            <a:ext cx="4652681" cy="6858000"/>
          </a:xfrm>
          <a:prstGeom prst="rect">
            <a:avLst/>
          </a:prstGeom>
          <a:solidFill>
            <a:srgbClr val="1D2244"/>
          </a:solidFill>
          <a:ln w="12700">
            <a:noFill/>
          </a:ln>
          <a:effectLst>
            <a:outerShdw blurRad="50800" dist="38100" dir="8100000" algn="tr" rotWithShape="0">
              <a:prstClr val="black">
                <a:alpha val="40000"/>
              </a:prstClr>
            </a:outerShdw>
          </a:effectLst>
        </p:spPr>
        <p:txBody>
          <a:bodyPr wrap="square" rtlCol="0">
            <a:noAutofit/>
          </a:bodyPr>
          <a:lstStyle>
            <a:defPPr>
              <a:defRPr lang="en-US"/>
            </a:defPPr>
            <a:lvl1pPr>
              <a:defRPr>
                <a:latin typeface="Arial Black" panose="020B0A04020102020204" pitchFamily="34" charset="0"/>
              </a:defRPr>
            </a:lvl1pPr>
          </a:lstStyle>
          <a:p>
            <a:endParaRPr lang="en-US" sz="3600" dirty="0">
              <a:solidFill>
                <a:srgbClr val="FFFF00"/>
              </a:solidFill>
            </a:endParaRPr>
          </a:p>
          <a:p>
            <a:endParaRPr lang="en-US" sz="3600" dirty="0">
              <a:solidFill>
                <a:srgbClr val="FFFF00"/>
              </a:solidFill>
            </a:endParaRPr>
          </a:p>
          <a:p>
            <a:endParaRPr lang="en-US" sz="3600" dirty="0">
              <a:solidFill>
                <a:srgbClr val="FFFF00"/>
              </a:solidFill>
            </a:endParaRPr>
          </a:p>
          <a:p>
            <a:endParaRPr lang="en-US" sz="3600" dirty="0">
              <a:solidFill>
                <a:srgbClr val="FFFF00"/>
              </a:solidFill>
            </a:endParaRPr>
          </a:p>
          <a:p>
            <a:endParaRPr lang="en-US" sz="3600" dirty="0">
              <a:solidFill>
                <a:srgbClr val="FFFF00"/>
              </a:solidFill>
            </a:endParaRPr>
          </a:p>
          <a:p>
            <a:endParaRPr lang="en-US" sz="3600" dirty="0">
              <a:solidFill>
                <a:srgbClr val="FFFF00"/>
              </a:solidFill>
            </a:endParaRPr>
          </a:p>
        </p:txBody>
      </p:sp>
      <p:sp>
        <p:nvSpPr>
          <p:cNvPr id="3" name="TextBox 2">
            <a:extLst>
              <a:ext uri="{FF2B5EF4-FFF2-40B4-BE49-F238E27FC236}">
                <a16:creationId xmlns:a16="http://schemas.microsoft.com/office/drawing/2014/main" id="{23644E2A-D3EF-F842-7435-4495034AFA6D}"/>
              </a:ext>
            </a:extLst>
          </p:cNvPr>
          <p:cNvSpPr txBox="1"/>
          <p:nvPr/>
        </p:nvSpPr>
        <p:spPr>
          <a:xfrm>
            <a:off x="4652681" y="371794"/>
            <a:ext cx="7236761" cy="6486206"/>
          </a:xfrm>
          <a:prstGeom prst="snip1Rect">
            <a:avLst/>
          </a:prstGeom>
          <a:gradFill flip="none" rotWithShape="1">
            <a:gsLst>
              <a:gs pos="0">
                <a:srgbClr val="00477C">
                  <a:shade val="30000"/>
                  <a:satMod val="115000"/>
                </a:srgbClr>
              </a:gs>
              <a:gs pos="50000">
                <a:srgbClr val="00477C">
                  <a:shade val="67500"/>
                  <a:satMod val="115000"/>
                </a:srgbClr>
              </a:gs>
              <a:gs pos="100000">
                <a:srgbClr val="00477C">
                  <a:shade val="100000"/>
                  <a:satMod val="115000"/>
                </a:srgbClr>
              </a:gs>
            </a:gsLst>
            <a:lin ang="2700000" scaled="1"/>
            <a:tileRect/>
          </a:gradFill>
          <a:ln w="28575">
            <a:noFill/>
          </a:ln>
          <a:effectLst>
            <a:outerShdw blurRad="50800" dist="38100" dir="2700000" algn="tl" rotWithShape="0">
              <a:prstClr val="black">
                <a:alpha val="40000"/>
              </a:prstClr>
            </a:outerShdw>
          </a:effectLst>
        </p:spPr>
        <p:txBody>
          <a:bodyPr wrap="square" rtlCol="0" anchor="ctr">
            <a:noAutofit/>
          </a:bodyPr>
          <a:lstStyle>
            <a:defPPr>
              <a:defRPr lang="en-US"/>
            </a:defPPr>
            <a:lvl1pPr marL="287338">
              <a:tabLst>
                <a:tab pos="10620375" algn="l"/>
              </a:tabLst>
              <a:defRPr sz="1600" b="1">
                <a:solidFill>
                  <a:schemeClr val="bg1"/>
                </a:solidFill>
                <a:latin typeface="Fira Sans" panose="020B0503050000020004" pitchFamily="34" charset="0"/>
                <a:ea typeface="Fira Sans" panose="020B0503050000020004" pitchFamily="34" charset="0"/>
              </a:defRPr>
            </a:lvl1pPr>
          </a:lstStyle>
          <a:p>
            <a:r>
              <a:rPr lang="en-US" dirty="0"/>
              <a:t>DEFINITION OF CHEATING IN THIS SURVEY:</a:t>
            </a:r>
          </a:p>
          <a:p>
            <a:endParaRPr lang="en-US" dirty="0"/>
          </a:p>
          <a:p>
            <a:r>
              <a:rPr lang="en-US" dirty="0"/>
              <a:t>“For consistency across all annual casino surveillance surveys, ‘cheating’ refers to actions by an individual or group—acting independently or in collusion with casino employees—to obtain an unearned advantage over the casino through deception, manipulation, or unauthorized information.</a:t>
            </a:r>
          </a:p>
          <a:p>
            <a:r>
              <a:rPr lang="en-US" dirty="0"/>
              <a:t>Examples include:</a:t>
            </a:r>
          </a:p>
          <a:p>
            <a:r>
              <a:rPr lang="en-US" dirty="0"/>
              <a:t>Wagering after the outcome is known (past posting, top-hatting) </a:t>
            </a:r>
          </a:p>
          <a:p>
            <a:r>
              <a:rPr lang="en-US" dirty="0"/>
              <a:t>Obtaining protected information through deceptive or unauthorized means (such as card marking, hidden recording devices, or electronic assistance) </a:t>
            </a:r>
          </a:p>
          <a:p>
            <a:r>
              <a:rPr lang="en-US" dirty="0"/>
              <a:t>Receiving unearned benefits through collusion or manipulation of casino procedures (such as paid losing bets, false player ratings, or social engineering) </a:t>
            </a:r>
          </a:p>
          <a:p>
            <a:r>
              <a:rPr lang="en-US" dirty="0"/>
              <a:t>Additional examples include color-up scams, edge sorting, front-money scams, and other schemes intended to obtain an unfair advantage.</a:t>
            </a:r>
          </a:p>
          <a:p>
            <a:endParaRPr lang="en-US" dirty="0"/>
          </a:p>
          <a:p>
            <a:r>
              <a:rPr lang="en-US" dirty="0"/>
              <a:t>Derk J. Boss, CFE, CPP, CSP</a:t>
            </a:r>
            <a:br>
              <a:rPr lang="en-US" dirty="0"/>
            </a:br>
            <a:r>
              <a:rPr lang="en-US" dirty="0"/>
              <a:t>President, IACSP</a:t>
            </a:r>
          </a:p>
          <a:p>
            <a:endParaRPr lang="en-US" dirty="0"/>
          </a:p>
          <a:p>
            <a:endParaRPr lang="en-US" dirty="0"/>
          </a:p>
          <a:p>
            <a:endParaRPr lang="en-US" dirty="0"/>
          </a:p>
          <a:p>
            <a:endParaRPr lang="en-US" dirty="0"/>
          </a:p>
          <a:p>
            <a:endParaRPr lang="en-US" dirty="0"/>
          </a:p>
          <a:p>
            <a:endParaRPr lang="en-US" dirty="0"/>
          </a:p>
        </p:txBody>
      </p:sp>
      <p:sp>
        <p:nvSpPr>
          <p:cNvPr id="14" name="TextBox 13">
            <a:extLst>
              <a:ext uri="{FF2B5EF4-FFF2-40B4-BE49-F238E27FC236}">
                <a16:creationId xmlns:a16="http://schemas.microsoft.com/office/drawing/2014/main" id="{67A60AD8-5793-5727-9644-E8CCDFAB6060}"/>
              </a:ext>
            </a:extLst>
          </p:cNvPr>
          <p:cNvSpPr txBox="1"/>
          <p:nvPr/>
        </p:nvSpPr>
        <p:spPr>
          <a:xfrm>
            <a:off x="-201540" y="2338856"/>
            <a:ext cx="4965328" cy="1938992"/>
          </a:xfrm>
          <a:prstGeom prst="rect">
            <a:avLst/>
          </a:prstGeom>
          <a:noFill/>
        </p:spPr>
        <p:txBody>
          <a:bodyPr wrap="square">
            <a:spAutoFit/>
          </a:bodyPr>
          <a:lstStyle/>
          <a:p>
            <a:pPr algn="ctr"/>
            <a:r>
              <a:rPr lang="en-US" sz="2400" dirty="0">
                <a:solidFill>
                  <a:schemeClr val="bg1"/>
                </a:solidFill>
                <a:latin typeface="Fira Sans" panose="020B0503050000020004" pitchFamily="34" charset="0"/>
                <a:ea typeface="Fira Sans" panose="020B0503050000020004" pitchFamily="34" charset="0"/>
              </a:rPr>
              <a:t>SECTION FOUR</a:t>
            </a:r>
          </a:p>
          <a:p>
            <a:pPr algn="ctr"/>
            <a:endParaRPr lang="en-US" sz="2400" dirty="0">
              <a:solidFill>
                <a:schemeClr val="bg1"/>
              </a:solidFill>
              <a:latin typeface="Fira Sans" panose="020B0503050000020004" pitchFamily="34" charset="0"/>
              <a:ea typeface="Fira Sans" panose="020B0503050000020004" pitchFamily="34" charset="0"/>
            </a:endParaRPr>
          </a:p>
          <a:p>
            <a:pPr algn="ctr"/>
            <a:r>
              <a:rPr lang="en-US" sz="3600" b="1" dirty="0">
                <a:solidFill>
                  <a:schemeClr val="bg1"/>
                </a:solidFill>
                <a:latin typeface="Fira Sans" panose="020B0503050000020004" pitchFamily="34" charset="0"/>
                <a:ea typeface="Fira Sans" panose="020B0503050000020004" pitchFamily="34" charset="0"/>
              </a:rPr>
              <a:t>CHEATING </a:t>
            </a:r>
          </a:p>
          <a:p>
            <a:pPr algn="ctr"/>
            <a:r>
              <a:rPr lang="en-US" sz="3600" b="1" dirty="0">
                <a:solidFill>
                  <a:schemeClr val="bg1"/>
                </a:solidFill>
                <a:latin typeface="Fira Sans" panose="020B0503050000020004" pitchFamily="34" charset="0"/>
                <a:ea typeface="Fira Sans" panose="020B0503050000020004" pitchFamily="34" charset="0"/>
              </a:rPr>
              <a:t>OVERVIEW</a:t>
            </a:r>
          </a:p>
        </p:txBody>
      </p:sp>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mtClean="0">
                <a:solidFill>
                  <a:schemeClr val="bg1"/>
                </a:solidFill>
              </a:rPr>
              <a:pPr algn="r"/>
              <a:t>13</a:t>
            </a:fld>
            <a:endParaRPr lang="en-US" dirty="0">
              <a:solidFill>
                <a:schemeClr val="bg1"/>
              </a:solidFill>
            </a:endParaRPr>
          </a:p>
        </p:txBody>
      </p:sp>
      <p:grpSp>
        <p:nvGrpSpPr>
          <p:cNvPr id="4" name="Group 3">
            <a:extLst>
              <a:ext uri="{FF2B5EF4-FFF2-40B4-BE49-F238E27FC236}">
                <a16:creationId xmlns:a16="http://schemas.microsoft.com/office/drawing/2014/main" id="{FAD59671-1E32-3044-EAB9-0791E98E37EE}"/>
              </a:ext>
            </a:extLst>
          </p:cNvPr>
          <p:cNvGrpSpPr/>
          <p:nvPr/>
        </p:nvGrpSpPr>
        <p:grpSpPr>
          <a:xfrm>
            <a:off x="5033301" y="5782513"/>
            <a:ext cx="3694014" cy="844952"/>
            <a:chOff x="4940700" y="5705840"/>
            <a:chExt cx="3694014" cy="844952"/>
          </a:xfrm>
        </p:grpSpPr>
        <p:sp>
          <p:nvSpPr>
            <p:cNvPr id="5" name="Rounded Rectangle 4">
              <a:extLst>
                <a:ext uri="{FF2B5EF4-FFF2-40B4-BE49-F238E27FC236}">
                  <a16:creationId xmlns:a16="http://schemas.microsoft.com/office/drawing/2014/main" id="{666BB436-BC38-61C0-9749-D004946687AA}"/>
                </a:ext>
              </a:extLst>
            </p:cNvPr>
            <p:cNvSpPr/>
            <p:nvPr/>
          </p:nvSpPr>
          <p:spPr>
            <a:xfrm>
              <a:off x="4940700" y="5705840"/>
              <a:ext cx="3694014" cy="84495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a:extLst>
                <a:ext uri="{FF2B5EF4-FFF2-40B4-BE49-F238E27FC236}">
                  <a16:creationId xmlns:a16="http://schemas.microsoft.com/office/drawing/2014/main" id="{F33B9857-E400-88C3-2422-B7C42B23EF9D}"/>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p:blipFill>
          <p:spPr bwMode="auto">
            <a:xfrm>
              <a:off x="5137947" y="5847468"/>
              <a:ext cx="3300953" cy="5611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1456669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34DBC-CEAC-CABE-F8BD-1F241D43FDC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96E2B7E-8BA2-DBC4-3382-9AFA6E23DFCA}"/>
              </a:ext>
            </a:extLst>
          </p:cNvPr>
          <p:cNvSpPr>
            <a:spLocks noGrp="1"/>
          </p:cNvSpPr>
          <p:nvPr>
            <p:ph type="sldNum" sz="quarter" idx="4"/>
          </p:nvPr>
        </p:nvSpPr>
        <p:spPr/>
        <p:txBody>
          <a:bodyPr/>
          <a:lstStyle/>
          <a:p>
            <a:pPr algn="r"/>
            <a:fld id="{288C9D1B-96A2-1549-A8E5-402D4C8B6615}" type="slidenum">
              <a:rPr lang="en-US" smtClean="0"/>
              <a:pPr algn="r"/>
              <a:t>14</a:t>
            </a:fld>
            <a:endParaRPr lang="en-US" dirty="0"/>
          </a:p>
        </p:txBody>
      </p:sp>
      <p:sp>
        <p:nvSpPr>
          <p:cNvPr id="4" name="TextBox 3">
            <a:extLst>
              <a:ext uri="{FF2B5EF4-FFF2-40B4-BE49-F238E27FC236}">
                <a16:creationId xmlns:a16="http://schemas.microsoft.com/office/drawing/2014/main" id="{DB93D51C-ECF0-0342-8DBF-B348B57B8F0F}"/>
              </a:ext>
            </a:extLst>
          </p:cNvPr>
          <p:cNvSpPr txBox="1"/>
          <p:nvPr/>
        </p:nvSpPr>
        <p:spPr>
          <a:xfrm>
            <a:off x="700088" y="1692772"/>
            <a:ext cx="10358437" cy="3970318"/>
          </a:xfrm>
          <a:prstGeom prst="rect">
            <a:avLst/>
          </a:prstGeom>
          <a:noFill/>
        </p:spPr>
        <p:txBody>
          <a:bodyPr wrap="square">
            <a:spAutoFit/>
          </a:bodyPr>
          <a:lstStyle/>
          <a:p>
            <a:r>
              <a:rPr lang="en-US" sz="1400" b="1" dirty="0"/>
              <a:t>SECTION 4: CHEATING OVERVIEW</a:t>
            </a:r>
          </a:p>
          <a:p>
            <a:endParaRPr lang="en-US" sz="1400" b="1" dirty="0"/>
          </a:p>
          <a:p>
            <a:r>
              <a:rPr lang="en-US" sz="1400" b="1" dirty="0"/>
              <a:t>Analysis</a:t>
            </a:r>
          </a:p>
          <a:p>
            <a:r>
              <a:rPr lang="en-US" sz="1400" dirty="0"/>
              <a:t>Cheating remains a core responsibility of casino surveillance, although the nature of incidents continues to evolve. Traditional game protection remains important, while surveillance departments increasingly rely on technology, training, and intelligence sharing to identify sophisticated cheating methods and organized activity.</a:t>
            </a:r>
          </a:p>
          <a:p>
            <a:endParaRPr lang="en-US" sz="1400" dirty="0"/>
          </a:p>
          <a:p>
            <a:r>
              <a:rPr lang="en-US" sz="1400" b="1" dirty="0"/>
              <a:t>Key Findings</a:t>
            </a:r>
          </a:p>
          <a:p>
            <a:pPr marL="285750" indent="-285750">
              <a:buFont typeface="Arial" panose="020B0604020202020204" pitchFamily="34" charset="0"/>
              <a:buChar char="•"/>
            </a:pPr>
            <a:r>
              <a:rPr lang="en-US" sz="1400" dirty="0"/>
              <a:t>Cheating remains one of the industry's </a:t>
            </a:r>
            <a:r>
              <a:rPr lang="en-US" sz="1400" b="1" dirty="0"/>
              <a:t>top operational concerns</a:t>
            </a:r>
            <a:r>
              <a:rPr lang="en-US" sz="1400" dirty="0"/>
              <a:t>, ranking among the highest surveillance priorities. </a:t>
            </a:r>
          </a:p>
          <a:p>
            <a:pPr marL="285750" indent="-285750">
              <a:buFont typeface="Arial" panose="020B0604020202020204" pitchFamily="34" charset="0"/>
              <a:buChar char="•"/>
            </a:pPr>
            <a:r>
              <a:rPr lang="en-US" sz="1400" dirty="0"/>
              <a:t>Survey responses indicate that </a:t>
            </a:r>
            <a:r>
              <a:rPr lang="en-US" sz="1400" b="1" dirty="0"/>
              <a:t>technology-assisted investigations</a:t>
            </a:r>
            <a:r>
              <a:rPr lang="en-US" sz="1400" dirty="0"/>
              <a:t> are becoming increasingly common. </a:t>
            </a:r>
          </a:p>
          <a:p>
            <a:pPr marL="285750" indent="-285750">
              <a:buFont typeface="Arial" panose="020B0604020202020204" pitchFamily="34" charset="0"/>
              <a:buChar char="•"/>
            </a:pPr>
            <a:r>
              <a:rPr lang="en-US" sz="1400" dirty="0"/>
              <a:t>Departments continue investing in </a:t>
            </a:r>
            <a:r>
              <a:rPr lang="en-US" sz="1400" b="1" dirty="0"/>
              <a:t>training and operational procedures</a:t>
            </a:r>
            <a:r>
              <a:rPr lang="en-US" sz="1400" dirty="0"/>
              <a:t> to address evolving cheating methods. </a:t>
            </a:r>
          </a:p>
          <a:p>
            <a:pPr marL="285750" indent="-285750">
              <a:buFont typeface="Arial" panose="020B0604020202020204" pitchFamily="34" charset="0"/>
              <a:buChar char="•"/>
            </a:pPr>
            <a:r>
              <a:rPr lang="en-US" sz="1400" dirty="0"/>
              <a:t>In 2026, </a:t>
            </a:r>
            <a:r>
              <a:rPr lang="en-US" sz="1400" b="1" dirty="0"/>
              <a:t>29% reported more than 15 cheating events</a:t>
            </a:r>
            <a:r>
              <a:rPr lang="en-US" sz="1400" dirty="0"/>
              <a:t>, up from about 25% in 2025; live surveillance detection was </a:t>
            </a:r>
            <a:r>
              <a:rPr lang="en-US" sz="1400" b="1" dirty="0"/>
              <a:t>68%</a:t>
            </a:r>
            <a:r>
              <a:rPr lang="en-US" sz="1400" dirty="0"/>
              <a:t>, surveillance investigation/audit </a:t>
            </a:r>
            <a:r>
              <a:rPr lang="en-US" sz="1400" b="1" dirty="0"/>
              <a:t>66%</a:t>
            </a:r>
            <a:r>
              <a:rPr lang="en-US" sz="1400" dirty="0"/>
              <a:t>, and reporting by the involved department </a:t>
            </a:r>
            <a:r>
              <a:rPr lang="en-US" sz="1400" b="1" dirty="0"/>
              <a:t>61%</a:t>
            </a:r>
            <a:r>
              <a:rPr lang="en-US" sz="1400" dirty="0"/>
              <a:t>. </a:t>
            </a:r>
          </a:p>
          <a:p>
            <a:endParaRPr lang="en-US" sz="1400" dirty="0"/>
          </a:p>
          <a:p>
            <a:r>
              <a:rPr lang="en-US" sz="1400" b="1" dirty="0"/>
              <a:t>Why This Matters</a:t>
            </a:r>
          </a:p>
          <a:p>
            <a:pPr marL="285750" indent="-285750">
              <a:buFont typeface="Arial" panose="020B0604020202020204" pitchFamily="34" charset="0"/>
              <a:buChar char="•"/>
            </a:pPr>
            <a:r>
              <a:rPr lang="en-US" sz="1400" dirty="0"/>
              <a:t>Cheating methods continue to evolve alongside advances in gaming technology. </a:t>
            </a:r>
          </a:p>
          <a:p>
            <a:pPr marL="285750" indent="-285750">
              <a:buFont typeface="Arial" panose="020B0604020202020204" pitchFamily="34" charset="0"/>
              <a:buChar char="•"/>
            </a:pPr>
            <a:r>
              <a:rPr lang="en-US" sz="1400" dirty="0"/>
              <a:t>Success increasingly depends on combining experienced investigators with modern surveillance technology. </a:t>
            </a:r>
          </a:p>
          <a:p>
            <a:pPr marL="285750" indent="-285750">
              <a:buFont typeface="Arial" panose="020B0604020202020204" pitchFamily="34" charset="0"/>
              <a:buChar char="•"/>
            </a:pPr>
            <a:r>
              <a:rPr lang="en-US" sz="1400" dirty="0"/>
              <a:t>Continuous training and information sharing remain essential to protecting game integrity. </a:t>
            </a:r>
          </a:p>
        </p:txBody>
      </p:sp>
    </p:spTree>
    <p:extLst>
      <p:ext uri="{BB962C8B-B14F-4D97-AF65-F5344CB8AC3E}">
        <p14:creationId xmlns:p14="http://schemas.microsoft.com/office/powerpoint/2010/main" val="35249746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mtClean="0"/>
              <a:pPr algn="r"/>
              <a:t>15</a:t>
            </a:fld>
            <a:endParaRPr lang="en-US" dirty="0"/>
          </a:p>
        </p:txBody>
      </p:sp>
      <p:sp>
        <p:nvSpPr>
          <p:cNvPr id="8" name="TextBox 7">
            <a:extLst>
              <a:ext uri="{FF2B5EF4-FFF2-40B4-BE49-F238E27FC236}">
                <a16:creationId xmlns:a16="http://schemas.microsoft.com/office/drawing/2014/main" id="{F417269D-2EF3-4EFF-DE32-A482B7B5DB61}"/>
              </a:ext>
            </a:extLst>
          </p:cNvPr>
          <p:cNvSpPr txBox="1"/>
          <p:nvPr/>
        </p:nvSpPr>
        <p:spPr>
          <a:xfrm>
            <a:off x="7809874" y="275205"/>
            <a:ext cx="4382125" cy="769441"/>
          </a:xfrm>
          <a:prstGeom prst="rect">
            <a:avLst/>
          </a:prstGeom>
          <a:solidFill>
            <a:srgbClr val="1D2244"/>
          </a:solidFill>
          <a:ln w="12700">
            <a:noFill/>
          </a:ln>
          <a:effectLst>
            <a:outerShdw blurRad="50800" dist="38100" dir="18900000" algn="bl" rotWithShape="0">
              <a:prstClr val="black">
                <a:alpha val="40000"/>
              </a:prstClr>
            </a:outerShdw>
          </a:effectLst>
        </p:spPr>
        <p:txBody>
          <a:bodyPr wrap="square" rtlCol="0">
            <a:spAutoFit/>
          </a:bodyPr>
          <a:lstStyle/>
          <a:p>
            <a:pPr marL="14288"/>
            <a:r>
              <a:rPr lang="en-US" sz="2200" dirty="0">
                <a:solidFill>
                  <a:schemeClr val="bg1"/>
                </a:solidFill>
                <a:latin typeface="Fira Sans" panose="020B0503050000020004" pitchFamily="34" charset="0"/>
                <a:ea typeface="Fira Sans" panose="020B0503050000020004" pitchFamily="34" charset="0"/>
              </a:rPr>
              <a:t>SECTION FOUR:</a:t>
            </a:r>
          </a:p>
          <a:p>
            <a:pPr marL="14288"/>
            <a:r>
              <a:rPr lang="en-US" sz="2200" b="1" dirty="0">
                <a:solidFill>
                  <a:schemeClr val="bg1"/>
                </a:solidFill>
                <a:latin typeface="Fira Sans" panose="020B0503050000020004" pitchFamily="34" charset="0"/>
                <a:ea typeface="Fira Sans" panose="020B0503050000020004" pitchFamily="34" charset="0"/>
              </a:rPr>
              <a:t>CHEATING OVERVIEW</a:t>
            </a:r>
          </a:p>
        </p:txBody>
      </p:sp>
      <p:graphicFrame>
        <p:nvGraphicFramePr>
          <p:cNvPr id="5" name="Table 4">
            <a:extLst>
              <a:ext uri="{FF2B5EF4-FFF2-40B4-BE49-F238E27FC236}">
                <a16:creationId xmlns:a16="http://schemas.microsoft.com/office/drawing/2014/main" id="{402D34CC-4645-7F4F-50C8-C7031CD2653B}"/>
              </a:ext>
            </a:extLst>
          </p:cNvPr>
          <p:cNvGraphicFramePr>
            <a:graphicFrameLocks noGrp="1"/>
          </p:cNvGraphicFramePr>
          <p:nvPr>
            <p:extLst>
              <p:ext uri="{D42A27DB-BD31-4B8C-83A1-F6EECF244321}">
                <p14:modId xmlns:p14="http://schemas.microsoft.com/office/powerpoint/2010/main" val="60177401"/>
              </p:ext>
            </p:extLst>
          </p:nvPr>
        </p:nvGraphicFramePr>
        <p:xfrm>
          <a:off x="7931795" y="1250051"/>
          <a:ext cx="3859612" cy="4201627"/>
        </p:xfrm>
        <a:graphic>
          <a:graphicData uri="http://schemas.openxmlformats.org/drawingml/2006/table">
            <a:tbl>
              <a:tblPr>
                <a:tableStyleId>{5C22544A-7EE6-4342-B048-85BDC9FD1C3A}</a:tableStyleId>
              </a:tblPr>
              <a:tblGrid>
                <a:gridCol w="804655">
                  <a:extLst>
                    <a:ext uri="{9D8B030D-6E8A-4147-A177-3AD203B41FA5}">
                      <a16:colId xmlns:a16="http://schemas.microsoft.com/office/drawing/2014/main" val="3048404232"/>
                    </a:ext>
                  </a:extLst>
                </a:gridCol>
                <a:gridCol w="1039709">
                  <a:extLst>
                    <a:ext uri="{9D8B030D-6E8A-4147-A177-3AD203B41FA5}">
                      <a16:colId xmlns:a16="http://schemas.microsoft.com/office/drawing/2014/main" val="2732152512"/>
                    </a:ext>
                  </a:extLst>
                </a:gridCol>
                <a:gridCol w="991349">
                  <a:extLst>
                    <a:ext uri="{9D8B030D-6E8A-4147-A177-3AD203B41FA5}">
                      <a16:colId xmlns:a16="http://schemas.microsoft.com/office/drawing/2014/main" val="950569273"/>
                    </a:ext>
                  </a:extLst>
                </a:gridCol>
                <a:gridCol w="1023899">
                  <a:extLst>
                    <a:ext uri="{9D8B030D-6E8A-4147-A177-3AD203B41FA5}">
                      <a16:colId xmlns:a16="http://schemas.microsoft.com/office/drawing/2014/main" val="2594884576"/>
                    </a:ext>
                  </a:extLst>
                </a:gridCol>
              </a:tblGrid>
              <a:tr h="830424">
                <a:tc gridSpan="4">
                  <a:txBody>
                    <a:bodyPr/>
                    <a:lstStyle/>
                    <a:p>
                      <a:pPr algn="ctr" fontAlgn="b">
                        <a:buNone/>
                      </a:pPr>
                      <a:r>
                        <a:rPr lang="en-US" sz="1800" b="1" i="0" u="none" strike="noStrike" dirty="0">
                          <a:solidFill>
                            <a:schemeClr val="tx1"/>
                          </a:solidFill>
                          <a:effectLst/>
                          <a:latin typeface="Fira Sans" panose="020B0503050000020004" pitchFamily="34" charset="0"/>
                          <a:ea typeface="Fira Sans" panose="020B0503050000020004" pitchFamily="34" charset="0"/>
                        </a:rPr>
                        <a:t>2026: Total cheating events in 2025 by gaming floor size</a:t>
                      </a:r>
                    </a:p>
                    <a:p>
                      <a:pPr algn="ctr" fontAlgn="b">
                        <a:buNone/>
                      </a:pPr>
                      <a:endParaRPr lang="en-US" sz="1200" b="1" i="0" u="none" strike="noStrike" dirty="0">
                        <a:solidFill>
                          <a:schemeClr val="tx1"/>
                        </a:solidFill>
                        <a:effectLst/>
                        <a:latin typeface="Arial" panose="020B0604020202020204" pitchFamily="34" charset="0"/>
                      </a:endParaRPr>
                    </a:p>
                  </a:txBody>
                  <a:tcPr marL="7620" marR="7620" marT="7620" marB="0" anchor="b"/>
                </a:tc>
                <a:tc hMerge="1">
                  <a:txBody>
                    <a:bodyPr/>
                    <a:lstStyle/>
                    <a:p>
                      <a:pPr algn="l" fontAlgn="b">
                        <a:buNone/>
                      </a:pPr>
                      <a:endParaRPr lang="en-US" sz="1200" b="1" i="0" u="none" strike="noStrike">
                        <a:solidFill>
                          <a:srgbClr val="366092"/>
                        </a:solidFill>
                        <a:effectLst/>
                        <a:latin typeface="Arial" panose="020B0604020202020204" pitchFamily="34" charset="0"/>
                      </a:endParaRPr>
                    </a:p>
                  </a:txBody>
                  <a:tcPr marL="7620" marR="7620" marT="7620" marB="0" anchor="b"/>
                </a:tc>
                <a:tc hMerge="1">
                  <a:txBody>
                    <a:bodyPr/>
                    <a:lstStyle/>
                    <a:p>
                      <a:pPr algn="l" fontAlgn="b">
                        <a:buNone/>
                      </a:pPr>
                      <a:endParaRPr lang="en-US" sz="1200" b="1" i="0" u="none" strike="noStrike">
                        <a:solidFill>
                          <a:srgbClr val="366092"/>
                        </a:solidFill>
                        <a:effectLst/>
                        <a:latin typeface="Arial" panose="020B0604020202020204" pitchFamily="34" charset="0"/>
                      </a:endParaRPr>
                    </a:p>
                  </a:txBody>
                  <a:tcPr marL="7620" marR="7620" marT="7620" marB="0" anchor="b"/>
                </a:tc>
                <a:tc hMerge="1">
                  <a:txBody>
                    <a:bodyPr/>
                    <a:lstStyle/>
                    <a:p>
                      <a:pPr algn="l" fontAlgn="b">
                        <a:buNone/>
                      </a:pPr>
                      <a:endParaRPr lang="en-US" sz="1200" b="1" i="0" u="none" strike="noStrike" dirty="0">
                        <a:solidFill>
                          <a:srgbClr val="366092"/>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1434936497"/>
                  </a:ext>
                </a:extLst>
              </a:tr>
              <a:tr h="547904">
                <a:tc>
                  <a:txBody>
                    <a:bodyPr/>
                    <a:lstStyle/>
                    <a:p>
                      <a:pPr algn="l" fontAlgn="b">
                        <a:buNone/>
                      </a:pPr>
                      <a:r>
                        <a:rPr lang="en-US" sz="1200" b="1" i="0" u="none" strike="noStrike" dirty="0">
                          <a:solidFill>
                            <a:schemeClr val="tx1"/>
                          </a:solidFill>
                          <a:effectLst/>
                          <a:latin typeface="Arial" panose="020B0604020202020204" pitchFamily="34" charset="0"/>
                        </a:rPr>
                        <a:t>Number of events</a:t>
                      </a:r>
                    </a:p>
                  </a:txBody>
                  <a:tcPr marL="45720" marR="45720" anchor="b"/>
                </a:tc>
                <a:tc>
                  <a:txBody>
                    <a:bodyPr/>
                    <a:lstStyle/>
                    <a:p>
                      <a:pPr algn="r" fontAlgn="b">
                        <a:buNone/>
                      </a:pPr>
                      <a:r>
                        <a:rPr lang="en-US" sz="1200" b="1" u="none" strike="noStrike" dirty="0">
                          <a:solidFill>
                            <a:schemeClr val="tx1"/>
                          </a:solidFill>
                          <a:effectLst/>
                        </a:rPr>
                        <a:t>Less than 50,000 sf</a:t>
                      </a:r>
                      <a:endParaRPr lang="en-US" sz="1200" b="1" i="0" u="none" strike="noStrike" dirty="0">
                        <a:solidFill>
                          <a:schemeClr val="tx1"/>
                        </a:solidFill>
                        <a:effectLst/>
                        <a:latin typeface="Arial" panose="020B0604020202020204" pitchFamily="34" charset="0"/>
                      </a:endParaRPr>
                    </a:p>
                  </a:txBody>
                  <a:tcPr marL="45720" marR="45720" anchor="b"/>
                </a:tc>
                <a:tc>
                  <a:txBody>
                    <a:bodyPr/>
                    <a:lstStyle/>
                    <a:p>
                      <a:pPr algn="r" fontAlgn="b">
                        <a:buNone/>
                      </a:pPr>
                      <a:r>
                        <a:rPr lang="en-US" sz="1200" b="1" u="none" strike="noStrike" dirty="0">
                          <a:solidFill>
                            <a:schemeClr val="tx1"/>
                          </a:solidFill>
                          <a:effectLst/>
                        </a:rPr>
                        <a:t>50,000 – 100,000 sf</a:t>
                      </a:r>
                      <a:endParaRPr lang="en-US" sz="1200" b="1" i="0" u="none" strike="noStrike" dirty="0">
                        <a:solidFill>
                          <a:schemeClr val="tx1"/>
                        </a:solidFill>
                        <a:effectLst/>
                        <a:latin typeface="Arial" panose="020B0604020202020204" pitchFamily="34" charset="0"/>
                      </a:endParaRPr>
                    </a:p>
                  </a:txBody>
                  <a:tcPr marL="45720" marR="45720" anchor="b"/>
                </a:tc>
                <a:tc>
                  <a:txBody>
                    <a:bodyPr/>
                    <a:lstStyle/>
                    <a:p>
                      <a:pPr algn="r" fontAlgn="b">
                        <a:buNone/>
                      </a:pPr>
                      <a:r>
                        <a:rPr lang="en-US" sz="1200" b="1" u="none" strike="noStrike" dirty="0">
                          <a:solidFill>
                            <a:schemeClr val="tx1"/>
                          </a:solidFill>
                          <a:effectLst/>
                        </a:rPr>
                        <a:t>More than 100,000sf</a:t>
                      </a:r>
                      <a:endParaRPr lang="en-US" sz="1200" b="1" i="0" u="none" strike="noStrike" dirty="0">
                        <a:solidFill>
                          <a:schemeClr val="tx1"/>
                        </a:solidFill>
                        <a:effectLst/>
                        <a:latin typeface="Arial" panose="020B0604020202020204" pitchFamily="34" charset="0"/>
                      </a:endParaRPr>
                    </a:p>
                  </a:txBody>
                  <a:tcPr marL="45720" marR="45720" anchor="b"/>
                </a:tc>
                <a:extLst>
                  <a:ext uri="{0D108BD9-81ED-4DB2-BD59-A6C34878D82A}">
                    <a16:rowId xmlns:a16="http://schemas.microsoft.com/office/drawing/2014/main" val="867069488"/>
                  </a:ext>
                </a:extLst>
              </a:tr>
              <a:tr h="547904">
                <a:tc>
                  <a:txBody>
                    <a:bodyPr/>
                    <a:lstStyle/>
                    <a:p>
                      <a:pPr algn="l" fontAlgn="b">
                        <a:buNone/>
                      </a:pPr>
                      <a:r>
                        <a:rPr lang="en-US" sz="1200" b="1" u="none" strike="noStrike" dirty="0">
                          <a:effectLst/>
                        </a:rPr>
                        <a:t>0 – 5</a:t>
                      </a:r>
                      <a:endParaRPr lang="en-US" sz="1200" b="1"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47%</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34%</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23%</a:t>
                      </a:r>
                    </a:p>
                  </a:txBody>
                  <a:tcPr marL="45720" marR="45720" anchor="b"/>
                </a:tc>
                <a:extLst>
                  <a:ext uri="{0D108BD9-81ED-4DB2-BD59-A6C34878D82A}">
                    <a16:rowId xmlns:a16="http://schemas.microsoft.com/office/drawing/2014/main" val="948306467"/>
                  </a:ext>
                </a:extLst>
              </a:tr>
              <a:tr h="547904">
                <a:tc>
                  <a:txBody>
                    <a:bodyPr/>
                    <a:lstStyle/>
                    <a:p>
                      <a:pPr algn="l" fontAlgn="b">
                        <a:buNone/>
                      </a:pPr>
                      <a:r>
                        <a:rPr lang="en-US" sz="1200" b="1" u="none" strike="noStrike" dirty="0">
                          <a:effectLst/>
                        </a:rPr>
                        <a:t>6 – 10</a:t>
                      </a:r>
                      <a:endParaRPr lang="en-US" sz="1200" b="1"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18%</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13%</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21%</a:t>
                      </a:r>
                    </a:p>
                  </a:txBody>
                  <a:tcPr marL="45720" marR="45720" anchor="b"/>
                </a:tc>
                <a:extLst>
                  <a:ext uri="{0D108BD9-81ED-4DB2-BD59-A6C34878D82A}">
                    <a16:rowId xmlns:a16="http://schemas.microsoft.com/office/drawing/2014/main" val="203171059"/>
                  </a:ext>
                </a:extLst>
              </a:tr>
              <a:tr h="547904">
                <a:tc>
                  <a:txBody>
                    <a:bodyPr/>
                    <a:lstStyle/>
                    <a:p>
                      <a:pPr algn="l" fontAlgn="b">
                        <a:buNone/>
                      </a:pPr>
                      <a:r>
                        <a:rPr lang="en-US" sz="1200" b="1" u="none" strike="noStrike" dirty="0">
                          <a:effectLst/>
                        </a:rPr>
                        <a:t>11 – 15</a:t>
                      </a:r>
                      <a:endParaRPr lang="en-US" sz="1200" b="1"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2%</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11%</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13%</a:t>
                      </a:r>
                    </a:p>
                  </a:txBody>
                  <a:tcPr marL="45720" marR="45720" anchor="b"/>
                </a:tc>
                <a:extLst>
                  <a:ext uri="{0D108BD9-81ED-4DB2-BD59-A6C34878D82A}">
                    <a16:rowId xmlns:a16="http://schemas.microsoft.com/office/drawing/2014/main" val="3864026760"/>
                  </a:ext>
                </a:extLst>
              </a:tr>
              <a:tr h="631683">
                <a:tc>
                  <a:txBody>
                    <a:bodyPr/>
                    <a:lstStyle/>
                    <a:p>
                      <a:pPr algn="l" fontAlgn="b">
                        <a:buNone/>
                      </a:pPr>
                      <a:r>
                        <a:rPr lang="en-US" sz="1200" b="1" u="none" strike="noStrike" dirty="0">
                          <a:effectLst/>
                        </a:rPr>
                        <a:t>More than 15</a:t>
                      </a:r>
                      <a:endParaRPr lang="en-US" sz="1200" b="1"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12%</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32%</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36%</a:t>
                      </a:r>
                    </a:p>
                  </a:txBody>
                  <a:tcPr marL="45720" marR="45720" anchor="b"/>
                </a:tc>
                <a:extLst>
                  <a:ext uri="{0D108BD9-81ED-4DB2-BD59-A6C34878D82A}">
                    <a16:rowId xmlns:a16="http://schemas.microsoft.com/office/drawing/2014/main" val="2765872465"/>
                  </a:ext>
                </a:extLst>
              </a:tr>
              <a:tr h="547904">
                <a:tc>
                  <a:txBody>
                    <a:bodyPr/>
                    <a:lstStyle/>
                    <a:p>
                      <a:pPr algn="l" fontAlgn="b">
                        <a:buNone/>
                      </a:pPr>
                      <a:r>
                        <a:rPr lang="en-US" sz="1200" b="1" u="none" strike="noStrike" dirty="0">
                          <a:effectLst/>
                        </a:rPr>
                        <a:t>Not sure</a:t>
                      </a:r>
                      <a:endParaRPr lang="en-US" sz="1200" b="1"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12%</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11%</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8%</a:t>
                      </a:r>
                    </a:p>
                  </a:txBody>
                  <a:tcPr marL="45720" marR="45720" anchor="b"/>
                </a:tc>
                <a:extLst>
                  <a:ext uri="{0D108BD9-81ED-4DB2-BD59-A6C34878D82A}">
                    <a16:rowId xmlns:a16="http://schemas.microsoft.com/office/drawing/2014/main" val="1256227248"/>
                  </a:ext>
                </a:extLst>
              </a:tr>
            </a:tbl>
          </a:graphicData>
        </a:graphic>
      </p:graphicFrame>
      <p:graphicFrame>
        <p:nvGraphicFramePr>
          <p:cNvPr id="4" name="Chart 3">
            <a:extLst>
              <a:ext uri="{FF2B5EF4-FFF2-40B4-BE49-F238E27FC236}">
                <a16:creationId xmlns:a16="http://schemas.microsoft.com/office/drawing/2014/main" id="{2DA9C48B-3D66-CA95-81F9-F49428994481}"/>
              </a:ext>
            </a:extLst>
          </p:cNvPr>
          <p:cNvGraphicFramePr>
            <a:graphicFrameLocks/>
          </p:cNvGraphicFramePr>
          <p:nvPr>
            <p:extLst>
              <p:ext uri="{D42A27DB-BD31-4B8C-83A1-F6EECF244321}">
                <p14:modId xmlns:p14="http://schemas.microsoft.com/office/powerpoint/2010/main" val="2915302908"/>
              </p:ext>
            </p:extLst>
          </p:nvPr>
        </p:nvGraphicFramePr>
        <p:xfrm>
          <a:off x="554736" y="1435608"/>
          <a:ext cx="6492240" cy="41727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734285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mtClean="0"/>
              <a:pPr algn="r"/>
              <a:t>16</a:t>
            </a:fld>
            <a:endParaRPr lang="en-US" dirty="0"/>
          </a:p>
        </p:txBody>
      </p:sp>
      <p:pic>
        <p:nvPicPr>
          <p:cNvPr id="5" name="Picture 4" descr="A picture containing text, person, indoor, gambling house&#10;&#10;Description automatically generated">
            <a:extLst>
              <a:ext uri="{FF2B5EF4-FFF2-40B4-BE49-F238E27FC236}">
                <a16:creationId xmlns:a16="http://schemas.microsoft.com/office/drawing/2014/main" id="{54A0E4FC-656D-424D-9C52-2CCF847B001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809874" y="1159518"/>
            <a:ext cx="4382126" cy="2912419"/>
          </a:xfrm>
          <a:prstGeom prst="rect">
            <a:avLst/>
          </a:prstGeom>
        </p:spPr>
      </p:pic>
      <p:sp>
        <p:nvSpPr>
          <p:cNvPr id="8" name="TextBox 7">
            <a:extLst>
              <a:ext uri="{FF2B5EF4-FFF2-40B4-BE49-F238E27FC236}">
                <a16:creationId xmlns:a16="http://schemas.microsoft.com/office/drawing/2014/main" id="{8740A75B-DAE3-9E99-293C-3539A1D2B2AC}"/>
              </a:ext>
            </a:extLst>
          </p:cNvPr>
          <p:cNvSpPr txBox="1"/>
          <p:nvPr/>
        </p:nvSpPr>
        <p:spPr>
          <a:xfrm>
            <a:off x="7809874" y="275205"/>
            <a:ext cx="4382125" cy="769441"/>
          </a:xfrm>
          <a:prstGeom prst="rect">
            <a:avLst/>
          </a:prstGeom>
          <a:solidFill>
            <a:srgbClr val="1D2244"/>
          </a:solidFill>
          <a:ln w="12700">
            <a:noFill/>
          </a:ln>
          <a:effectLst>
            <a:outerShdw blurRad="50800" dist="38100" dir="18900000" algn="bl" rotWithShape="0">
              <a:prstClr val="black">
                <a:alpha val="40000"/>
              </a:prstClr>
            </a:outerShdw>
          </a:effectLst>
        </p:spPr>
        <p:txBody>
          <a:bodyPr wrap="square" rtlCol="0">
            <a:spAutoFit/>
          </a:bodyPr>
          <a:lstStyle/>
          <a:p>
            <a:pPr marL="14288"/>
            <a:r>
              <a:rPr lang="en-US" sz="2200" dirty="0">
                <a:solidFill>
                  <a:schemeClr val="bg1"/>
                </a:solidFill>
                <a:latin typeface="Fira Sans" panose="020B0503050000020004" pitchFamily="34" charset="0"/>
                <a:ea typeface="Fira Sans" panose="020B0503050000020004" pitchFamily="34" charset="0"/>
              </a:rPr>
              <a:t>SECTION FOUR:</a:t>
            </a:r>
          </a:p>
          <a:p>
            <a:pPr marL="14288"/>
            <a:r>
              <a:rPr lang="en-US" sz="2200" b="1" dirty="0">
                <a:solidFill>
                  <a:schemeClr val="bg1"/>
                </a:solidFill>
                <a:latin typeface="Fira Sans" panose="020B0503050000020004" pitchFamily="34" charset="0"/>
                <a:ea typeface="Fira Sans" panose="020B0503050000020004" pitchFamily="34" charset="0"/>
              </a:rPr>
              <a:t>CHEATING OVERVIEW</a:t>
            </a:r>
          </a:p>
        </p:txBody>
      </p:sp>
      <p:sp>
        <p:nvSpPr>
          <p:cNvPr id="4" name="Manual Input 8">
            <a:extLst>
              <a:ext uri="{FF2B5EF4-FFF2-40B4-BE49-F238E27FC236}">
                <a16:creationId xmlns:a16="http://schemas.microsoft.com/office/drawing/2014/main" id="{1A9EA2AD-EB3D-9C8F-3D39-5123829BA6AB}"/>
              </a:ext>
            </a:extLst>
          </p:cNvPr>
          <p:cNvSpPr/>
          <p:nvPr/>
        </p:nvSpPr>
        <p:spPr>
          <a:xfrm>
            <a:off x="7745019" y="4514850"/>
            <a:ext cx="4382127" cy="2343150"/>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957 h 8957"/>
              <a:gd name="connsiteX1" fmla="*/ 9965 w 10000"/>
              <a:gd name="connsiteY1" fmla="*/ 0 h 8957"/>
              <a:gd name="connsiteX2" fmla="*/ 10000 w 10000"/>
              <a:gd name="connsiteY2" fmla="*/ 8957 h 8957"/>
              <a:gd name="connsiteX3" fmla="*/ 0 w 10000"/>
              <a:gd name="connsiteY3" fmla="*/ 8957 h 8957"/>
              <a:gd name="connsiteX4" fmla="*/ 0 w 10000"/>
              <a:gd name="connsiteY4" fmla="*/ 957 h 8957"/>
              <a:gd name="connsiteX0" fmla="*/ 0 w 10000"/>
              <a:gd name="connsiteY0" fmla="*/ 777 h 9709"/>
              <a:gd name="connsiteX1" fmla="*/ 9965 w 10000"/>
              <a:gd name="connsiteY1" fmla="*/ 0 h 9709"/>
              <a:gd name="connsiteX2" fmla="*/ 10000 w 10000"/>
              <a:gd name="connsiteY2" fmla="*/ 9709 h 9709"/>
              <a:gd name="connsiteX3" fmla="*/ 0 w 10000"/>
              <a:gd name="connsiteY3" fmla="*/ 9709 h 9709"/>
              <a:gd name="connsiteX4" fmla="*/ 0 w 10000"/>
              <a:gd name="connsiteY4" fmla="*/ 777 h 9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709">
                <a:moveTo>
                  <a:pt x="0" y="777"/>
                </a:moveTo>
                <a:lnTo>
                  <a:pt x="9965" y="0"/>
                </a:lnTo>
                <a:cubicBezTo>
                  <a:pt x="9977" y="3334"/>
                  <a:pt x="9988" y="6375"/>
                  <a:pt x="10000" y="9709"/>
                </a:cubicBezTo>
                <a:lnTo>
                  <a:pt x="0" y="9709"/>
                </a:lnTo>
                <a:lnTo>
                  <a:pt x="0" y="777"/>
                </a:lnTo>
                <a:close/>
              </a:path>
            </a:pathLst>
          </a:custGeom>
          <a:gradFill flip="none" rotWithShape="1">
            <a:gsLst>
              <a:gs pos="0">
                <a:srgbClr val="D40032">
                  <a:shade val="30000"/>
                  <a:satMod val="115000"/>
                </a:srgbClr>
              </a:gs>
              <a:gs pos="50000">
                <a:srgbClr val="D40032">
                  <a:shade val="67500"/>
                  <a:satMod val="115000"/>
                </a:srgbClr>
              </a:gs>
              <a:gs pos="100000">
                <a:srgbClr val="D40032">
                  <a:shade val="100000"/>
                  <a:satMod val="115000"/>
                </a:srgbClr>
              </a:gs>
            </a:gsLst>
            <a:lin ang="18900000" scaled="1"/>
            <a:tileRect/>
          </a:gradFill>
          <a:ln w="12700">
            <a:noFill/>
          </a:ln>
          <a:effectLst>
            <a:outerShdw blurRad="50800" dist="38100" dir="18900000" algn="bl" rotWithShape="0">
              <a:prstClr val="black">
                <a:alpha val="40000"/>
              </a:prstClr>
            </a:outerShdw>
          </a:effectLst>
        </p:spPr>
        <p:txBody>
          <a:bodyPr wrap="square" rtlCol="0">
            <a:noAutofit/>
          </a:bodyPr>
          <a:lstStyle/>
          <a:p>
            <a:pPr marL="7938"/>
            <a:endParaRPr lang="en-US" b="1" dirty="0">
              <a:solidFill>
                <a:schemeClr val="bg1"/>
              </a:solidFill>
              <a:latin typeface="Fira Sans" panose="020B0503050000020004" pitchFamily="34" charset="0"/>
              <a:ea typeface="Fira Sans" panose="020B0503050000020004" pitchFamily="34" charset="0"/>
            </a:endParaRPr>
          </a:p>
          <a:p>
            <a:pPr marL="114300"/>
            <a:r>
              <a:rPr lang="en-US" sz="1400" b="1" dirty="0">
                <a:solidFill>
                  <a:schemeClr val="bg1"/>
                </a:solidFill>
                <a:latin typeface="Fira Sans" panose="020B0503050000020004" pitchFamily="34" charset="0"/>
                <a:ea typeface="Fira Sans" panose="020B0503050000020004" pitchFamily="34" charset="0"/>
              </a:rPr>
              <a:t>RESPONDENT COMMENTS</a:t>
            </a:r>
          </a:p>
          <a:p>
            <a:pPr marL="114300"/>
            <a:endParaRPr lang="en-US" sz="1400" b="1" dirty="0">
              <a:solidFill>
                <a:schemeClr val="bg1"/>
              </a:solidFill>
              <a:latin typeface="Fira Sans" panose="020B0503050000020004" pitchFamily="34" charset="0"/>
              <a:ea typeface="Fira Sans" panose="020B0503050000020004" pitchFamily="34" charset="0"/>
            </a:endParaRPr>
          </a:p>
          <a:p>
            <a:pPr marL="114300"/>
            <a:r>
              <a:rPr lang="en-US" sz="1200" dirty="0">
                <a:solidFill>
                  <a:schemeClr val="bg1"/>
                </a:solidFill>
              </a:rPr>
              <a:t>“It is common knowledge most cheating schemes originate outside of the USA, the greatest losses to casinos in the USA to my knowledge and what's reported by the media, have come via foreign visitors.” </a:t>
            </a:r>
            <a:endParaRPr lang="en-US" sz="1200" b="1" dirty="0">
              <a:solidFill>
                <a:schemeClr val="bg1"/>
              </a:solidFill>
              <a:latin typeface="Fira Sans" panose="020B0503050000020004" pitchFamily="34" charset="0"/>
              <a:ea typeface="Fira Sans" panose="020B0503050000020004" pitchFamily="34" charset="0"/>
            </a:endParaRPr>
          </a:p>
          <a:p>
            <a:pPr marL="7938" algn="ctr"/>
            <a:endParaRPr lang="en-US" sz="1400" i="1" dirty="0">
              <a:solidFill>
                <a:schemeClr val="bg1"/>
              </a:solidFill>
              <a:latin typeface="Fira Sans" panose="020B0503050000020004" pitchFamily="34" charset="0"/>
              <a:ea typeface="Fira Sans" panose="020B0503050000020004" pitchFamily="34" charset="0"/>
            </a:endParaRPr>
          </a:p>
          <a:p>
            <a:pPr marL="7938"/>
            <a:endParaRPr lang="en-US" sz="1400" b="1" i="1" dirty="0">
              <a:solidFill>
                <a:schemeClr val="bg1"/>
              </a:solidFill>
              <a:latin typeface="Fira Sans" panose="020B0503050000020004" pitchFamily="34" charset="0"/>
              <a:ea typeface="Fira Sans" panose="020B0503050000020004" pitchFamily="34" charset="0"/>
            </a:endParaRPr>
          </a:p>
        </p:txBody>
      </p:sp>
      <p:sp>
        <p:nvSpPr>
          <p:cNvPr id="6" name="TextBox 5">
            <a:extLst>
              <a:ext uri="{FF2B5EF4-FFF2-40B4-BE49-F238E27FC236}">
                <a16:creationId xmlns:a16="http://schemas.microsoft.com/office/drawing/2014/main" id="{FA7C6311-6FDF-F0BE-4575-A1D9CC1578F3}"/>
              </a:ext>
            </a:extLst>
          </p:cNvPr>
          <p:cNvSpPr txBox="1"/>
          <p:nvPr/>
        </p:nvSpPr>
        <p:spPr>
          <a:xfrm>
            <a:off x="7917450" y="6297657"/>
            <a:ext cx="3120934" cy="261610"/>
          </a:xfrm>
          <a:prstGeom prst="rect">
            <a:avLst/>
          </a:prstGeom>
          <a:noFill/>
        </p:spPr>
        <p:txBody>
          <a:bodyPr wrap="square" rtlCol="0">
            <a:spAutoFit/>
          </a:bodyPr>
          <a:lstStyle/>
          <a:p>
            <a:r>
              <a:rPr lang="en-US" sz="1100" dirty="0">
                <a:solidFill>
                  <a:schemeClr val="bg1"/>
                </a:solidFill>
              </a:rPr>
              <a:t>** Respondent comments are not edited</a:t>
            </a:r>
          </a:p>
        </p:txBody>
      </p:sp>
      <p:graphicFrame>
        <p:nvGraphicFramePr>
          <p:cNvPr id="7" name="Chart 6">
            <a:extLst>
              <a:ext uri="{FF2B5EF4-FFF2-40B4-BE49-F238E27FC236}">
                <a16:creationId xmlns:a16="http://schemas.microsoft.com/office/drawing/2014/main" id="{B3614350-0FF9-1C9E-23B2-947FE29D190E}"/>
              </a:ext>
            </a:extLst>
          </p:cNvPr>
          <p:cNvGraphicFramePr>
            <a:graphicFrameLocks/>
          </p:cNvGraphicFramePr>
          <p:nvPr>
            <p:extLst>
              <p:ext uri="{D42A27DB-BD31-4B8C-83A1-F6EECF244321}">
                <p14:modId xmlns:p14="http://schemas.microsoft.com/office/powerpoint/2010/main" val="2103966730"/>
              </p:ext>
            </p:extLst>
          </p:nvPr>
        </p:nvGraphicFramePr>
        <p:xfrm>
          <a:off x="782594" y="1318908"/>
          <a:ext cx="6149547" cy="4352843"/>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a:extLst>
              <a:ext uri="{FF2B5EF4-FFF2-40B4-BE49-F238E27FC236}">
                <a16:creationId xmlns:a16="http://schemas.microsoft.com/office/drawing/2014/main" id="{D79676A2-915B-5CD5-EA97-2063BDF480C1}"/>
              </a:ext>
            </a:extLst>
          </p:cNvPr>
          <p:cNvSpPr txBox="1"/>
          <p:nvPr/>
        </p:nvSpPr>
        <p:spPr>
          <a:xfrm>
            <a:off x="4422456" y="4676172"/>
            <a:ext cx="1766485" cy="461665"/>
          </a:xfrm>
          <a:prstGeom prst="rect">
            <a:avLst/>
          </a:prstGeom>
          <a:solidFill>
            <a:srgbClr val="FFCC00"/>
          </a:solidFill>
        </p:spPr>
        <p:txBody>
          <a:bodyPr wrap="square">
            <a:spAutoFit/>
          </a:bodyPr>
          <a:lstStyle/>
          <a:p>
            <a:pPr algn="ctr"/>
            <a:r>
              <a:rPr lang="en-US" sz="1200" i="1" dirty="0">
                <a:latin typeface="Arial" panose="020B0604020202020204" pitchFamily="34" charset="0"/>
              </a:rPr>
              <a:t>(Multiple responses permitted.) </a:t>
            </a:r>
          </a:p>
        </p:txBody>
      </p:sp>
    </p:spTree>
    <p:extLst>
      <p:ext uri="{BB962C8B-B14F-4D97-AF65-F5344CB8AC3E}">
        <p14:creationId xmlns:p14="http://schemas.microsoft.com/office/powerpoint/2010/main" val="18081027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mtClean="0"/>
              <a:pPr algn="r"/>
              <a:t>17</a:t>
            </a:fld>
            <a:endParaRPr lang="en-US" dirty="0"/>
          </a:p>
        </p:txBody>
      </p:sp>
      <p:sp>
        <p:nvSpPr>
          <p:cNvPr id="8" name="TextBox 7">
            <a:extLst>
              <a:ext uri="{FF2B5EF4-FFF2-40B4-BE49-F238E27FC236}">
                <a16:creationId xmlns:a16="http://schemas.microsoft.com/office/drawing/2014/main" id="{F11402AC-F9CD-4E8E-CEF9-7336CE0594C5}"/>
              </a:ext>
            </a:extLst>
          </p:cNvPr>
          <p:cNvSpPr txBox="1"/>
          <p:nvPr/>
        </p:nvSpPr>
        <p:spPr>
          <a:xfrm>
            <a:off x="7809874" y="275205"/>
            <a:ext cx="4382125" cy="769441"/>
          </a:xfrm>
          <a:prstGeom prst="rect">
            <a:avLst/>
          </a:prstGeom>
          <a:solidFill>
            <a:srgbClr val="1D2244"/>
          </a:solidFill>
          <a:ln w="12700">
            <a:noFill/>
          </a:ln>
          <a:effectLst>
            <a:outerShdw blurRad="50800" dist="38100" dir="18900000" algn="bl" rotWithShape="0">
              <a:prstClr val="black">
                <a:alpha val="40000"/>
              </a:prstClr>
            </a:outerShdw>
          </a:effectLst>
        </p:spPr>
        <p:txBody>
          <a:bodyPr wrap="square" rtlCol="0">
            <a:spAutoFit/>
          </a:bodyPr>
          <a:lstStyle/>
          <a:p>
            <a:pPr marL="14288"/>
            <a:r>
              <a:rPr lang="en-US" sz="2200" dirty="0">
                <a:solidFill>
                  <a:schemeClr val="bg1"/>
                </a:solidFill>
                <a:latin typeface="Fira Sans" panose="020B0503050000020004" pitchFamily="34" charset="0"/>
                <a:ea typeface="Fira Sans" panose="020B0503050000020004" pitchFamily="34" charset="0"/>
              </a:rPr>
              <a:t>SECTION FOUR:</a:t>
            </a:r>
          </a:p>
          <a:p>
            <a:pPr marL="14288"/>
            <a:r>
              <a:rPr lang="en-US" sz="2200" b="1" dirty="0">
                <a:solidFill>
                  <a:schemeClr val="bg1"/>
                </a:solidFill>
                <a:latin typeface="Fira Sans" panose="020B0503050000020004" pitchFamily="34" charset="0"/>
                <a:ea typeface="Fira Sans" panose="020B0503050000020004" pitchFamily="34" charset="0"/>
              </a:rPr>
              <a:t>CHEATING OVERVIEW</a:t>
            </a:r>
          </a:p>
        </p:txBody>
      </p:sp>
      <p:graphicFrame>
        <p:nvGraphicFramePr>
          <p:cNvPr id="3" name="Chart 2">
            <a:extLst>
              <a:ext uri="{FF2B5EF4-FFF2-40B4-BE49-F238E27FC236}">
                <a16:creationId xmlns:a16="http://schemas.microsoft.com/office/drawing/2014/main" id="{2C0738C9-C48D-BD4A-8207-862DE286A376}"/>
              </a:ext>
            </a:extLst>
          </p:cNvPr>
          <p:cNvGraphicFramePr>
            <a:graphicFrameLocks/>
          </p:cNvGraphicFramePr>
          <p:nvPr>
            <p:extLst>
              <p:ext uri="{D42A27DB-BD31-4B8C-83A1-F6EECF244321}">
                <p14:modId xmlns:p14="http://schemas.microsoft.com/office/powerpoint/2010/main" val="2561425066"/>
              </p:ext>
            </p:extLst>
          </p:nvPr>
        </p:nvGraphicFramePr>
        <p:xfrm>
          <a:off x="708453" y="1451919"/>
          <a:ext cx="5902412" cy="418276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444623D0-6A9A-0E10-8863-FD29D4FDDC4A}"/>
              </a:ext>
            </a:extLst>
          </p:cNvPr>
          <p:cNvGraphicFramePr>
            <a:graphicFrameLocks/>
          </p:cNvGraphicFramePr>
          <p:nvPr>
            <p:extLst>
              <p:ext uri="{D42A27DB-BD31-4B8C-83A1-F6EECF244321}">
                <p14:modId xmlns:p14="http://schemas.microsoft.com/office/powerpoint/2010/main" val="2828030025"/>
              </p:ext>
            </p:extLst>
          </p:nvPr>
        </p:nvGraphicFramePr>
        <p:xfrm>
          <a:off x="6936260" y="1365421"/>
          <a:ext cx="4572000" cy="3812059"/>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35251FF0-5D37-E0EB-A879-9CE3C47165C4}"/>
              </a:ext>
            </a:extLst>
          </p:cNvPr>
          <p:cNvSpPr txBox="1"/>
          <p:nvPr/>
        </p:nvSpPr>
        <p:spPr>
          <a:xfrm>
            <a:off x="3995883" y="4715815"/>
            <a:ext cx="1766485" cy="461665"/>
          </a:xfrm>
          <a:prstGeom prst="rect">
            <a:avLst/>
          </a:prstGeom>
          <a:solidFill>
            <a:srgbClr val="FFCC00"/>
          </a:solidFill>
        </p:spPr>
        <p:txBody>
          <a:bodyPr wrap="square">
            <a:spAutoFit/>
          </a:bodyPr>
          <a:lstStyle/>
          <a:p>
            <a:pPr algn="ctr"/>
            <a:r>
              <a:rPr lang="en-US" sz="1200" i="1" dirty="0">
                <a:latin typeface="Arial" panose="020B0604020202020204" pitchFamily="34" charset="0"/>
              </a:rPr>
              <a:t>(Multiple responses permitted.) </a:t>
            </a:r>
          </a:p>
        </p:txBody>
      </p:sp>
    </p:spTree>
    <p:extLst>
      <p:ext uri="{BB962C8B-B14F-4D97-AF65-F5344CB8AC3E}">
        <p14:creationId xmlns:p14="http://schemas.microsoft.com/office/powerpoint/2010/main" val="2722366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z="1400" smtClean="0">
                <a:solidFill>
                  <a:schemeClr val="bg1"/>
                </a:solidFill>
              </a:rPr>
              <a:pPr algn="r"/>
              <a:t>18</a:t>
            </a:fld>
            <a:endParaRPr lang="en-US" sz="1400" dirty="0">
              <a:solidFill>
                <a:schemeClr val="bg1"/>
              </a:solidFill>
            </a:endParaRPr>
          </a:p>
        </p:txBody>
      </p:sp>
      <p:sp>
        <p:nvSpPr>
          <p:cNvPr id="7" name="TextBox 6">
            <a:extLst>
              <a:ext uri="{FF2B5EF4-FFF2-40B4-BE49-F238E27FC236}">
                <a16:creationId xmlns:a16="http://schemas.microsoft.com/office/drawing/2014/main" id="{715168A8-0B05-2E76-CAFC-7EDAFB26F3CD}"/>
              </a:ext>
            </a:extLst>
          </p:cNvPr>
          <p:cNvSpPr txBox="1"/>
          <p:nvPr/>
        </p:nvSpPr>
        <p:spPr>
          <a:xfrm>
            <a:off x="5305699" y="4806744"/>
            <a:ext cx="1766485" cy="461665"/>
          </a:xfrm>
          <a:prstGeom prst="rect">
            <a:avLst/>
          </a:prstGeom>
          <a:solidFill>
            <a:srgbClr val="FFCC00"/>
          </a:solidFill>
        </p:spPr>
        <p:txBody>
          <a:bodyPr wrap="square">
            <a:spAutoFit/>
          </a:bodyPr>
          <a:lstStyle/>
          <a:p>
            <a:pPr algn="ctr"/>
            <a:r>
              <a:rPr lang="en-US" sz="1200" i="1" dirty="0">
                <a:latin typeface="Arial" panose="020B0604020202020204" pitchFamily="34" charset="0"/>
              </a:rPr>
              <a:t>(Multiple responses permitted.) </a:t>
            </a:r>
          </a:p>
        </p:txBody>
      </p:sp>
      <p:sp>
        <p:nvSpPr>
          <p:cNvPr id="4" name="TextBox 3">
            <a:extLst>
              <a:ext uri="{FF2B5EF4-FFF2-40B4-BE49-F238E27FC236}">
                <a16:creationId xmlns:a16="http://schemas.microsoft.com/office/drawing/2014/main" id="{7FAD2608-97A3-9172-F3F5-0DC2F84F8628}"/>
              </a:ext>
            </a:extLst>
          </p:cNvPr>
          <p:cNvSpPr txBox="1"/>
          <p:nvPr/>
        </p:nvSpPr>
        <p:spPr>
          <a:xfrm>
            <a:off x="7809874" y="275205"/>
            <a:ext cx="4382125" cy="769441"/>
          </a:xfrm>
          <a:prstGeom prst="rect">
            <a:avLst/>
          </a:prstGeom>
          <a:solidFill>
            <a:srgbClr val="1D2244"/>
          </a:solidFill>
          <a:ln w="12700">
            <a:noFill/>
          </a:ln>
          <a:effectLst>
            <a:outerShdw blurRad="50800" dist="38100" dir="18900000" algn="bl" rotWithShape="0">
              <a:prstClr val="black">
                <a:alpha val="40000"/>
              </a:prstClr>
            </a:outerShdw>
          </a:effectLst>
        </p:spPr>
        <p:txBody>
          <a:bodyPr wrap="square" rtlCol="0">
            <a:spAutoFit/>
          </a:bodyPr>
          <a:lstStyle/>
          <a:p>
            <a:pPr marL="14288"/>
            <a:r>
              <a:rPr lang="en-US" sz="2200" dirty="0">
                <a:solidFill>
                  <a:schemeClr val="bg1"/>
                </a:solidFill>
                <a:latin typeface="Fira Sans" panose="020B0503050000020004" pitchFamily="34" charset="0"/>
                <a:ea typeface="Fira Sans" panose="020B0503050000020004" pitchFamily="34" charset="0"/>
              </a:rPr>
              <a:t>SECTION FOUR:</a:t>
            </a:r>
          </a:p>
          <a:p>
            <a:pPr marL="14288"/>
            <a:r>
              <a:rPr lang="en-US" sz="2200" b="1" dirty="0">
                <a:solidFill>
                  <a:schemeClr val="bg1"/>
                </a:solidFill>
                <a:latin typeface="Fira Sans" panose="020B0503050000020004" pitchFamily="34" charset="0"/>
                <a:ea typeface="Fira Sans" panose="020B0503050000020004" pitchFamily="34" charset="0"/>
              </a:rPr>
              <a:t>CHEATING OVERVIEW</a:t>
            </a:r>
          </a:p>
        </p:txBody>
      </p:sp>
      <p:sp>
        <p:nvSpPr>
          <p:cNvPr id="3" name="TextBox 2">
            <a:extLst>
              <a:ext uri="{FF2B5EF4-FFF2-40B4-BE49-F238E27FC236}">
                <a16:creationId xmlns:a16="http://schemas.microsoft.com/office/drawing/2014/main" id="{F1BC5D63-72E4-568B-6F14-C2962A195758}"/>
              </a:ext>
            </a:extLst>
          </p:cNvPr>
          <p:cNvSpPr txBox="1"/>
          <p:nvPr/>
        </p:nvSpPr>
        <p:spPr>
          <a:xfrm>
            <a:off x="9225023" y="5706319"/>
            <a:ext cx="184731" cy="369332"/>
          </a:xfrm>
          <a:prstGeom prst="rect">
            <a:avLst/>
          </a:prstGeom>
          <a:noFill/>
        </p:spPr>
        <p:txBody>
          <a:bodyPr wrap="none" rtlCol="0">
            <a:spAutoFit/>
          </a:bodyPr>
          <a:lstStyle/>
          <a:p>
            <a:endParaRPr lang="en-US" dirty="0"/>
          </a:p>
        </p:txBody>
      </p:sp>
      <p:graphicFrame>
        <p:nvGraphicFramePr>
          <p:cNvPr id="6" name="Chart 5">
            <a:extLst>
              <a:ext uri="{FF2B5EF4-FFF2-40B4-BE49-F238E27FC236}">
                <a16:creationId xmlns:a16="http://schemas.microsoft.com/office/drawing/2014/main" id="{68EBC74F-83B1-A67E-216D-E376A9C75BF2}"/>
              </a:ext>
            </a:extLst>
          </p:cNvPr>
          <p:cNvGraphicFramePr>
            <a:graphicFrameLocks/>
          </p:cNvGraphicFramePr>
          <p:nvPr>
            <p:extLst>
              <p:ext uri="{D42A27DB-BD31-4B8C-83A1-F6EECF244321}">
                <p14:modId xmlns:p14="http://schemas.microsoft.com/office/powerpoint/2010/main" val="2203853859"/>
              </p:ext>
            </p:extLst>
          </p:nvPr>
        </p:nvGraphicFramePr>
        <p:xfrm>
          <a:off x="523102" y="1402491"/>
          <a:ext cx="7039233" cy="430382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8A688426-16EB-7EE1-6B32-D1D13EB0303D}"/>
              </a:ext>
            </a:extLst>
          </p:cNvPr>
          <p:cNvGraphicFramePr>
            <a:graphicFrameLocks/>
          </p:cNvGraphicFramePr>
          <p:nvPr>
            <p:extLst>
              <p:ext uri="{D42A27DB-BD31-4B8C-83A1-F6EECF244321}">
                <p14:modId xmlns:p14="http://schemas.microsoft.com/office/powerpoint/2010/main" val="1182214847"/>
              </p:ext>
            </p:extLst>
          </p:nvPr>
        </p:nvGraphicFramePr>
        <p:xfrm>
          <a:off x="7813992" y="1402491"/>
          <a:ext cx="3937284" cy="415805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2525155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mtClean="0"/>
              <a:pPr algn="r"/>
              <a:t>19</a:t>
            </a:fld>
            <a:endParaRPr lang="en-US" dirty="0"/>
          </a:p>
        </p:txBody>
      </p:sp>
      <p:sp>
        <p:nvSpPr>
          <p:cNvPr id="7" name="TextBox 6">
            <a:extLst>
              <a:ext uri="{FF2B5EF4-FFF2-40B4-BE49-F238E27FC236}">
                <a16:creationId xmlns:a16="http://schemas.microsoft.com/office/drawing/2014/main" id="{D326E251-3744-7D7B-8B48-416014118C5A}"/>
              </a:ext>
            </a:extLst>
          </p:cNvPr>
          <p:cNvSpPr txBox="1"/>
          <p:nvPr/>
        </p:nvSpPr>
        <p:spPr>
          <a:xfrm>
            <a:off x="7809874" y="275205"/>
            <a:ext cx="4382125" cy="769441"/>
          </a:xfrm>
          <a:prstGeom prst="rect">
            <a:avLst/>
          </a:prstGeom>
          <a:solidFill>
            <a:srgbClr val="1D2244"/>
          </a:solidFill>
          <a:ln w="12700">
            <a:noFill/>
          </a:ln>
          <a:effectLst>
            <a:outerShdw blurRad="50800" dist="38100" dir="18900000" algn="bl" rotWithShape="0">
              <a:prstClr val="black">
                <a:alpha val="40000"/>
              </a:prstClr>
            </a:outerShdw>
          </a:effectLst>
        </p:spPr>
        <p:txBody>
          <a:bodyPr wrap="square" rtlCol="0">
            <a:spAutoFit/>
          </a:bodyPr>
          <a:lstStyle/>
          <a:p>
            <a:pPr marL="14288"/>
            <a:r>
              <a:rPr lang="en-US" sz="2200" dirty="0">
                <a:solidFill>
                  <a:schemeClr val="bg1"/>
                </a:solidFill>
                <a:latin typeface="Fira Sans" panose="020B0503050000020004" pitchFamily="34" charset="0"/>
                <a:ea typeface="Fira Sans" panose="020B0503050000020004" pitchFamily="34" charset="0"/>
              </a:rPr>
              <a:t>SECTION FOUR:</a:t>
            </a:r>
          </a:p>
          <a:p>
            <a:pPr marL="14288"/>
            <a:r>
              <a:rPr lang="en-US" sz="2200" b="1" dirty="0">
                <a:solidFill>
                  <a:schemeClr val="bg1"/>
                </a:solidFill>
                <a:latin typeface="Fira Sans" panose="020B0503050000020004" pitchFamily="34" charset="0"/>
                <a:ea typeface="Fira Sans" panose="020B0503050000020004" pitchFamily="34" charset="0"/>
              </a:rPr>
              <a:t>CHEATING OVERVIEW</a:t>
            </a:r>
          </a:p>
        </p:txBody>
      </p:sp>
      <p:graphicFrame>
        <p:nvGraphicFramePr>
          <p:cNvPr id="4" name="Table 3">
            <a:extLst>
              <a:ext uri="{FF2B5EF4-FFF2-40B4-BE49-F238E27FC236}">
                <a16:creationId xmlns:a16="http://schemas.microsoft.com/office/drawing/2014/main" id="{B9489C20-522E-DB6C-D781-2FD222C6C2EC}"/>
              </a:ext>
            </a:extLst>
          </p:cNvPr>
          <p:cNvGraphicFramePr>
            <a:graphicFrameLocks noGrp="1"/>
          </p:cNvGraphicFramePr>
          <p:nvPr>
            <p:extLst>
              <p:ext uri="{D42A27DB-BD31-4B8C-83A1-F6EECF244321}">
                <p14:modId xmlns:p14="http://schemas.microsoft.com/office/powerpoint/2010/main" val="2318544731"/>
              </p:ext>
            </p:extLst>
          </p:nvPr>
        </p:nvGraphicFramePr>
        <p:xfrm>
          <a:off x="8125428" y="1210458"/>
          <a:ext cx="3583372" cy="4430490"/>
        </p:xfrm>
        <a:graphic>
          <a:graphicData uri="http://schemas.openxmlformats.org/drawingml/2006/table">
            <a:tbl>
              <a:tblPr>
                <a:tableStyleId>{5C22544A-7EE6-4342-B048-85BDC9FD1C3A}</a:tableStyleId>
              </a:tblPr>
              <a:tblGrid>
                <a:gridCol w="895843">
                  <a:extLst>
                    <a:ext uri="{9D8B030D-6E8A-4147-A177-3AD203B41FA5}">
                      <a16:colId xmlns:a16="http://schemas.microsoft.com/office/drawing/2014/main" val="3600624586"/>
                    </a:ext>
                  </a:extLst>
                </a:gridCol>
                <a:gridCol w="772434">
                  <a:extLst>
                    <a:ext uri="{9D8B030D-6E8A-4147-A177-3AD203B41FA5}">
                      <a16:colId xmlns:a16="http://schemas.microsoft.com/office/drawing/2014/main" val="4136796833"/>
                    </a:ext>
                  </a:extLst>
                </a:gridCol>
                <a:gridCol w="902369">
                  <a:extLst>
                    <a:ext uri="{9D8B030D-6E8A-4147-A177-3AD203B41FA5}">
                      <a16:colId xmlns:a16="http://schemas.microsoft.com/office/drawing/2014/main" val="3853643498"/>
                    </a:ext>
                  </a:extLst>
                </a:gridCol>
                <a:gridCol w="1012726">
                  <a:extLst>
                    <a:ext uri="{9D8B030D-6E8A-4147-A177-3AD203B41FA5}">
                      <a16:colId xmlns:a16="http://schemas.microsoft.com/office/drawing/2014/main" val="1853806656"/>
                    </a:ext>
                  </a:extLst>
                </a:gridCol>
              </a:tblGrid>
              <a:tr h="998180">
                <a:tc gridSpan="4">
                  <a:txBody>
                    <a:bodyPr/>
                    <a:lstStyle/>
                    <a:p>
                      <a:pPr algn="ctr" fontAlgn="b">
                        <a:buNone/>
                      </a:pPr>
                      <a:r>
                        <a:rPr lang="en-US" sz="1800" b="1" i="0" u="none" strike="noStrike" dirty="0">
                          <a:solidFill>
                            <a:schemeClr val="tx1"/>
                          </a:solidFill>
                          <a:effectLst/>
                          <a:latin typeface="Fira Sans" panose="020B0503050000020004" pitchFamily="34" charset="0"/>
                          <a:ea typeface="Fira Sans" panose="020B0503050000020004" pitchFamily="34" charset="0"/>
                        </a:rPr>
                        <a:t>Average amount of loss per </a:t>
                      </a:r>
                    </a:p>
                    <a:p>
                      <a:pPr algn="ctr" fontAlgn="b">
                        <a:buNone/>
                      </a:pPr>
                      <a:r>
                        <a:rPr lang="en-US" sz="1800" b="1" i="0" u="none" strike="noStrike" dirty="0">
                          <a:solidFill>
                            <a:schemeClr val="tx1"/>
                          </a:solidFill>
                          <a:effectLst/>
                          <a:latin typeface="Fira Sans" panose="020B0503050000020004" pitchFamily="34" charset="0"/>
                          <a:ea typeface="Fira Sans" panose="020B0503050000020004" pitchFamily="34" charset="0"/>
                        </a:rPr>
                        <a:t>cheating incident in 2025 by gaming floor size</a:t>
                      </a:r>
                      <a:endParaRPr lang="en-US" sz="1400" b="0" i="1" u="none" strike="noStrike" dirty="0">
                        <a:solidFill>
                          <a:schemeClr val="tx1"/>
                        </a:solidFill>
                        <a:effectLst/>
                        <a:latin typeface="Arial" panose="020B0604020202020204" pitchFamily="34" charset="0"/>
                      </a:endParaRPr>
                    </a:p>
                  </a:txBody>
                  <a:tcPr marL="7620" marR="7620" marT="7620" marB="0" anchor="b"/>
                </a:tc>
                <a:tc hMerge="1">
                  <a:txBody>
                    <a:bodyPr/>
                    <a:lstStyle/>
                    <a:p>
                      <a:pPr algn="l" fontAlgn="b">
                        <a:buNone/>
                      </a:pPr>
                      <a:endParaRPr lang="en-US" sz="1000" b="1" i="0" u="none" strike="noStrike">
                        <a:solidFill>
                          <a:srgbClr val="366092"/>
                        </a:solidFill>
                        <a:effectLst/>
                        <a:latin typeface="Arial" panose="020B0604020202020204" pitchFamily="34" charset="0"/>
                      </a:endParaRPr>
                    </a:p>
                  </a:txBody>
                  <a:tcPr marL="7620" marR="7620" marT="7620" marB="0" anchor="b"/>
                </a:tc>
                <a:tc hMerge="1">
                  <a:txBody>
                    <a:bodyPr/>
                    <a:lstStyle/>
                    <a:p>
                      <a:pPr algn="l" fontAlgn="b">
                        <a:buNone/>
                      </a:pPr>
                      <a:endParaRPr lang="en-US" sz="1000" b="1" i="0" u="none" strike="noStrike">
                        <a:solidFill>
                          <a:srgbClr val="366092"/>
                        </a:solidFill>
                        <a:effectLst/>
                        <a:latin typeface="Arial" panose="020B0604020202020204" pitchFamily="34" charset="0"/>
                      </a:endParaRPr>
                    </a:p>
                  </a:txBody>
                  <a:tcPr marL="7620" marR="7620" marT="7620" marB="0" anchor="b"/>
                </a:tc>
                <a:tc hMerge="1">
                  <a:txBody>
                    <a:bodyPr/>
                    <a:lstStyle/>
                    <a:p>
                      <a:pPr algn="l" fontAlgn="b">
                        <a:buNone/>
                      </a:pPr>
                      <a:endParaRPr lang="en-US" sz="1000" b="1" i="0" u="none" strike="noStrike" dirty="0">
                        <a:solidFill>
                          <a:srgbClr val="366092"/>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4219032132"/>
                  </a:ext>
                </a:extLst>
              </a:tr>
              <a:tr h="490330">
                <a:tc>
                  <a:txBody>
                    <a:bodyPr/>
                    <a:lstStyle/>
                    <a:p>
                      <a:pPr algn="l" fontAlgn="b">
                        <a:buNone/>
                      </a:pPr>
                      <a:r>
                        <a:rPr lang="en-US" sz="1200" b="1" i="0" u="none" strike="noStrike" dirty="0">
                          <a:solidFill>
                            <a:schemeClr val="tx1"/>
                          </a:solidFill>
                          <a:effectLst/>
                          <a:latin typeface="Arial" panose="020B0604020202020204" pitchFamily="34" charset="0"/>
                        </a:rPr>
                        <a:t>Amount</a:t>
                      </a:r>
                    </a:p>
                  </a:txBody>
                  <a:tcPr marL="7620" marR="7620" marT="7620" marB="0" anchor="b"/>
                </a:tc>
                <a:tc>
                  <a:txBody>
                    <a:bodyPr/>
                    <a:lstStyle/>
                    <a:p>
                      <a:pPr algn="r" fontAlgn="b">
                        <a:buNone/>
                      </a:pPr>
                      <a:r>
                        <a:rPr lang="en-US" sz="1200" b="1" u="none" strike="noStrike" dirty="0">
                          <a:solidFill>
                            <a:schemeClr val="tx1"/>
                          </a:solidFill>
                          <a:effectLst/>
                        </a:rPr>
                        <a:t>Less than 50,000 sf</a:t>
                      </a:r>
                      <a:endParaRPr lang="en-US" sz="1200" b="1" i="0" u="none" strike="noStrike" dirty="0">
                        <a:solidFill>
                          <a:schemeClr val="tx1"/>
                        </a:solidFill>
                        <a:effectLst/>
                        <a:latin typeface="Arial" panose="020B0604020202020204" pitchFamily="34" charset="0"/>
                      </a:endParaRPr>
                    </a:p>
                  </a:txBody>
                  <a:tcPr marL="7620" marR="7620" marT="7620" marB="0" anchor="b"/>
                </a:tc>
                <a:tc>
                  <a:txBody>
                    <a:bodyPr/>
                    <a:lstStyle/>
                    <a:p>
                      <a:pPr algn="r" fontAlgn="b">
                        <a:buNone/>
                      </a:pPr>
                      <a:r>
                        <a:rPr lang="en-US" sz="1200" b="1" u="none" strike="noStrike" dirty="0">
                          <a:solidFill>
                            <a:schemeClr val="tx1"/>
                          </a:solidFill>
                          <a:effectLst/>
                        </a:rPr>
                        <a:t>50,000 – 100,000 sf</a:t>
                      </a:r>
                      <a:endParaRPr lang="en-US" sz="1200" b="1" i="0" u="none" strike="noStrike" dirty="0">
                        <a:solidFill>
                          <a:schemeClr val="tx1"/>
                        </a:solidFill>
                        <a:effectLst/>
                        <a:latin typeface="Arial" panose="020B0604020202020204" pitchFamily="34" charset="0"/>
                      </a:endParaRPr>
                    </a:p>
                  </a:txBody>
                  <a:tcPr marL="7620" marR="7620" marT="7620" marB="0" anchor="b"/>
                </a:tc>
                <a:tc>
                  <a:txBody>
                    <a:bodyPr/>
                    <a:lstStyle/>
                    <a:p>
                      <a:pPr algn="r" fontAlgn="b">
                        <a:buNone/>
                      </a:pPr>
                      <a:r>
                        <a:rPr lang="en-US" sz="1200" b="1" u="none" strike="noStrike" dirty="0">
                          <a:solidFill>
                            <a:schemeClr val="tx1"/>
                          </a:solidFill>
                          <a:effectLst/>
                        </a:rPr>
                        <a:t>More than 100,000 sf</a:t>
                      </a:r>
                    </a:p>
                  </a:txBody>
                  <a:tcPr marL="7620" marR="7620" marT="7620" marB="0" anchor="b"/>
                </a:tc>
                <a:extLst>
                  <a:ext uri="{0D108BD9-81ED-4DB2-BD59-A6C34878D82A}">
                    <a16:rowId xmlns:a16="http://schemas.microsoft.com/office/drawing/2014/main" val="57419416"/>
                  </a:ext>
                </a:extLst>
              </a:tr>
              <a:tr h="490330">
                <a:tc>
                  <a:txBody>
                    <a:bodyPr/>
                    <a:lstStyle/>
                    <a:p>
                      <a:pPr algn="l" fontAlgn="b">
                        <a:buNone/>
                      </a:pPr>
                      <a:r>
                        <a:rPr lang="en-US" sz="1200" b="1" u="none" strike="noStrike" dirty="0">
                          <a:effectLst/>
                        </a:rPr>
                        <a:t>Less than $1,000</a:t>
                      </a:r>
                      <a:endParaRPr lang="en-US" sz="1200" b="1" i="0" u="none" strike="noStrike" dirty="0">
                        <a:solidFill>
                          <a:srgbClr val="366092"/>
                        </a:solidFill>
                        <a:effectLst/>
                        <a:latin typeface="Arial" panose="020B0604020202020204" pitchFamily="34" charset="0"/>
                      </a:endParaRPr>
                    </a:p>
                  </a:txBody>
                  <a:tcPr marL="114300" marR="7620" marT="7620" marB="0" anchor="b"/>
                </a:tc>
                <a:tc>
                  <a:txBody>
                    <a:bodyPr/>
                    <a:lstStyle/>
                    <a:p>
                      <a:pPr algn="r" fontAlgn="b">
                        <a:buNone/>
                      </a:pPr>
                      <a:r>
                        <a:rPr lang="en-US" sz="1200" u="none" strike="noStrike" dirty="0">
                          <a:effectLst/>
                        </a:rPr>
                        <a:t>62%</a:t>
                      </a:r>
                      <a:endParaRPr lang="en-US" sz="1200" b="0" i="0" u="none" strike="noStrike" dirty="0">
                        <a:solidFill>
                          <a:srgbClr val="366092"/>
                        </a:solidFill>
                        <a:effectLst/>
                        <a:latin typeface="Arial" panose="020B0604020202020204" pitchFamily="34" charset="0"/>
                      </a:endParaRPr>
                    </a:p>
                  </a:txBody>
                  <a:tcPr marL="7620" marR="7620" marT="7620" marB="0" anchor="b"/>
                </a:tc>
                <a:tc>
                  <a:txBody>
                    <a:bodyPr/>
                    <a:lstStyle/>
                    <a:p>
                      <a:pPr algn="r" fontAlgn="b">
                        <a:buNone/>
                      </a:pPr>
                      <a:r>
                        <a:rPr lang="en-US" sz="1200" u="none" strike="noStrike" dirty="0">
                          <a:effectLst/>
                        </a:rPr>
                        <a:t>41%</a:t>
                      </a:r>
                      <a:endParaRPr lang="en-US" sz="1200" b="0" i="0" u="none" strike="noStrike" dirty="0">
                        <a:solidFill>
                          <a:srgbClr val="366092"/>
                        </a:solidFill>
                        <a:effectLst/>
                        <a:latin typeface="Arial" panose="020B0604020202020204" pitchFamily="34" charset="0"/>
                      </a:endParaRPr>
                    </a:p>
                  </a:txBody>
                  <a:tcPr marL="7620" marR="7620" marT="7620" marB="0" anchor="b"/>
                </a:tc>
                <a:tc>
                  <a:txBody>
                    <a:bodyPr/>
                    <a:lstStyle/>
                    <a:p>
                      <a:pPr algn="r" fontAlgn="b">
                        <a:buNone/>
                      </a:pPr>
                      <a:r>
                        <a:rPr lang="en-US" sz="1200" u="none" strike="noStrike" dirty="0">
                          <a:effectLst/>
                        </a:rPr>
                        <a:t>33%</a:t>
                      </a:r>
                      <a:endParaRPr lang="en-US" sz="1200" b="0" i="0" u="none" strike="noStrike" dirty="0">
                        <a:solidFill>
                          <a:srgbClr val="366092"/>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2282359824"/>
                  </a:ext>
                </a:extLst>
              </a:tr>
              <a:tr h="490330">
                <a:tc>
                  <a:txBody>
                    <a:bodyPr/>
                    <a:lstStyle/>
                    <a:p>
                      <a:pPr algn="l" fontAlgn="b">
                        <a:buNone/>
                      </a:pPr>
                      <a:r>
                        <a:rPr lang="en-US" sz="1200" b="1" u="none" strike="noStrike" dirty="0">
                          <a:effectLst/>
                        </a:rPr>
                        <a:t>$1,000 – $5,000</a:t>
                      </a:r>
                      <a:endParaRPr lang="en-US" sz="1200" b="1" i="0" u="none" strike="noStrike" dirty="0">
                        <a:solidFill>
                          <a:srgbClr val="366092"/>
                        </a:solidFill>
                        <a:effectLst/>
                        <a:latin typeface="Arial" panose="020B0604020202020204" pitchFamily="34" charset="0"/>
                      </a:endParaRPr>
                    </a:p>
                  </a:txBody>
                  <a:tcPr marL="114300" marR="7620" marT="7620" marB="0" anchor="b"/>
                </a:tc>
                <a:tc>
                  <a:txBody>
                    <a:bodyPr/>
                    <a:lstStyle/>
                    <a:p>
                      <a:pPr algn="r" fontAlgn="b">
                        <a:buNone/>
                      </a:pPr>
                      <a:r>
                        <a:rPr lang="en-US" sz="1200" u="none" strike="noStrike" dirty="0">
                          <a:effectLst/>
                        </a:rPr>
                        <a:t>15%</a:t>
                      </a:r>
                      <a:endParaRPr lang="en-US" sz="1200" b="0" i="0" u="none" strike="noStrike" dirty="0">
                        <a:solidFill>
                          <a:srgbClr val="366092"/>
                        </a:solidFill>
                        <a:effectLst/>
                        <a:latin typeface="Arial" panose="020B0604020202020204" pitchFamily="34" charset="0"/>
                      </a:endParaRPr>
                    </a:p>
                  </a:txBody>
                  <a:tcPr marL="7620" marR="7620" marT="7620" marB="0" anchor="b"/>
                </a:tc>
                <a:tc>
                  <a:txBody>
                    <a:bodyPr/>
                    <a:lstStyle/>
                    <a:p>
                      <a:pPr algn="r" fontAlgn="b">
                        <a:buNone/>
                      </a:pPr>
                      <a:r>
                        <a:rPr lang="en-US" sz="1200" u="none" strike="noStrike" dirty="0">
                          <a:effectLst/>
                        </a:rPr>
                        <a:t>18%</a:t>
                      </a:r>
                      <a:endParaRPr lang="en-US" sz="1200" b="0" i="0" u="none" strike="noStrike" dirty="0">
                        <a:solidFill>
                          <a:srgbClr val="366092"/>
                        </a:solidFill>
                        <a:effectLst/>
                        <a:latin typeface="Arial" panose="020B0604020202020204" pitchFamily="34" charset="0"/>
                      </a:endParaRPr>
                    </a:p>
                  </a:txBody>
                  <a:tcPr marL="7620" marR="7620" marT="7620" marB="0" anchor="b"/>
                </a:tc>
                <a:tc>
                  <a:txBody>
                    <a:bodyPr/>
                    <a:lstStyle/>
                    <a:p>
                      <a:pPr algn="r" fontAlgn="b">
                        <a:buNone/>
                      </a:pPr>
                      <a:r>
                        <a:rPr lang="en-US" sz="1200" u="none" strike="noStrike" dirty="0">
                          <a:effectLst/>
                        </a:rPr>
                        <a:t>33%</a:t>
                      </a:r>
                      <a:endParaRPr lang="en-US" sz="1200" b="0" i="0" u="none" strike="noStrike" dirty="0">
                        <a:solidFill>
                          <a:srgbClr val="366092"/>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1789181138"/>
                  </a:ext>
                </a:extLst>
              </a:tr>
              <a:tr h="490330">
                <a:tc>
                  <a:txBody>
                    <a:bodyPr/>
                    <a:lstStyle/>
                    <a:p>
                      <a:pPr algn="l" fontAlgn="b">
                        <a:buNone/>
                      </a:pPr>
                      <a:r>
                        <a:rPr lang="en-US" sz="1200" b="1" u="none" strike="noStrike" dirty="0">
                          <a:effectLst/>
                        </a:rPr>
                        <a:t>$5,001 – $10,000</a:t>
                      </a:r>
                      <a:endParaRPr lang="en-US" sz="1200" b="1" i="0" u="none" strike="noStrike" dirty="0">
                        <a:solidFill>
                          <a:srgbClr val="366092"/>
                        </a:solidFill>
                        <a:effectLst/>
                        <a:latin typeface="Arial" panose="020B0604020202020204" pitchFamily="34" charset="0"/>
                      </a:endParaRPr>
                    </a:p>
                  </a:txBody>
                  <a:tcPr marL="114300" marR="7620" marT="7620" marB="0" anchor="b"/>
                </a:tc>
                <a:tc>
                  <a:txBody>
                    <a:bodyPr/>
                    <a:lstStyle/>
                    <a:p>
                      <a:pPr algn="r" fontAlgn="b">
                        <a:buNone/>
                      </a:pPr>
                      <a:r>
                        <a:rPr lang="en-US" sz="1200" u="none" strike="noStrike" dirty="0">
                          <a:effectLst/>
                        </a:rPr>
                        <a:t>8%</a:t>
                      </a:r>
                      <a:endParaRPr lang="en-US" sz="1200" b="0" i="0" u="none" strike="noStrike" dirty="0">
                        <a:solidFill>
                          <a:srgbClr val="366092"/>
                        </a:solidFill>
                        <a:effectLst/>
                        <a:latin typeface="Arial" panose="020B0604020202020204" pitchFamily="34" charset="0"/>
                      </a:endParaRPr>
                    </a:p>
                  </a:txBody>
                  <a:tcPr marL="7620" marR="7620" marT="7620" marB="0" anchor="b"/>
                </a:tc>
                <a:tc>
                  <a:txBody>
                    <a:bodyPr/>
                    <a:lstStyle/>
                    <a:p>
                      <a:pPr algn="r" fontAlgn="b">
                        <a:buNone/>
                      </a:pPr>
                      <a:r>
                        <a:rPr lang="en-US" sz="1200" u="none" strike="noStrike" dirty="0">
                          <a:effectLst/>
                        </a:rPr>
                        <a:t>10%</a:t>
                      </a:r>
                      <a:endParaRPr lang="en-US" sz="1200" b="0" i="0" u="none" strike="noStrike" dirty="0">
                        <a:solidFill>
                          <a:srgbClr val="366092"/>
                        </a:solidFill>
                        <a:effectLst/>
                        <a:latin typeface="Arial" panose="020B0604020202020204" pitchFamily="34" charset="0"/>
                      </a:endParaRPr>
                    </a:p>
                  </a:txBody>
                  <a:tcPr marL="7620" marR="7620" marT="7620" marB="0" anchor="b"/>
                </a:tc>
                <a:tc>
                  <a:txBody>
                    <a:bodyPr/>
                    <a:lstStyle/>
                    <a:p>
                      <a:pPr algn="r" fontAlgn="b">
                        <a:buNone/>
                      </a:pPr>
                      <a:r>
                        <a:rPr lang="en-US" sz="1200" u="none" strike="noStrike" dirty="0">
                          <a:effectLst/>
                        </a:rPr>
                        <a:t>6%</a:t>
                      </a:r>
                      <a:endParaRPr lang="en-US" sz="1200" b="0" i="0" u="none" strike="noStrike" dirty="0">
                        <a:solidFill>
                          <a:srgbClr val="366092"/>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3443479833"/>
                  </a:ext>
                </a:extLst>
              </a:tr>
              <a:tr h="490330">
                <a:tc>
                  <a:txBody>
                    <a:bodyPr/>
                    <a:lstStyle/>
                    <a:p>
                      <a:pPr algn="l" fontAlgn="b">
                        <a:buNone/>
                      </a:pPr>
                      <a:r>
                        <a:rPr lang="en-US" sz="1200" b="1" u="none" strike="noStrike" dirty="0">
                          <a:effectLst/>
                        </a:rPr>
                        <a:t>$10,001 – $50,000</a:t>
                      </a:r>
                      <a:endParaRPr lang="en-US" sz="1200" b="1" i="0" u="none" strike="noStrike" dirty="0">
                        <a:solidFill>
                          <a:srgbClr val="366092"/>
                        </a:solidFill>
                        <a:effectLst/>
                        <a:latin typeface="Arial" panose="020B0604020202020204" pitchFamily="34" charset="0"/>
                      </a:endParaRPr>
                    </a:p>
                  </a:txBody>
                  <a:tcPr marL="114300" marR="7620" marT="7620" marB="0" anchor="b"/>
                </a:tc>
                <a:tc>
                  <a:txBody>
                    <a:bodyPr/>
                    <a:lstStyle/>
                    <a:p>
                      <a:pPr algn="r" fontAlgn="b">
                        <a:buNone/>
                      </a:pPr>
                      <a:r>
                        <a:rPr lang="en-US" sz="1200" u="none" strike="noStrike" dirty="0">
                          <a:effectLst/>
                        </a:rPr>
                        <a:t>8%</a:t>
                      </a:r>
                      <a:endParaRPr lang="en-US" sz="1200" b="0" i="0" u="none" strike="noStrike" dirty="0">
                        <a:solidFill>
                          <a:srgbClr val="366092"/>
                        </a:solidFill>
                        <a:effectLst/>
                        <a:latin typeface="Arial" panose="020B0604020202020204" pitchFamily="34" charset="0"/>
                      </a:endParaRPr>
                    </a:p>
                  </a:txBody>
                  <a:tcPr marL="7620" marR="7620" marT="7620" marB="0" anchor="b"/>
                </a:tc>
                <a:tc>
                  <a:txBody>
                    <a:bodyPr/>
                    <a:lstStyle/>
                    <a:p>
                      <a:pPr algn="r" fontAlgn="b">
                        <a:buNone/>
                      </a:pPr>
                      <a:r>
                        <a:rPr lang="en-US" sz="1200" u="none" strike="noStrike" dirty="0">
                          <a:effectLst/>
                        </a:rPr>
                        <a:t>8%</a:t>
                      </a:r>
                      <a:endParaRPr lang="en-US" sz="1200" b="0" i="0" u="none" strike="noStrike" dirty="0">
                        <a:solidFill>
                          <a:srgbClr val="366092"/>
                        </a:solidFill>
                        <a:effectLst/>
                        <a:latin typeface="Arial" panose="020B0604020202020204" pitchFamily="34" charset="0"/>
                      </a:endParaRPr>
                    </a:p>
                  </a:txBody>
                  <a:tcPr marL="7620" marR="7620" marT="7620" marB="0" anchor="b"/>
                </a:tc>
                <a:tc>
                  <a:txBody>
                    <a:bodyPr/>
                    <a:lstStyle/>
                    <a:p>
                      <a:pPr algn="r" fontAlgn="b">
                        <a:buNone/>
                      </a:pPr>
                      <a:r>
                        <a:rPr lang="en-US" sz="1200" u="none" strike="noStrike" dirty="0">
                          <a:effectLst/>
                        </a:rPr>
                        <a:t>12%</a:t>
                      </a:r>
                      <a:endParaRPr lang="en-US" sz="1200" b="0" i="0" u="none" strike="noStrike" dirty="0">
                        <a:solidFill>
                          <a:srgbClr val="366092"/>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3688236457"/>
                  </a:ext>
                </a:extLst>
              </a:tr>
              <a:tr h="490330">
                <a:tc>
                  <a:txBody>
                    <a:bodyPr/>
                    <a:lstStyle/>
                    <a:p>
                      <a:pPr algn="l" fontAlgn="b">
                        <a:buNone/>
                      </a:pPr>
                      <a:r>
                        <a:rPr lang="en-US" sz="1200" b="1" u="none" strike="noStrike" dirty="0">
                          <a:effectLst/>
                        </a:rPr>
                        <a:t>More than $50,000</a:t>
                      </a:r>
                      <a:endParaRPr lang="en-US" sz="1200" b="1" i="0" u="none" strike="noStrike" dirty="0">
                        <a:solidFill>
                          <a:srgbClr val="366092"/>
                        </a:solidFill>
                        <a:effectLst/>
                        <a:latin typeface="Arial" panose="020B0604020202020204" pitchFamily="34" charset="0"/>
                      </a:endParaRPr>
                    </a:p>
                  </a:txBody>
                  <a:tcPr marL="114300" marR="7620" marT="7620" marB="0" anchor="b"/>
                </a:tc>
                <a:tc>
                  <a:txBody>
                    <a:bodyPr/>
                    <a:lstStyle/>
                    <a:p>
                      <a:pPr algn="r" fontAlgn="b">
                        <a:buNone/>
                      </a:pPr>
                      <a:r>
                        <a:rPr lang="en-US" sz="1200" u="none" strike="noStrike" dirty="0">
                          <a:effectLst/>
                        </a:rPr>
                        <a:t>0%</a:t>
                      </a:r>
                      <a:endParaRPr lang="en-US" sz="1200" b="0" i="0" u="none" strike="noStrike" dirty="0">
                        <a:solidFill>
                          <a:srgbClr val="366092"/>
                        </a:solidFill>
                        <a:effectLst/>
                        <a:latin typeface="Arial" panose="020B0604020202020204" pitchFamily="34" charset="0"/>
                      </a:endParaRPr>
                    </a:p>
                  </a:txBody>
                  <a:tcPr marL="7620" marR="7620" marT="7620" marB="0" anchor="b"/>
                </a:tc>
                <a:tc>
                  <a:txBody>
                    <a:bodyPr/>
                    <a:lstStyle/>
                    <a:p>
                      <a:pPr algn="r" fontAlgn="b">
                        <a:buNone/>
                      </a:pPr>
                      <a:r>
                        <a:rPr lang="en-US" sz="1200" u="none" strike="noStrike" dirty="0">
                          <a:effectLst/>
                        </a:rPr>
                        <a:t>3%</a:t>
                      </a:r>
                      <a:endParaRPr lang="en-US" sz="1200" b="0" i="0" u="none" strike="noStrike" dirty="0">
                        <a:solidFill>
                          <a:srgbClr val="366092"/>
                        </a:solidFill>
                        <a:effectLst/>
                        <a:latin typeface="Arial" panose="020B0604020202020204" pitchFamily="34" charset="0"/>
                      </a:endParaRPr>
                    </a:p>
                  </a:txBody>
                  <a:tcPr marL="7620" marR="7620" marT="7620" marB="0" anchor="b"/>
                </a:tc>
                <a:tc>
                  <a:txBody>
                    <a:bodyPr/>
                    <a:lstStyle/>
                    <a:p>
                      <a:pPr algn="r" fontAlgn="b">
                        <a:buNone/>
                      </a:pPr>
                      <a:r>
                        <a:rPr lang="en-US" sz="1200" u="none" strike="noStrike" dirty="0">
                          <a:effectLst/>
                        </a:rPr>
                        <a:t>3%</a:t>
                      </a:r>
                      <a:endParaRPr lang="en-US" sz="1200" b="0" i="0" u="none" strike="noStrike" dirty="0">
                        <a:solidFill>
                          <a:srgbClr val="366092"/>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4227181745"/>
                  </a:ext>
                </a:extLst>
              </a:tr>
              <a:tr h="490330">
                <a:tc>
                  <a:txBody>
                    <a:bodyPr/>
                    <a:lstStyle/>
                    <a:p>
                      <a:pPr algn="l" fontAlgn="b">
                        <a:buNone/>
                      </a:pPr>
                      <a:r>
                        <a:rPr lang="en-US" sz="1200" b="1" u="none" strike="noStrike" dirty="0">
                          <a:effectLst/>
                        </a:rPr>
                        <a:t>Not sure</a:t>
                      </a:r>
                      <a:endParaRPr lang="en-US" sz="1200" b="1" i="0" u="none" strike="noStrike" dirty="0">
                        <a:solidFill>
                          <a:srgbClr val="366092"/>
                        </a:solidFill>
                        <a:effectLst/>
                        <a:latin typeface="Arial" panose="020B0604020202020204" pitchFamily="34" charset="0"/>
                      </a:endParaRPr>
                    </a:p>
                  </a:txBody>
                  <a:tcPr marL="114300" marR="7620" marT="7620" marB="0" anchor="b"/>
                </a:tc>
                <a:tc>
                  <a:txBody>
                    <a:bodyPr/>
                    <a:lstStyle/>
                    <a:p>
                      <a:pPr algn="r" fontAlgn="b">
                        <a:buNone/>
                      </a:pPr>
                      <a:r>
                        <a:rPr lang="en-US" sz="1200" u="none" strike="noStrike" dirty="0">
                          <a:effectLst/>
                        </a:rPr>
                        <a:t>8%</a:t>
                      </a:r>
                      <a:endParaRPr lang="en-US" sz="1200" b="0" i="0" u="none" strike="noStrike" dirty="0">
                        <a:solidFill>
                          <a:srgbClr val="366092"/>
                        </a:solidFill>
                        <a:effectLst/>
                        <a:latin typeface="Arial" panose="020B0604020202020204" pitchFamily="34" charset="0"/>
                      </a:endParaRPr>
                    </a:p>
                  </a:txBody>
                  <a:tcPr marL="7620" marR="7620" marT="7620" marB="0" anchor="b"/>
                </a:tc>
                <a:tc>
                  <a:txBody>
                    <a:bodyPr/>
                    <a:lstStyle/>
                    <a:p>
                      <a:pPr algn="r" fontAlgn="b">
                        <a:buNone/>
                      </a:pPr>
                      <a:r>
                        <a:rPr lang="en-US" sz="1200" u="none" strike="noStrike" dirty="0">
                          <a:effectLst/>
                        </a:rPr>
                        <a:t>21%</a:t>
                      </a:r>
                      <a:endParaRPr lang="en-US" sz="1200" b="0" i="0" u="none" strike="noStrike" dirty="0">
                        <a:solidFill>
                          <a:srgbClr val="366092"/>
                        </a:solidFill>
                        <a:effectLst/>
                        <a:latin typeface="Arial" panose="020B0604020202020204" pitchFamily="34" charset="0"/>
                      </a:endParaRPr>
                    </a:p>
                  </a:txBody>
                  <a:tcPr marL="7620" marR="7620" marT="7620" marB="0" anchor="b"/>
                </a:tc>
                <a:tc>
                  <a:txBody>
                    <a:bodyPr/>
                    <a:lstStyle/>
                    <a:p>
                      <a:pPr algn="r" fontAlgn="b">
                        <a:buNone/>
                      </a:pPr>
                      <a:r>
                        <a:rPr lang="en-US" sz="1200" u="none" strike="noStrike" dirty="0">
                          <a:effectLst/>
                        </a:rPr>
                        <a:t>12%</a:t>
                      </a:r>
                      <a:endParaRPr lang="en-US" sz="1200" b="0" i="0" u="none" strike="noStrike" dirty="0">
                        <a:solidFill>
                          <a:srgbClr val="366092"/>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55449963"/>
                  </a:ext>
                </a:extLst>
              </a:tr>
            </a:tbl>
          </a:graphicData>
        </a:graphic>
      </p:graphicFrame>
      <p:graphicFrame>
        <p:nvGraphicFramePr>
          <p:cNvPr id="5" name="Chart 4">
            <a:extLst>
              <a:ext uri="{FF2B5EF4-FFF2-40B4-BE49-F238E27FC236}">
                <a16:creationId xmlns:a16="http://schemas.microsoft.com/office/drawing/2014/main" id="{522EC993-DCF6-2453-3CFD-D3E91C0A0E8F}"/>
              </a:ext>
            </a:extLst>
          </p:cNvPr>
          <p:cNvGraphicFramePr>
            <a:graphicFrameLocks/>
          </p:cNvGraphicFramePr>
          <p:nvPr>
            <p:extLst>
              <p:ext uri="{D42A27DB-BD31-4B8C-83A1-F6EECF244321}">
                <p14:modId xmlns:p14="http://schemas.microsoft.com/office/powerpoint/2010/main" val="2067110205"/>
              </p:ext>
            </p:extLst>
          </p:nvPr>
        </p:nvGraphicFramePr>
        <p:xfrm>
          <a:off x="733166" y="1513702"/>
          <a:ext cx="6186617" cy="39974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37770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B737DB0-415D-45F0-87EC-0ED4247A3C00}"/>
              </a:ext>
            </a:extLst>
          </p:cNvPr>
          <p:cNvSpPr>
            <a:spLocks noGrp="1" noChangeArrowheads="1"/>
          </p:cNvSpPr>
          <p:nvPr>
            <p:ph type="body" sz="quarter" idx="13"/>
          </p:nvPr>
        </p:nvSpPr>
        <p:spPr bwMode="auto">
          <a:xfrm>
            <a:off x="2037023" y="835982"/>
            <a:ext cx="8101910" cy="51860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indent="0" eaLnBrk="0" fontAlgn="base">
              <a:lnSpc>
                <a:spcPct val="100000"/>
              </a:lnSpc>
              <a:spcBef>
                <a:spcPts val="0"/>
              </a:spcBef>
              <a:spcAft>
                <a:spcPts val="600"/>
              </a:spcAft>
              <a:buNone/>
              <a:tabLst>
                <a:tab pos="7886700" algn="r"/>
              </a:tabLst>
            </a:pPr>
            <a:r>
              <a:rPr lang="en-US" sz="1600" b="1" dirty="0">
                <a:latin typeface="Fira Sans" panose="020B0503050000020004" pitchFamily="34" charset="0"/>
                <a:ea typeface="Fira Sans" panose="020B0503050000020004" pitchFamily="34" charset="0"/>
              </a:rPr>
              <a:t>Introduction                           	3</a:t>
            </a:r>
          </a:p>
          <a:p>
            <a:pPr marL="0" indent="0" eaLnBrk="0" fontAlgn="base">
              <a:lnSpc>
                <a:spcPct val="100000"/>
              </a:lnSpc>
              <a:spcBef>
                <a:spcPts val="0"/>
              </a:spcBef>
              <a:spcAft>
                <a:spcPts val="600"/>
              </a:spcAft>
              <a:buNone/>
              <a:tabLst>
                <a:tab pos="7886700" algn="r"/>
              </a:tabLst>
            </a:pPr>
            <a:r>
              <a:rPr lang="en-US" sz="1600" b="1" dirty="0">
                <a:latin typeface="Fira Sans" panose="020B0503050000020004" pitchFamily="34" charset="0"/>
                <a:ea typeface="Fira Sans" panose="020B0503050000020004" pitchFamily="34" charset="0"/>
              </a:rPr>
              <a:t>Methodology &amp; Participation	4</a:t>
            </a:r>
          </a:p>
          <a:p>
            <a:pPr marL="0" indent="0" eaLnBrk="0" fontAlgn="base">
              <a:lnSpc>
                <a:spcPct val="100000"/>
              </a:lnSpc>
              <a:spcBef>
                <a:spcPts val="0"/>
              </a:spcBef>
              <a:spcAft>
                <a:spcPts val="600"/>
              </a:spcAft>
              <a:buNone/>
              <a:tabLst>
                <a:tab pos="7886700" algn="r"/>
              </a:tabLst>
            </a:pPr>
            <a:r>
              <a:rPr lang="en-US" sz="1600" b="1" dirty="0">
                <a:latin typeface="Fira Sans" panose="020B0503050000020004" pitchFamily="34" charset="0"/>
                <a:ea typeface="Fira Sans" panose="020B0503050000020004" pitchFamily="34" charset="0"/>
              </a:rPr>
              <a:t>Executive Summary 	5</a:t>
            </a:r>
          </a:p>
          <a:p>
            <a:pPr marL="0" indent="0" eaLnBrk="0" fontAlgn="base">
              <a:lnSpc>
                <a:spcPct val="100000"/>
              </a:lnSpc>
              <a:spcBef>
                <a:spcPts val="0"/>
              </a:spcBef>
              <a:spcAft>
                <a:spcPts val="600"/>
              </a:spcAft>
              <a:buNone/>
              <a:tabLst>
                <a:tab pos="7886700" algn="r"/>
              </a:tabLst>
            </a:pPr>
            <a:r>
              <a:rPr lang="en-US" sz="1600" b="1" dirty="0">
                <a:latin typeface="Fira Sans" panose="020B0503050000020004" pitchFamily="34" charset="0"/>
                <a:ea typeface="Fira Sans" panose="020B0503050000020004" pitchFamily="34" charset="0"/>
              </a:rPr>
              <a:t>Section 1: Respondent Casino Characteristics	10</a:t>
            </a:r>
          </a:p>
          <a:p>
            <a:pPr marL="0" indent="0" eaLnBrk="0" fontAlgn="base">
              <a:lnSpc>
                <a:spcPct val="100000"/>
              </a:lnSpc>
              <a:spcBef>
                <a:spcPts val="0"/>
              </a:spcBef>
              <a:spcAft>
                <a:spcPts val="600"/>
              </a:spcAft>
              <a:buNone/>
              <a:tabLst>
                <a:tab pos="7886700" algn="r"/>
              </a:tabLst>
            </a:pPr>
            <a:r>
              <a:rPr lang="en-US" sz="1600" b="1" dirty="0">
                <a:latin typeface="Fira Sans" panose="020B0503050000020004" pitchFamily="34" charset="0"/>
                <a:ea typeface="Fira Sans" panose="020B0503050000020004" pitchFamily="34" charset="0"/>
              </a:rPr>
              <a:t>Section 2: Department Structure                                               	14</a:t>
            </a:r>
          </a:p>
          <a:p>
            <a:pPr marL="0" indent="0" fontAlgn="base">
              <a:lnSpc>
                <a:spcPct val="100000"/>
              </a:lnSpc>
              <a:spcBef>
                <a:spcPts val="0"/>
              </a:spcBef>
              <a:spcAft>
                <a:spcPts val="600"/>
              </a:spcAft>
              <a:buNone/>
              <a:tabLst>
                <a:tab pos="7886700" algn="r"/>
              </a:tabLst>
            </a:pPr>
            <a:r>
              <a:rPr lang="en-US" sz="1600" b="1" dirty="0">
                <a:highlight>
                  <a:srgbClr val="FFFF00"/>
                </a:highlight>
                <a:latin typeface="Fira Sans" panose="020B0503050000020004" pitchFamily="34" charset="0"/>
                <a:ea typeface="Fira Sans" panose="020B0503050000020004" pitchFamily="34" charset="0"/>
              </a:rPr>
              <a:t>Section 3: Wages and Budget</a:t>
            </a:r>
            <a:r>
              <a:rPr lang="en-US" sz="1600" dirty="0">
                <a:latin typeface="Fira Sans" panose="020B0503050000020004" pitchFamily="34" charset="0"/>
                <a:ea typeface="Fira Sans" panose="020B0503050000020004" pitchFamily="34" charset="0"/>
              </a:rPr>
              <a:t>	</a:t>
            </a:r>
            <a:r>
              <a:rPr lang="en-US" sz="1600" b="1" dirty="0">
                <a:latin typeface="Fira Sans" panose="020B0503050000020004" pitchFamily="34" charset="0"/>
                <a:ea typeface="Fira Sans" panose="020B0503050000020004" pitchFamily="34" charset="0"/>
              </a:rPr>
              <a:t>24</a:t>
            </a:r>
          </a:p>
          <a:p>
            <a:pPr marL="0" indent="0" fontAlgn="base">
              <a:lnSpc>
                <a:spcPct val="100000"/>
              </a:lnSpc>
              <a:spcBef>
                <a:spcPts val="0"/>
              </a:spcBef>
              <a:spcAft>
                <a:spcPts val="600"/>
              </a:spcAft>
              <a:buNone/>
              <a:tabLst>
                <a:tab pos="7886700" algn="r"/>
              </a:tabLst>
            </a:pPr>
            <a:r>
              <a:rPr lang="en-US" sz="1600" b="1" dirty="0">
                <a:highlight>
                  <a:srgbClr val="FFFF00"/>
                </a:highlight>
                <a:latin typeface="Fira Sans" panose="020B0503050000020004" pitchFamily="34" charset="0"/>
                <a:ea typeface="Fira Sans" panose="020B0503050000020004" pitchFamily="34" charset="0"/>
              </a:rPr>
              <a:t>Section 4: Cheating Overview</a:t>
            </a:r>
            <a:r>
              <a:rPr lang="en-US" sz="1600" b="1" dirty="0">
                <a:latin typeface="Fira Sans" panose="020B0503050000020004" pitchFamily="34" charset="0"/>
                <a:ea typeface="Fira Sans" panose="020B0503050000020004" pitchFamily="34" charset="0"/>
              </a:rPr>
              <a:t>	31</a:t>
            </a:r>
          </a:p>
          <a:p>
            <a:pPr marL="0" indent="0" fontAlgn="base">
              <a:lnSpc>
                <a:spcPct val="100000"/>
              </a:lnSpc>
              <a:spcBef>
                <a:spcPts val="0"/>
              </a:spcBef>
              <a:spcAft>
                <a:spcPts val="600"/>
              </a:spcAft>
              <a:buNone/>
              <a:tabLst>
                <a:tab pos="7886700" algn="r"/>
              </a:tabLst>
            </a:pPr>
            <a:r>
              <a:rPr lang="en-US" sz="1600" b="1" dirty="0">
                <a:highlight>
                  <a:srgbClr val="FFFF00"/>
                </a:highlight>
                <a:latin typeface="Fira Sans" panose="020B0503050000020004" pitchFamily="34" charset="0"/>
                <a:ea typeface="Fira Sans" panose="020B0503050000020004" pitchFamily="34" charset="0"/>
              </a:rPr>
              <a:t>Section 5: Advantage Play</a:t>
            </a:r>
            <a:r>
              <a:rPr lang="en-US" sz="1600" b="1" dirty="0">
                <a:latin typeface="Fira Sans" panose="020B0503050000020004" pitchFamily="34" charset="0"/>
                <a:ea typeface="Fira Sans" panose="020B0503050000020004" pitchFamily="34" charset="0"/>
              </a:rPr>
              <a:t>	39</a:t>
            </a:r>
          </a:p>
          <a:p>
            <a:pPr marL="0" indent="0" fontAlgn="base">
              <a:lnSpc>
                <a:spcPct val="100000"/>
              </a:lnSpc>
              <a:spcBef>
                <a:spcPts val="0"/>
              </a:spcBef>
              <a:spcAft>
                <a:spcPts val="600"/>
              </a:spcAft>
              <a:buNone/>
              <a:tabLst>
                <a:tab pos="7886700" algn="r"/>
              </a:tabLst>
            </a:pPr>
            <a:r>
              <a:rPr lang="en-US" sz="1600" b="1" dirty="0">
                <a:highlight>
                  <a:srgbClr val="FFFF00"/>
                </a:highlight>
                <a:latin typeface="Fira Sans" panose="020B0503050000020004" pitchFamily="34" charset="0"/>
                <a:ea typeface="Fira Sans" panose="020B0503050000020004" pitchFamily="34" charset="0"/>
              </a:rPr>
              <a:t>Section 6: Internal Theft &amp; Fraud</a:t>
            </a:r>
            <a:r>
              <a:rPr lang="en-US" sz="1600" b="1" dirty="0">
                <a:latin typeface="Fira Sans" panose="020B0503050000020004" pitchFamily="34" charset="0"/>
                <a:ea typeface="Fira Sans" panose="020B0503050000020004" pitchFamily="34" charset="0"/>
              </a:rPr>
              <a:t>	44</a:t>
            </a:r>
          </a:p>
          <a:p>
            <a:pPr marL="0" indent="0" fontAlgn="base">
              <a:lnSpc>
                <a:spcPct val="100000"/>
              </a:lnSpc>
              <a:spcBef>
                <a:spcPts val="0"/>
              </a:spcBef>
              <a:spcAft>
                <a:spcPts val="600"/>
              </a:spcAft>
              <a:buFont typeface="Arial" panose="020B0604020202020204" pitchFamily="34" charset="0"/>
              <a:buNone/>
              <a:tabLst>
                <a:tab pos="7886700" algn="r"/>
              </a:tabLst>
            </a:pPr>
            <a:r>
              <a:rPr lang="en-US" sz="1600" b="1" dirty="0">
                <a:highlight>
                  <a:srgbClr val="FFFF00"/>
                </a:highlight>
                <a:latin typeface="Fira Sans" panose="020B0503050000020004" pitchFamily="34" charset="0"/>
                <a:ea typeface="Fira Sans" panose="020B0503050000020004" pitchFamily="34" charset="0"/>
              </a:rPr>
              <a:t>Section 7: Operations Trends</a:t>
            </a:r>
            <a:r>
              <a:rPr lang="en-US" sz="1600" b="1" dirty="0">
                <a:latin typeface="Fira Sans" panose="020B0503050000020004" pitchFamily="34" charset="0"/>
                <a:ea typeface="Fira Sans" panose="020B0503050000020004" pitchFamily="34" charset="0"/>
              </a:rPr>
              <a:t>	53</a:t>
            </a:r>
          </a:p>
          <a:p>
            <a:pPr marL="0" indent="0" fontAlgn="base">
              <a:lnSpc>
                <a:spcPct val="100000"/>
              </a:lnSpc>
              <a:spcBef>
                <a:spcPts val="0"/>
              </a:spcBef>
              <a:spcAft>
                <a:spcPts val="600"/>
              </a:spcAft>
              <a:buFont typeface="Arial" panose="020B0604020202020204" pitchFamily="34" charset="0"/>
              <a:buNone/>
              <a:tabLst>
                <a:tab pos="7886700" algn="r"/>
              </a:tabLst>
            </a:pPr>
            <a:r>
              <a:rPr lang="en-US" sz="1600" b="1" dirty="0">
                <a:highlight>
                  <a:srgbClr val="FFFF00"/>
                </a:highlight>
                <a:latin typeface="Fira Sans" panose="020B0503050000020004" pitchFamily="34" charset="0"/>
                <a:ea typeface="Fira Sans" panose="020B0503050000020004" pitchFamily="34" charset="0"/>
              </a:rPr>
              <a:t>Section 8: Technology</a:t>
            </a:r>
            <a:r>
              <a:rPr lang="en-US" sz="1600" b="1" dirty="0">
                <a:latin typeface="Fira Sans" panose="020B0503050000020004" pitchFamily="34" charset="0"/>
                <a:ea typeface="Fira Sans" panose="020B0503050000020004" pitchFamily="34" charset="0"/>
              </a:rPr>
              <a:t>	64</a:t>
            </a:r>
          </a:p>
          <a:p>
            <a:pPr marL="0" indent="0" fontAlgn="base">
              <a:lnSpc>
                <a:spcPct val="100000"/>
              </a:lnSpc>
              <a:spcBef>
                <a:spcPts val="0"/>
              </a:spcBef>
              <a:spcAft>
                <a:spcPts val="600"/>
              </a:spcAft>
              <a:buFont typeface="Arial" panose="020B0604020202020204" pitchFamily="34" charset="0"/>
              <a:buNone/>
              <a:tabLst>
                <a:tab pos="7886700" algn="r"/>
              </a:tabLst>
            </a:pPr>
            <a:r>
              <a:rPr lang="en-US" sz="1600" b="1" dirty="0">
                <a:latin typeface="Fira Sans" panose="020B0503050000020004" pitchFamily="34" charset="0"/>
                <a:ea typeface="Fira Sans" panose="020B0503050000020004" pitchFamily="34" charset="0"/>
              </a:rPr>
              <a:t>Section 9: Top Threats 	75</a:t>
            </a:r>
          </a:p>
          <a:p>
            <a:pPr marL="0" indent="0" fontAlgn="base">
              <a:lnSpc>
                <a:spcPct val="100000"/>
              </a:lnSpc>
              <a:spcBef>
                <a:spcPts val="0"/>
              </a:spcBef>
              <a:spcAft>
                <a:spcPts val="600"/>
              </a:spcAft>
              <a:buFont typeface="Arial" panose="020B0604020202020204" pitchFamily="34" charset="0"/>
              <a:buNone/>
              <a:tabLst>
                <a:tab pos="7886700" algn="r"/>
              </a:tabLst>
            </a:pPr>
            <a:r>
              <a:rPr lang="en-US" sz="1600" b="1" dirty="0">
                <a:latin typeface="Fira Sans" panose="020B0503050000020004" pitchFamily="34" charset="0"/>
                <a:ea typeface="Fira Sans" panose="020B0503050000020004" pitchFamily="34" charset="0"/>
              </a:rPr>
              <a:t>Conclusion	79</a:t>
            </a:r>
          </a:p>
          <a:p>
            <a:pPr marL="0" indent="0" fontAlgn="base">
              <a:lnSpc>
                <a:spcPct val="100000"/>
              </a:lnSpc>
              <a:spcBef>
                <a:spcPts val="0"/>
              </a:spcBef>
              <a:spcAft>
                <a:spcPts val="600"/>
              </a:spcAft>
              <a:buFont typeface="Arial" panose="020B0604020202020204" pitchFamily="34" charset="0"/>
              <a:buNone/>
              <a:tabLst>
                <a:tab pos="7886700" algn="r"/>
              </a:tabLst>
            </a:pPr>
            <a:r>
              <a:rPr lang="en-US" sz="1600" b="1" dirty="0">
                <a:latin typeface="Fira Sans" panose="020B0503050000020004" pitchFamily="34" charset="0"/>
                <a:ea typeface="Fira Sans" panose="020B0503050000020004" pitchFamily="34" charset="0"/>
              </a:rPr>
              <a:t>Reliability of Data	80</a:t>
            </a:r>
          </a:p>
          <a:p>
            <a:pPr marL="0" indent="0" fontAlgn="base">
              <a:lnSpc>
                <a:spcPct val="100000"/>
              </a:lnSpc>
              <a:spcBef>
                <a:spcPts val="0"/>
              </a:spcBef>
              <a:spcAft>
                <a:spcPts val="600"/>
              </a:spcAft>
              <a:buFont typeface="Arial" panose="020B0604020202020204" pitchFamily="34" charset="0"/>
              <a:buNone/>
              <a:tabLst>
                <a:tab pos="7886700" algn="r"/>
              </a:tabLst>
            </a:pPr>
            <a:endParaRPr lang="en-US" sz="1600" b="1" dirty="0">
              <a:latin typeface="Fira Sans" panose="020B0503050000020004" pitchFamily="34" charset="0"/>
              <a:ea typeface="Fira Sans" panose="020B0503050000020004" pitchFamily="34" charset="0"/>
            </a:endParaRPr>
          </a:p>
          <a:p>
            <a:pPr marL="0" indent="0" fontAlgn="base">
              <a:lnSpc>
                <a:spcPct val="100000"/>
              </a:lnSpc>
              <a:spcBef>
                <a:spcPts val="0"/>
              </a:spcBef>
              <a:spcAft>
                <a:spcPts val="600"/>
              </a:spcAft>
              <a:buNone/>
              <a:tabLst>
                <a:tab pos="7886700" algn="r"/>
              </a:tabLst>
            </a:pPr>
            <a:endParaRPr lang="en-US" sz="1600" b="1" dirty="0">
              <a:latin typeface="Fira Sans" panose="020B0503050000020004" pitchFamily="34" charset="0"/>
              <a:ea typeface="Fira Sans" panose="020B0503050000020004" pitchFamily="34" charset="0"/>
            </a:endParaRPr>
          </a:p>
        </p:txBody>
      </p:sp>
      <p:sp>
        <p:nvSpPr>
          <p:cNvPr id="4" name="Slide Number Placeholder 3">
            <a:extLst>
              <a:ext uri="{FF2B5EF4-FFF2-40B4-BE49-F238E27FC236}">
                <a16:creationId xmlns:a16="http://schemas.microsoft.com/office/drawing/2014/main" id="{A239BFCC-9271-0741-BB48-617829066BD2}"/>
              </a:ext>
            </a:extLst>
          </p:cNvPr>
          <p:cNvSpPr>
            <a:spLocks noGrp="1"/>
          </p:cNvSpPr>
          <p:nvPr>
            <p:ph type="sldNum" sz="quarter" idx="4"/>
          </p:nvPr>
        </p:nvSpPr>
        <p:spPr>
          <a:prstGeom prst="rect">
            <a:avLst/>
          </a:prstGeom>
        </p:spPr>
        <p:txBody>
          <a:bodyPr/>
          <a:lstStyle/>
          <a:p>
            <a:pPr algn="r"/>
            <a:fld id="{288C9D1B-96A2-1549-A8E5-402D4C8B6615}" type="slidenum">
              <a:rPr lang="en-US" smtClean="0"/>
              <a:pPr algn="r"/>
              <a:t>2</a:t>
            </a:fld>
            <a:endParaRPr lang="en-US" dirty="0"/>
          </a:p>
        </p:txBody>
      </p:sp>
      <p:sp>
        <p:nvSpPr>
          <p:cNvPr id="6" name="TextBox 5">
            <a:extLst>
              <a:ext uri="{FF2B5EF4-FFF2-40B4-BE49-F238E27FC236}">
                <a16:creationId xmlns:a16="http://schemas.microsoft.com/office/drawing/2014/main" id="{61961950-90F9-4CAD-83B4-445839E467B4}"/>
              </a:ext>
            </a:extLst>
          </p:cNvPr>
          <p:cNvSpPr txBox="1"/>
          <p:nvPr/>
        </p:nvSpPr>
        <p:spPr>
          <a:xfrm>
            <a:off x="224589" y="275205"/>
            <a:ext cx="11726779" cy="430887"/>
          </a:xfrm>
          <a:prstGeom prst="rect">
            <a:avLst/>
          </a:prstGeom>
          <a:solidFill>
            <a:srgbClr val="192443"/>
          </a:solidFill>
          <a:ln w="12700">
            <a:noFill/>
          </a:ln>
          <a:effectLst>
            <a:outerShdw blurRad="50800" dist="38100" dir="8100000" algn="tr" rotWithShape="0">
              <a:prstClr val="black">
                <a:alpha val="40000"/>
              </a:prstClr>
            </a:outerShdw>
          </a:effectLst>
        </p:spPr>
        <p:txBody>
          <a:bodyPr wrap="square" rtlCol="0">
            <a:spAutoFit/>
          </a:bodyPr>
          <a:lstStyle/>
          <a:p>
            <a:pPr algn="ctr"/>
            <a:r>
              <a:rPr lang="en-US" sz="2200" b="1" dirty="0">
                <a:solidFill>
                  <a:schemeClr val="bg1"/>
                </a:solidFill>
                <a:latin typeface="Fira Sans Condensed SemiBold" panose="020B0503050000020004" pitchFamily="34" charset="0"/>
                <a:ea typeface="Fira Sans Condensed SemiBold" panose="020B0503050000020004" pitchFamily="34" charset="0"/>
              </a:rPr>
              <a:t>TABLE OF CONTENTS</a:t>
            </a:r>
            <a:endParaRPr lang="en-US" sz="2200" b="1" dirty="0">
              <a:latin typeface="Fira Sans Condensed SemiBold" panose="020B0503050000020004" pitchFamily="34" charset="0"/>
              <a:ea typeface="Fira Sans Condensed SemiBold" panose="020B0503050000020004" pitchFamily="34" charset="0"/>
            </a:endParaRPr>
          </a:p>
        </p:txBody>
      </p:sp>
    </p:spTree>
    <p:extLst>
      <p:ext uri="{BB962C8B-B14F-4D97-AF65-F5344CB8AC3E}">
        <p14:creationId xmlns:p14="http://schemas.microsoft.com/office/powerpoint/2010/main" val="22513091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mtClean="0"/>
              <a:pPr algn="r"/>
              <a:t>20</a:t>
            </a:fld>
            <a:endParaRPr lang="en-US" dirty="0"/>
          </a:p>
        </p:txBody>
      </p:sp>
      <p:sp>
        <p:nvSpPr>
          <p:cNvPr id="4" name="TextBox 3">
            <a:extLst>
              <a:ext uri="{FF2B5EF4-FFF2-40B4-BE49-F238E27FC236}">
                <a16:creationId xmlns:a16="http://schemas.microsoft.com/office/drawing/2014/main" id="{59797489-E87B-30E1-7A1E-92EEF0D97F02}"/>
              </a:ext>
            </a:extLst>
          </p:cNvPr>
          <p:cNvSpPr txBox="1"/>
          <p:nvPr/>
        </p:nvSpPr>
        <p:spPr>
          <a:xfrm>
            <a:off x="7809874" y="275205"/>
            <a:ext cx="4382125" cy="769441"/>
          </a:xfrm>
          <a:prstGeom prst="rect">
            <a:avLst/>
          </a:prstGeom>
          <a:solidFill>
            <a:srgbClr val="1D2244"/>
          </a:solidFill>
          <a:ln w="12700">
            <a:noFill/>
          </a:ln>
          <a:effectLst>
            <a:outerShdw blurRad="50800" dist="38100" dir="18900000" algn="bl" rotWithShape="0">
              <a:prstClr val="black">
                <a:alpha val="40000"/>
              </a:prstClr>
            </a:outerShdw>
          </a:effectLst>
        </p:spPr>
        <p:txBody>
          <a:bodyPr wrap="square" rtlCol="0">
            <a:spAutoFit/>
          </a:bodyPr>
          <a:lstStyle/>
          <a:p>
            <a:pPr marL="14288"/>
            <a:r>
              <a:rPr lang="en-US" sz="2200" dirty="0">
                <a:solidFill>
                  <a:schemeClr val="bg1"/>
                </a:solidFill>
                <a:latin typeface="Fira Sans" panose="020B0503050000020004" pitchFamily="34" charset="0"/>
                <a:ea typeface="Fira Sans" panose="020B0503050000020004" pitchFamily="34" charset="0"/>
              </a:rPr>
              <a:t>SECTION FOUR:</a:t>
            </a:r>
          </a:p>
          <a:p>
            <a:pPr marL="14288"/>
            <a:r>
              <a:rPr lang="en-US" sz="2200" b="1" dirty="0">
                <a:solidFill>
                  <a:schemeClr val="bg1"/>
                </a:solidFill>
                <a:latin typeface="Fira Sans" panose="020B0503050000020004" pitchFamily="34" charset="0"/>
                <a:ea typeface="Fira Sans" panose="020B0503050000020004" pitchFamily="34" charset="0"/>
              </a:rPr>
              <a:t>CHEATING OVERVIEW</a:t>
            </a:r>
          </a:p>
        </p:txBody>
      </p:sp>
      <p:graphicFrame>
        <p:nvGraphicFramePr>
          <p:cNvPr id="7" name="Chart 6">
            <a:extLst>
              <a:ext uri="{FF2B5EF4-FFF2-40B4-BE49-F238E27FC236}">
                <a16:creationId xmlns:a16="http://schemas.microsoft.com/office/drawing/2014/main" id="{6A0F0C52-8C7D-C645-2A52-81850A65D9B3}"/>
              </a:ext>
            </a:extLst>
          </p:cNvPr>
          <p:cNvGraphicFramePr>
            <a:graphicFrameLocks/>
          </p:cNvGraphicFramePr>
          <p:nvPr>
            <p:extLst>
              <p:ext uri="{D42A27DB-BD31-4B8C-83A1-F6EECF244321}">
                <p14:modId xmlns:p14="http://schemas.microsoft.com/office/powerpoint/2010/main" val="2257431372"/>
              </p:ext>
            </p:extLst>
          </p:nvPr>
        </p:nvGraphicFramePr>
        <p:xfrm>
          <a:off x="654909" y="1390134"/>
          <a:ext cx="5140410" cy="4311481"/>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5CCCA6FA-ED50-37FC-F091-BE0CD2BC0B4C}"/>
              </a:ext>
            </a:extLst>
          </p:cNvPr>
          <p:cNvSpPr txBox="1"/>
          <p:nvPr/>
        </p:nvSpPr>
        <p:spPr>
          <a:xfrm>
            <a:off x="7809874" y="3811031"/>
            <a:ext cx="3249827" cy="276999"/>
          </a:xfrm>
          <a:prstGeom prst="rect">
            <a:avLst/>
          </a:prstGeom>
          <a:noFill/>
        </p:spPr>
        <p:txBody>
          <a:bodyPr wrap="square" rtlCol="0">
            <a:spAutoFit/>
          </a:bodyPr>
          <a:lstStyle/>
          <a:p>
            <a:r>
              <a:rPr lang="en-US" sz="1200" dirty="0"/>
              <a:t>Top line: percent of respondents</a:t>
            </a:r>
          </a:p>
        </p:txBody>
      </p:sp>
      <p:sp>
        <p:nvSpPr>
          <p:cNvPr id="11" name="TextBox 10">
            <a:extLst>
              <a:ext uri="{FF2B5EF4-FFF2-40B4-BE49-F238E27FC236}">
                <a16:creationId xmlns:a16="http://schemas.microsoft.com/office/drawing/2014/main" id="{AE779C0E-8FAD-2CB2-5498-4CAE268794FF}"/>
              </a:ext>
            </a:extLst>
          </p:cNvPr>
          <p:cNvSpPr txBox="1"/>
          <p:nvPr/>
        </p:nvSpPr>
        <p:spPr>
          <a:xfrm>
            <a:off x="3761104" y="4575911"/>
            <a:ext cx="1766485" cy="461665"/>
          </a:xfrm>
          <a:prstGeom prst="rect">
            <a:avLst/>
          </a:prstGeom>
          <a:solidFill>
            <a:srgbClr val="FFCC00"/>
          </a:solidFill>
        </p:spPr>
        <p:txBody>
          <a:bodyPr wrap="square">
            <a:spAutoFit/>
          </a:bodyPr>
          <a:lstStyle/>
          <a:p>
            <a:pPr algn="ctr"/>
            <a:r>
              <a:rPr lang="en-US" sz="1200" i="1" dirty="0">
                <a:latin typeface="Arial" panose="020B0604020202020204" pitchFamily="34" charset="0"/>
              </a:rPr>
              <a:t>(Multiple responses permitted.) </a:t>
            </a:r>
          </a:p>
        </p:txBody>
      </p:sp>
      <p:graphicFrame>
        <p:nvGraphicFramePr>
          <p:cNvPr id="3" name="Chart 2">
            <a:extLst>
              <a:ext uri="{FF2B5EF4-FFF2-40B4-BE49-F238E27FC236}">
                <a16:creationId xmlns:a16="http://schemas.microsoft.com/office/drawing/2014/main" id="{73643E51-0AF6-15B8-FA74-C022D9C5C972}"/>
              </a:ext>
            </a:extLst>
          </p:cNvPr>
          <p:cNvGraphicFramePr>
            <a:graphicFrameLocks/>
          </p:cNvGraphicFramePr>
          <p:nvPr>
            <p:extLst>
              <p:ext uri="{D42A27DB-BD31-4B8C-83A1-F6EECF244321}">
                <p14:modId xmlns:p14="http://schemas.microsoft.com/office/powerpoint/2010/main" val="2187199464"/>
              </p:ext>
            </p:extLst>
          </p:nvPr>
        </p:nvGraphicFramePr>
        <p:xfrm>
          <a:off x="6340641" y="1636295"/>
          <a:ext cx="5522495" cy="407735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7916940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C699F8F-9A64-299E-4D0D-71C8F16E5CE1}"/>
              </a:ext>
            </a:extLst>
          </p:cNvPr>
          <p:cNvSpPr txBox="1"/>
          <p:nvPr/>
        </p:nvSpPr>
        <p:spPr>
          <a:xfrm>
            <a:off x="0" y="0"/>
            <a:ext cx="4652681" cy="6858000"/>
          </a:xfrm>
          <a:prstGeom prst="rect">
            <a:avLst/>
          </a:prstGeom>
          <a:solidFill>
            <a:srgbClr val="1D2244"/>
          </a:solidFill>
          <a:ln w="12700">
            <a:noFill/>
          </a:ln>
          <a:effectLst>
            <a:outerShdw blurRad="50800" dist="38100" dir="8100000" algn="tr" rotWithShape="0">
              <a:prstClr val="black">
                <a:alpha val="40000"/>
              </a:prstClr>
            </a:outerShdw>
          </a:effectLst>
        </p:spPr>
        <p:txBody>
          <a:bodyPr wrap="square" rtlCol="0">
            <a:noAutofit/>
          </a:bodyPr>
          <a:lstStyle>
            <a:defPPr>
              <a:defRPr lang="en-US"/>
            </a:defPPr>
            <a:lvl1pPr>
              <a:defRPr>
                <a:latin typeface="Arial Black" panose="020B0A04020102020204" pitchFamily="34" charset="0"/>
              </a:defRPr>
            </a:lvl1pPr>
          </a:lstStyle>
          <a:p>
            <a:endParaRPr lang="en-US" dirty="0"/>
          </a:p>
          <a:p>
            <a:endParaRPr lang="en-US" dirty="0"/>
          </a:p>
          <a:p>
            <a:endParaRPr lang="en-US" dirty="0"/>
          </a:p>
          <a:p>
            <a:endParaRPr lang="en-US" dirty="0"/>
          </a:p>
          <a:p>
            <a:endParaRPr lang="en-US" dirty="0"/>
          </a:p>
          <a:p>
            <a:endParaRPr lang="en-US" dirty="0"/>
          </a:p>
        </p:txBody>
      </p:sp>
      <p:sp>
        <p:nvSpPr>
          <p:cNvPr id="3" name="TextBox 2">
            <a:extLst>
              <a:ext uri="{FF2B5EF4-FFF2-40B4-BE49-F238E27FC236}">
                <a16:creationId xmlns:a16="http://schemas.microsoft.com/office/drawing/2014/main" id="{23644E2A-D3EF-F842-7435-4495034AFA6D}"/>
              </a:ext>
            </a:extLst>
          </p:cNvPr>
          <p:cNvSpPr txBox="1"/>
          <p:nvPr/>
        </p:nvSpPr>
        <p:spPr>
          <a:xfrm>
            <a:off x="4652682" y="601884"/>
            <a:ext cx="7049324" cy="6256116"/>
          </a:xfrm>
          <a:prstGeom prst="snip1Rect">
            <a:avLst/>
          </a:prstGeom>
          <a:gradFill flip="none" rotWithShape="1">
            <a:gsLst>
              <a:gs pos="0">
                <a:srgbClr val="00477C">
                  <a:shade val="30000"/>
                  <a:satMod val="115000"/>
                </a:srgbClr>
              </a:gs>
              <a:gs pos="50000">
                <a:srgbClr val="00477C">
                  <a:shade val="67500"/>
                  <a:satMod val="115000"/>
                </a:srgbClr>
              </a:gs>
              <a:gs pos="100000">
                <a:srgbClr val="00477C">
                  <a:shade val="100000"/>
                  <a:satMod val="115000"/>
                </a:srgbClr>
              </a:gs>
            </a:gsLst>
            <a:lin ang="2700000" scaled="1"/>
            <a:tileRect/>
          </a:gradFill>
          <a:ln w="28575">
            <a:noFill/>
          </a:ln>
          <a:effectLst>
            <a:outerShdw blurRad="50800" dist="38100" dir="2700000" algn="tl" rotWithShape="0">
              <a:prstClr val="black">
                <a:alpha val="40000"/>
              </a:prstClr>
            </a:outerShdw>
          </a:effectLst>
        </p:spPr>
        <p:txBody>
          <a:bodyPr wrap="square" rtlCol="0" anchor="ctr">
            <a:noAutofit/>
          </a:bodyPr>
          <a:lstStyle>
            <a:defPPr>
              <a:defRPr lang="en-US"/>
            </a:defPPr>
            <a:lvl1pPr marL="287338">
              <a:tabLst>
                <a:tab pos="10620375" algn="l"/>
              </a:tabLst>
              <a:defRPr sz="1600" b="1">
                <a:solidFill>
                  <a:schemeClr val="bg1"/>
                </a:solidFill>
                <a:latin typeface="Fira Sans" panose="020B0503050000020004" pitchFamily="34" charset="0"/>
                <a:ea typeface="Fira Sans" panose="020B0503050000020004" pitchFamily="34" charset="0"/>
              </a:defRPr>
            </a:lvl1pPr>
            <a:lvl2pPr marL="742950" lvl="1" indent="-285750">
              <a:buFont typeface="Arial" panose="020B0604020202020204" pitchFamily="34" charset="0"/>
              <a:buChar char="•"/>
              <a:defRPr sz="1400">
                <a:solidFill>
                  <a:schemeClr val="bg1"/>
                </a:solidFill>
                <a:latin typeface="Fira Sans" panose="020B0503050000020004" pitchFamily="34" charset="0"/>
                <a:ea typeface="Fira Sans" panose="020B0503050000020004" pitchFamily="34" charset="0"/>
              </a:defRPr>
            </a:lvl2pPr>
          </a:lstStyle>
          <a:p>
            <a:r>
              <a:rPr lang="en-US" dirty="0"/>
              <a:t>DEFINITION OF ADVANTAGE PLAY IN THIS SURVEY:</a:t>
            </a:r>
          </a:p>
          <a:p>
            <a:endParaRPr lang="en-US" dirty="0"/>
          </a:p>
          <a:p>
            <a:r>
              <a:rPr lang="en-US" dirty="0"/>
              <a:t>“By advantage play, we mean an individual or group of individuals who gain an advantage over casino games without actively violating laws or casino policies and procedures. Examples include card counting without the use of a device, baccarat side-bet counting, placing roulette bets late in the spin, and exploiting visible bonus features on slot machines when doing so becomes profitable.”</a:t>
            </a:r>
          </a:p>
          <a:p>
            <a:endParaRPr lang="en-US" dirty="0"/>
          </a:p>
          <a:p>
            <a:r>
              <a:rPr lang="en-US" dirty="0"/>
              <a:t>Derk J. Boss, CFE, CPP, CSP</a:t>
            </a:r>
            <a:br>
              <a:rPr lang="en-US" dirty="0"/>
            </a:br>
            <a:r>
              <a:rPr lang="en-US" dirty="0"/>
              <a:t>President, IACSP</a:t>
            </a:r>
          </a:p>
          <a:p>
            <a:endParaRPr lang="en-US" dirty="0"/>
          </a:p>
          <a:p>
            <a:endParaRPr lang="en-US" dirty="0"/>
          </a:p>
          <a:p>
            <a:endParaRPr lang="en-US" dirty="0"/>
          </a:p>
        </p:txBody>
      </p:sp>
      <p:sp>
        <p:nvSpPr>
          <p:cNvPr id="14" name="TextBox 13">
            <a:extLst>
              <a:ext uri="{FF2B5EF4-FFF2-40B4-BE49-F238E27FC236}">
                <a16:creationId xmlns:a16="http://schemas.microsoft.com/office/drawing/2014/main" id="{67A60AD8-5793-5727-9644-E8CCDFAB6060}"/>
              </a:ext>
            </a:extLst>
          </p:cNvPr>
          <p:cNvSpPr txBox="1"/>
          <p:nvPr/>
        </p:nvSpPr>
        <p:spPr>
          <a:xfrm>
            <a:off x="-201540" y="2338856"/>
            <a:ext cx="4965328" cy="1938992"/>
          </a:xfrm>
          <a:prstGeom prst="rect">
            <a:avLst/>
          </a:prstGeom>
          <a:noFill/>
        </p:spPr>
        <p:txBody>
          <a:bodyPr wrap="square">
            <a:spAutoFit/>
          </a:bodyPr>
          <a:lstStyle/>
          <a:p>
            <a:pPr algn="ctr"/>
            <a:r>
              <a:rPr lang="en-US" sz="2400" dirty="0">
                <a:solidFill>
                  <a:schemeClr val="bg1"/>
                </a:solidFill>
                <a:latin typeface="Fira Sans" panose="020B0503050000020004" pitchFamily="34" charset="0"/>
                <a:ea typeface="Fira Sans" panose="020B0503050000020004" pitchFamily="34" charset="0"/>
              </a:rPr>
              <a:t>SECTION FIVE</a:t>
            </a:r>
          </a:p>
          <a:p>
            <a:pPr algn="ctr"/>
            <a:endParaRPr lang="en-US" sz="2400" dirty="0">
              <a:solidFill>
                <a:schemeClr val="bg1"/>
              </a:solidFill>
              <a:latin typeface="Fira Sans" panose="020B0503050000020004" pitchFamily="34" charset="0"/>
              <a:ea typeface="Fira Sans" panose="020B0503050000020004" pitchFamily="34" charset="0"/>
            </a:endParaRPr>
          </a:p>
          <a:p>
            <a:pPr algn="ctr"/>
            <a:r>
              <a:rPr lang="en-US" sz="3600" b="1" dirty="0">
                <a:solidFill>
                  <a:schemeClr val="bg1"/>
                </a:solidFill>
                <a:latin typeface="Fira Sans" panose="020B0503050000020004" pitchFamily="34" charset="0"/>
                <a:ea typeface="Fira Sans" panose="020B0503050000020004" pitchFamily="34" charset="0"/>
              </a:rPr>
              <a:t>ADVANTAGE</a:t>
            </a:r>
          </a:p>
          <a:p>
            <a:pPr algn="ctr"/>
            <a:r>
              <a:rPr lang="en-US" sz="3600" b="1" dirty="0">
                <a:solidFill>
                  <a:schemeClr val="bg1"/>
                </a:solidFill>
                <a:latin typeface="Fira Sans" panose="020B0503050000020004" pitchFamily="34" charset="0"/>
                <a:ea typeface="Fira Sans" panose="020B0503050000020004" pitchFamily="34" charset="0"/>
              </a:rPr>
              <a:t>PLAY</a:t>
            </a:r>
          </a:p>
        </p:txBody>
      </p:sp>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mtClean="0">
                <a:solidFill>
                  <a:schemeClr val="bg1"/>
                </a:solidFill>
              </a:rPr>
              <a:pPr algn="r"/>
              <a:t>21</a:t>
            </a:fld>
            <a:endParaRPr lang="en-US" dirty="0">
              <a:solidFill>
                <a:schemeClr val="bg1"/>
              </a:solidFill>
            </a:endParaRPr>
          </a:p>
        </p:txBody>
      </p:sp>
      <p:grpSp>
        <p:nvGrpSpPr>
          <p:cNvPr id="5" name="Group 4">
            <a:extLst>
              <a:ext uri="{FF2B5EF4-FFF2-40B4-BE49-F238E27FC236}">
                <a16:creationId xmlns:a16="http://schemas.microsoft.com/office/drawing/2014/main" id="{7DCF79A3-FA79-7AD7-88B4-2C63349BB61F}"/>
              </a:ext>
            </a:extLst>
          </p:cNvPr>
          <p:cNvGrpSpPr/>
          <p:nvPr/>
        </p:nvGrpSpPr>
        <p:grpSpPr>
          <a:xfrm>
            <a:off x="5033301" y="5705840"/>
            <a:ext cx="3694014" cy="844952"/>
            <a:chOff x="4940700" y="5705840"/>
            <a:chExt cx="3694014" cy="844952"/>
          </a:xfrm>
        </p:grpSpPr>
        <p:sp>
          <p:nvSpPr>
            <p:cNvPr id="4" name="Rounded Rectangle 3">
              <a:extLst>
                <a:ext uri="{FF2B5EF4-FFF2-40B4-BE49-F238E27FC236}">
                  <a16:creationId xmlns:a16="http://schemas.microsoft.com/office/drawing/2014/main" id="{59280331-685C-5794-A5AA-5351C72CDB9D}"/>
                </a:ext>
              </a:extLst>
            </p:cNvPr>
            <p:cNvSpPr/>
            <p:nvPr/>
          </p:nvSpPr>
          <p:spPr>
            <a:xfrm>
              <a:off x="4940700" y="5705840"/>
              <a:ext cx="3694014" cy="84495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a:extLst>
                <a:ext uri="{FF2B5EF4-FFF2-40B4-BE49-F238E27FC236}">
                  <a16:creationId xmlns:a16="http://schemas.microsoft.com/office/drawing/2014/main" id="{E71DD711-709E-9D33-53B9-C63B8D74B27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p:blipFill>
          <p:spPr bwMode="auto">
            <a:xfrm>
              <a:off x="5137947" y="5847468"/>
              <a:ext cx="3300953" cy="5611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858377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EB5CE-DC37-57E2-71E8-EC46AF31879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FC0CF02-1A50-23C4-B75E-B504308891EC}"/>
              </a:ext>
            </a:extLst>
          </p:cNvPr>
          <p:cNvSpPr>
            <a:spLocks noGrp="1"/>
          </p:cNvSpPr>
          <p:nvPr>
            <p:ph type="sldNum" sz="quarter" idx="4"/>
          </p:nvPr>
        </p:nvSpPr>
        <p:spPr/>
        <p:txBody>
          <a:bodyPr/>
          <a:lstStyle/>
          <a:p>
            <a:pPr algn="r"/>
            <a:fld id="{288C9D1B-96A2-1549-A8E5-402D4C8B6615}" type="slidenum">
              <a:rPr lang="en-US" smtClean="0"/>
              <a:pPr algn="r"/>
              <a:t>22</a:t>
            </a:fld>
            <a:endParaRPr lang="en-US" dirty="0"/>
          </a:p>
        </p:txBody>
      </p:sp>
      <p:sp>
        <p:nvSpPr>
          <p:cNvPr id="4" name="TextBox 3">
            <a:extLst>
              <a:ext uri="{FF2B5EF4-FFF2-40B4-BE49-F238E27FC236}">
                <a16:creationId xmlns:a16="http://schemas.microsoft.com/office/drawing/2014/main" id="{AC02F14C-5523-6A07-5F75-0794AFF68634}"/>
              </a:ext>
            </a:extLst>
          </p:cNvPr>
          <p:cNvSpPr txBox="1"/>
          <p:nvPr/>
        </p:nvSpPr>
        <p:spPr>
          <a:xfrm>
            <a:off x="826376" y="1237075"/>
            <a:ext cx="10358437" cy="4616648"/>
          </a:xfrm>
          <a:prstGeom prst="rect">
            <a:avLst/>
          </a:prstGeom>
          <a:noFill/>
        </p:spPr>
        <p:txBody>
          <a:bodyPr wrap="square">
            <a:spAutoFit/>
          </a:bodyPr>
          <a:lstStyle/>
          <a:p>
            <a:r>
              <a:rPr lang="en-US" sz="1400" b="1" dirty="0"/>
              <a:t>SECTION 5 OVERVIEW: ADVANTAGE PLAY</a:t>
            </a:r>
          </a:p>
          <a:p>
            <a:endParaRPr lang="en-US" sz="1400" b="1" dirty="0"/>
          </a:p>
          <a:p>
            <a:r>
              <a:rPr lang="en-US" sz="1400" b="1" dirty="0"/>
              <a:t>Analysis</a:t>
            </a:r>
          </a:p>
          <a:p>
            <a:endParaRPr lang="en-US" sz="1400" b="1" dirty="0"/>
          </a:p>
          <a:p>
            <a:r>
              <a:rPr lang="en-US" sz="1400" dirty="0"/>
              <a:t>Advantage play continues to be one of the most significant challenges facing casino surveillance departments. Survey results indicate that organized teams, evolving techniques, and increased operational sophistication require surveillance professionals to combine traditional observation skills with intelligence sharing, technology, and specialized investigative training.</a:t>
            </a:r>
          </a:p>
          <a:p>
            <a:endParaRPr lang="en-US" sz="1400" dirty="0"/>
          </a:p>
          <a:p>
            <a:r>
              <a:rPr lang="en-US" sz="1400" b="1" dirty="0"/>
              <a:t>Key Findings</a:t>
            </a:r>
          </a:p>
          <a:p>
            <a:pPr marL="285750" indent="-285750">
              <a:buFont typeface="Arial" panose="020B0604020202020204" pitchFamily="34" charset="0"/>
              <a:buChar char="•"/>
            </a:pPr>
            <a:r>
              <a:rPr lang="en-US" sz="1400" dirty="0"/>
              <a:t>Advantage play remains among the </a:t>
            </a:r>
            <a:r>
              <a:rPr lang="en-US" sz="1400" b="1" dirty="0"/>
              <a:t>highest-ranked surveillance concerns</a:t>
            </a:r>
            <a:r>
              <a:rPr lang="en-US" sz="1400" dirty="0"/>
              <a:t>, cited by </a:t>
            </a:r>
            <a:r>
              <a:rPr lang="en-US" sz="1400" b="1" dirty="0"/>
              <a:t>53% of respondents</a:t>
            </a:r>
            <a:r>
              <a:rPr lang="en-US" sz="1400" dirty="0"/>
              <a:t> in the Top Threats section.</a:t>
            </a:r>
          </a:p>
          <a:p>
            <a:pPr marL="285750" indent="-285750">
              <a:buFont typeface="Arial" panose="020B0604020202020204" pitchFamily="34" charset="0"/>
              <a:buChar char="•"/>
            </a:pPr>
            <a:r>
              <a:rPr lang="en-US" sz="1400" b="1" dirty="0"/>
              <a:t>41% of respondents reported more than 20 advantage-play incidents</a:t>
            </a:r>
            <a:r>
              <a:rPr lang="en-US" sz="1400" dirty="0"/>
              <a:t> in the previous calendar year, up from </a:t>
            </a:r>
            <a:r>
              <a:rPr lang="en-US" sz="1400" b="1" dirty="0"/>
              <a:t>34% in 2025</a:t>
            </a:r>
            <a:r>
              <a:rPr lang="en-US" sz="1400" dirty="0"/>
              <a:t> and </a:t>
            </a:r>
            <a:r>
              <a:rPr lang="en-US" sz="1400" b="1" dirty="0"/>
              <a:t>20% in 2021</a:t>
            </a:r>
            <a:r>
              <a:rPr lang="en-US" sz="1400" dirty="0"/>
              <a:t>.</a:t>
            </a:r>
          </a:p>
          <a:p>
            <a:pPr marL="285750" indent="-285750">
              <a:buFont typeface="Arial" panose="020B0604020202020204" pitchFamily="34" charset="0"/>
              <a:buChar char="•"/>
            </a:pPr>
            <a:r>
              <a:rPr lang="en-US" sz="1400" b="1" dirty="0"/>
              <a:t>Blackjack was the most frequently reported area of advantage play (80%)</a:t>
            </a:r>
            <a:r>
              <a:rPr lang="en-US" sz="1400" dirty="0"/>
              <a:t>, followed by </a:t>
            </a:r>
            <a:r>
              <a:rPr lang="en-US" sz="1400" b="1" dirty="0"/>
              <a:t>slots (42%)</a:t>
            </a:r>
            <a:r>
              <a:rPr lang="en-US" sz="1400" dirty="0"/>
              <a:t>.</a:t>
            </a:r>
          </a:p>
          <a:p>
            <a:pPr marL="285750" indent="-285750">
              <a:buFont typeface="Arial" panose="020B0604020202020204" pitchFamily="34" charset="0"/>
              <a:buChar char="•"/>
            </a:pPr>
            <a:r>
              <a:rPr lang="en-US" sz="1400" dirty="0"/>
              <a:t> Advantage play was most commonly </a:t>
            </a:r>
            <a:r>
              <a:rPr lang="en-US" sz="1400" b="1" dirty="0"/>
              <a:t>detected through surveillance live detection (76%)</a:t>
            </a:r>
            <a:r>
              <a:rPr lang="en-US" sz="1400" dirty="0"/>
              <a:t>, followed by </a:t>
            </a:r>
            <a:r>
              <a:rPr lang="en-US" sz="1400" b="1" dirty="0"/>
              <a:t>surveillance investigation/audit (64%)</a:t>
            </a:r>
            <a:r>
              <a:rPr lang="en-US" sz="1400" dirty="0"/>
              <a:t> and </a:t>
            </a:r>
            <a:r>
              <a:rPr lang="en-US" sz="1400" b="1" dirty="0"/>
              <a:t>reporting by the involved department (55%)</a:t>
            </a:r>
            <a:r>
              <a:rPr lang="en-US" sz="1400" dirty="0"/>
              <a:t>.</a:t>
            </a:r>
          </a:p>
          <a:p>
            <a:pPr marL="285750" indent="-285750">
              <a:buFont typeface="Arial" panose="020B0604020202020204" pitchFamily="34" charset="0"/>
              <a:buChar char="•"/>
            </a:pPr>
            <a:endParaRPr lang="en-US" sz="1400" dirty="0"/>
          </a:p>
          <a:p>
            <a:r>
              <a:rPr lang="en-US" sz="1400" b="1" dirty="0"/>
              <a:t>Why This Matters</a:t>
            </a:r>
          </a:p>
          <a:p>
            <a:pPr marL="285750" indent="-285750">
              <a:buFont typeface="Arial" panose="020B0604020202020204" pitchFamily="34" charset="0"/>
              <a:buChar char="•"/>
            </a:pPr>
            <a:r>
              <a:rPr lang="en-US" sz="1400" dirty="0"/>
              <a:t>Advantage play continues to evolve, requiring surveillance teams to adapt their investigative strategies. </a:t>
            </a:r>
          </a:p>
          <a:p>
            <a:pPr marL="285750" indent="-285750">
              <a:buFont typeface="Arial" panose="020B0604020202020204" pitchFamily="34" charset="0"/>
              <a:buChar char="•"/>
            </a:pPr>
            <a:r>
              <a:rPr lang="en-US" sz="1400" dirty="0"/>
              <a:t>Intelligence sharing and timely information exchange improve the ability to identify repeat offenders and organized groups. </a:t>
            </a:r>
          </a:p>
          <a:p>
            <a:pPr marL="285750" indent="-285750">
              <a:buFont typeface="Arial" panose="020B0604020202020204" pitchFamily="34" charset="0"/>
              <a:buChar char="•"/>
            </a:pPr>
            <a:r>
              <a:rPr lang="en-US" sz="1400" dirty="0"/>
              <a:t>Ongoing training and operational consistency are critical to protecting gaming assets and maintaining game integrity. </a:t>
            </a:r>
          </a:p>
        </p:txBody>
      </p:sp>
    </p:spTree>
    <p:extLst>
      <p:ext uri="{BB962C8B-B14F-4D97-AF65-F5344CB8AC3E}">
        <p14:creationId xmlns:p14="http://schemas.microsoft.com/office/powerpoint/2010/main" val="34834572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mtClean="0"/>
              <a:pPr algn="r"/>
              <a:t>23</a:t>
            </a:fld>
            <a:endParaRPr lang="en-US" dirty="0"/>
          </a:p>
        </p:txBody>
      </p:sp>
      <p:sp>
        <p:nvSpPr>
          <p:cNvPr id="5" name="TextBox 4">
            <a:extLst>
              <a:ext uri="{FF2B5EF4-FFF2-40B4-BE49-F238E27FC236}">
                <a16:creationId xmlns:a16="http://schemas.microsoft.com/office/drawing/2014/main" id="{049E8191-E30C-A08D-7CE3-DDF608596D3B}"/>
              </a:ext>
            </a:extLst>
          </p:cNvPr>
          <p:cNvSpPr txBox="1"/>
          <p:nvPr/>
        </p:nvSpPr>
        <p:spPr>
          <a:xfrm>
            <a:off x="7809874" y="275205"/>
            <a:ext cx="4382125" cy="769441"/>
          </a:xfrm>
          <a:prstGeom prst="rect">
            <a:avLst/>
          </a:prstGeom>
          <a:solidFill>
            <a:srgbClr val="1D2244"/>
          </a:solidFill>
          <a:ln w="12700">
            <a:noFill/>
          </a:ln>
          <a:effectLst>
            <a:outerShdw blurRad="50800" dist="38100" dir="18900000" algn="bl" rotWithShape="0">
              <a:prstClr val="black">
                <a:alpha val="40000"/>
              </a:prstClr>
            </a:outerShdw>
          </a:effectLst>
        </p:spPr>
        <p:txBody>
          <a:bodyPr wrap="square" rtlCol="0">
            <a:spAutoFit/>
          </a:bodyPr>
          <a:lstStyle/>
          <a:p>
            <a:pPr marL="14288"/>
            <a:r>
              <a:rPr lang="en-US" sz="2200" dirty="0">
                <a:solidFill>
                  <a:schemeClr val="bg1"/>
                </a:solidFill>
                <a:latin typeface="Fira Sans" panose="020B0503050000020004" pitchFamily="34" charset="0"/>
                <a:ea typeface="Fira Sans" panose="020B0503050000020004" pitchFamily="34" charset="0"/>
              </a:rPr>
              <a:t>SECTION FIVE:</a:t>
            </a:r>
          </a:p>
          <a:p>
            <a:pPr marL="14288"/>
            <a:r>
              <a:rPr lang="en-US" sz="2200" b="1" dirty="0">
                <a:solidFill>
                  <a:schemeClr val="bg1"/>
                </a:solidFill>
                <a:latin typeface="Fira Sans" panose="020B0503050000020004" pitchFamily="34" charset="0"/>
                <a:ea typeface="Fira Sans" panose="020B0503050000020004" pitchFamily="34" charset="0"/>
              </a:rPr>
              <a:t>ADVANTAGE PLAY</a:t>
            </a:r>
          </a:p>
        </p:txBody>
      </p:sp>
      <p:graphicFrame>
        <p:nvGraphicFramePr>
          <p:cNvPr id="7" name="Table 6">
            <a:extLst>
              <a:ext uri="{FF2B5EF4-FFF2-40B4-BE49-F238E27FC236}">
                <a16:creationId xmlns:a16="http://schemas.microsoft.com/office/drawing/2014/main" id="{9F452927-358A-90E3-22B5-6C9EC11911A3}"/>
              </a:ext>
            </a:extLst>
          </p:cNvPr>
          <p:cNvGraphicFramePr>
            <a:graphicFrameLocks noGrp="1"/>
          </p:cNvGraphicFramePr>
          <p:nvPr>
            <p:extLst>
              <p:ext uri="{D42A27DB-BD31-4B8C-83A1-F6EECF244321}">
                <p14:modId xmlns:p14="http://schemas.microsoft.com/office/powerpoint/2010/main" val="3354113456"/>
              </p:ext>
            </p:extLst>
          </p:nvPr>
        </p:nvGraphicFramePr>
        <p:xfrm>
          <a:off x="8054184" y="1197793"/>
          <a:ext cx="3893504" cy="4196010"/>
        </p:xfrm>
        <a:graphic>
          <a:graphicData uri="http://schemas.openxmlformats.org/drawingml/2006/table">
            <a:tbl>
              <a:tblPr>
                <a:tableStyleId>{5C22544A-7EE6-4342-B048-85BDC9FD1C3A}</a:tableStyleId>
              </a:tblPr>
              <a:tblGrid>
                <a:gridCol w="973376">
                  <a:extLst>
                    <a:ext uri="{9D8B030D-6E8A-4147-A177-3AD203B41FA5}">
                      <a16:colId xmlns:a16="http://schemas.microsoft.com/office/drawing/2014/main" val="2676002509"/>
                    </a:ext>
                  </a:extLst>
                </a:gridCol>
                <a:gridCol w="973376">
                  <a:extLst>
                    <a:ext uri="{9D8B030D-6E8A-4147-A177-3AD203B41FA5}">
                      <a16:colId xmlns:a16="http://schemas.microsoft.com/office/drawing/2014/main" val="3671554548"/>
                    </a:ext>
                  </a:extLst>
                </a:gridCol>
                <a:gridCol w="973376">
                  <a:extLst>
                    <a:ext uri="{9D8B030D-6E8A-4147-A177-3AD203B41FA5}">
                      <a16:colId xmlns:a16="http://schemas.microsoft.com/office/drawing/2014/main" val="4094964201"/>
                    </a:ext>
                  </a:extLst>
                </a:gridCol>
                <a:gridCol w="973376">
                  <a:extLst>
                    <a:ext uri="{9D8B030D-6E8A-4147-A177-3AD203B41FA5}">
                      <a16:colId xmlns:a16="http://schemas.microsoft.com/office/drawing/2014/main" val="1552017350"/>
                    </a:ext>
                  </a:extLst>
                </a:gridCol>
              </a:tblGrid>
              <a:tr h="1105569">
                <a:tc gridSpan="4">
                  <a:txBody>
                    <a:bodyPr/>
                    <a:lstStyle/>
                    <a:p>
                      <a:pPr algn="ctr" fontAlgn="b">
                        <a:buNone/>
                      </a:pPr>
                      <a:r>
                        <a:rPr lang="en-US" sz="1800" b="1" i="0" u="none" strike="noStrike" dirty="0">
                          <a:effectLst/>
                          <a:latin typeface="Fira Sans" panose="020B0503050000020004" pitchFamily="34" charset="0"/>
                          <a:ea typeface="Fira Sans" panose="020B0503050000020004" pitchFamily="34" charset="0"/>
                        </a:rPr>
                        <a:t>2026: Advantage play incidents per property in 2025 by gaming floor size</a:t>
                      </a:r>
                      <a:endParaRPr lang="en-US" sz="1400" b="0" i="1" u="none" strike="noStrike" dirty="0">
                        <a:effectLst/>
                        <a:latin typeface="Arial" panose="020B0604020202020204" pitchFamily="34" charset="0"/>
                      </a:endParaRPr>
                    </a:p>
                  </a:txBody>
                  <a:tcPr marL="45720" marR="45720" anchor="b"/>
                </a:tc>
                <a:tc hMerge="1">
                  <a:txBody>
                    <a:bodyPr/>
                    <a:lstStyle/>
                    <a:p>
                      <a:pPr algn="l" fontAlgn="b">
                        <a:buNone/>
                      </a:pPr>
                      <a:endParaRPr lang="en-US" sz="1000" b="1" i="0" u="none" strike="noStrike">
                        <a:effectLst/>
                        <a:latin typeface="Arial" panose="020B0604020202020204" pitchFamily="34" charset="0"/>
                      </a:endParaRPr>
                    </a:p>
                  </a:txBody>
                  <a:tcPr marL="7620" marR="7620" marT="7620" marB="0" anchor="b"/>
                </a:tc>
                <a:tc hMerge="1">
                  <a:txBody>
                    <a:bodyPr/>
                    <a:lstStyle/>
                    <a:p>
                      <a:pPr algn="l" fontAlgn="b">
                        <a:buNone/>
                      </a:pPr>
                      <a:endParaRPr lang="en-US" sz="1000" b="1" i="0" u="none" strike="noStrike">
                        <a:effectLst/>
                        <a:latin typeface="Arial" panose="020B0604020202020204" pitchFamily="34" charset="0"/>
                      </a:endParaRPr>
                    </a:p>
                  </a:txBody>
                  <a:tcPr marL="7620" marR="7620" marT="7620" marB="0" anchor="b"/>
                </a:tc>
                <a:tc hMerge="1">
                  <a:txBody>
                    <a:bodyPr/>
                    <a:lstStyle/>
                    <a:p>
                      <a:pPr algn="l" fontAlgn="b">
                        <a:buNone/>
                      </a:pPr>
                      <a:endParaRPr lang="en-US" sz="1000" b="1"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1400870750"/>
                  </a:ext>
                </a:extLst>
              </a:tr>
              <a:tr h="457200">
                <a:tc>
                  <a:txBody>
                    <a:bodyPr/>
                    <a:lstStyle/>
                    <a:p>
                      <a:pPr algn="l" fontAlgn="b">
                        <a:buNone/>
                      </a:pPr>
                      <a:r>
                        <a:rPr lang="en-US" sz="1200" b="1" u="none" strike="noStrike" dirty="0">
                          <a:effectLst/>
                        </a:rPr>
                        <a:t>Number of Incidents </a:t>
                      </a:r>
                      <a:endParaRPr lang="en-US" sz="1200" b="1" i="0" u="none" strike="noStrike" dirty="0">
                        <a:effectLst/>
                        <a:latin typeface="Arial" panose="020B0604020202020204" pitchFamily="34" charset="0"/>
                      </a:endParaRPr>
                    </a:p>
                  </a:txBody>
                  <a:tcPr marL="45720" marR="45720" anchor="b"/>
                </a:tc>
                <a:tc>
                  <a:txBody>
                    <a:bodyPr/>
                    <a:lstStyle/>
                    <a:p>
                      <a:pPr algn="r" fontAlgn="b">
                        <a:buNone/>
                      </a:pPr>
                      <a:r>
                        <a:rPr lang="en-US" sz="1200" b="1" u="none" strike="noStrike" dirty="0">
                          <a:effectLst/>
                        </a:rPr>
                        <a:t>Less than 50,000 sf</a:t>
                      </a:r>
                      <a:endParaRPr lang="en-US" sz="1200" b="1" i="0" u="none" strike="noStrike" dirty="0">
                        <a:effectLst/>
                        <a:latin typeface="Arial" panose="020B0604020202020204" pitchFamily="34" charset="0"/>
                      </a:endParaRPr>
                    </a:p>
                  </a:txBody>
                  <a:tcPr marL="45720" marR="45720" anchor="b"/>
                </a:tc>
                <a:tc>
                  <a:txBody>
                    <a:bodyPr/>
                    <a:lstStyle/>
                    <a:p>
                      <a:pPr algn="r" fontAlgn="b">
                        <a:buNone/>
                      </a:pPr>
                      <a:r>
                        <a:rPr lang="en-US" sz="1200" b="1" u="none" strike="noStrike" dirty="0">
                          <a:effectLst/>
                        </a:rPr>
                        <a:t>50,000 – 100,000 sf</a:t>
                      </a:r>
                      <a:endParaRPr lang="en-US" sz="1200" b="1" i="0" u="none" strike="noStrike" dirty="0">
                        <a:effectLst/>
                        <a:latin typeface="Arial" panose="020B0604020202020204" pitchFamily="34" charset="0"/>
                      </a:endParaRPr>
                    </a:p>
                  </a:txBody>
                  <a:tcPr marL="45720" marR="45720" anchor="b"/>
                </a:tc>
                <a:tc>
                  <a:txBody>
                    <a:bodyPr/>
                    <a:lstStyle/>
                    <a:p>
                      <a:pPr algn="r" fontAlgn="b">
                        <a:buNone/>
                      </a:pPr>
                      <a:r>
                        <a:rPr lang="en-US" sz="1200" b="1" u="none" strike="noStrike" dirty="0">
                          <a:effectLst/>
                        </a:rPr>
                        <a:t>More than 100,000 sf</a:t>
                      </a:r>
                      <a:endParaRPr lang="en-US" sz="1200" b="1" i="0" u="none" strike="noStrike" dirty="0">
                        <a:effectLst/>
                        <a:latin typeface="Arial" panose="020B0604020202020204" pitchFamily="34" charset="0"/>
                      </a:endParaRPr>
                    </a:p>
                  </a:txBody>
                  <a:tcPr marL="45720" marR="45720" anchor="b"/>
                </a:tc>
                <a:extLst>
                  <a:ext uri="{0D108BD9-81ED-4DB2-BD59-A6C34878D82A}">
                    <a16:rowId xmlns:a16="http://schemas.microsoft.com/office/drawing/2014/main" val="3129453181"/>
                  </a:ext>
                </a:extLst>
              </a:tr>
              <a:tr h="457200">
                <a:tc>
                  <a:txBody>
                    <a:bodyPr/>
                    <a:lstStyle/>
                    <a:p>
                      <a:pPr algn="l" fontAlgn="b">
                        <a:buNone/>
                      </a:pPr>
                      <a:r>
                        <a:rPr lang="en-US" sz="1200" b="1" u="none" strike="noStrike" dirty="0">
                          <a:effectLst/>
                        </a:rPr>
                        <a:t>None</a:t>
                      </a:r>
                      <a:endParaRPr lang="en-US" sz="1200" b="1"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19%</a:t>
                      </a:r>
                      <a:endParaRPr lang="en-US" sz="1200" b="0"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11%</a:t>
                      </a:r>
                      <a:endParaRPr lang="en-US" sz="1200" b="0"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a:effectLst/>
                        </a:rPr>
                        <a:t>3%</a:t>
                      </a:r>
                      <a:endParaRPr lang="en-US" sz="1200" b="0" i="0" u="none" strike="noStrike">
                        <a:effectLst/>
                        <a:latin typeface="Arial" panose="020B0604020202020204" pitchFamily="34" charset="0"/>
                      </a:endParaRPr>
                    </a:p>
                  </a:txBody>
                  <a:tcPr marL="45720" marR="45720" anchor="b"/>
                </a:tc>
                <a:extLst>
                  <a:ext uri="{0D108BD9-81ED-4DB2-BD59-A6C34878D82A}">
                    <a16:rowId xmlns:a16="http://schemas.microsoft.com/office/drawing/2014/main" val="1291678654"/>
                  </a:ext>
                </a:extLst>
              </a:tr>
              <a:tr h="457200">
                <a:tc>
                  <a:txBody>
                    <a:bodyPr/>
                    <a:lstStyle/>
                    <a:p>
                      <a:pPr algn="l" fontAlgn="b">
                        <a:buNone/>
                      </a:pPr>
                      <a:r>
                        <a:rPr lang="en-US" sz="1200" b="1" u="none" strike="noStrike" dirty="0">
                          <a:effectLst/>
                        </a:rPr>
                        <a:t>1 – 5</a:t>
                      </a:r>
                      <a:endParaRPr lang="en-US" sz="1200" b="1"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25%</a:t>
                      </a:r>
                      <a:endParaRPr lang="en-US" sz="1200" b="0"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18%</a:t>
                      </a:r>
                      <a:endParaRPr lang="en-US" sz="1200" b="0"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9%</a:t>
                      </a:r>
                      <a:endParaRPr lang="en-US" sz="1200" b="0" i="0" u="none" strike="noStrike" dirty="0">
                        <a:effectLst/>
                        <a:latin typeface="Arial" panose="020B0604020202020204" pitchFamily="34" charset="0"/>
                      </a:endParaRPr>
                    </a:p>
                  </a:txBody>
                  <a:tcPr marL="45720" marR="45720" anchor="b"/>
                </a:tc>
                <a:extLst>
                  <a:ext uri="{0D108BD9-81ED-4DB2-BD59-A6C34878D82A}">
                    <a16:rowId xmlns:a16="http://schemas.microsoft.com/office/drawing/2014/main" val="2929722317"/>
                  </a:ext>
                </a:extLst>
              </a:tr>
              <a:tr h="457200">
                <a:tc>
                  <a:txBody>
                    <a:bodyPr/>
                    <a:lstStyle/>
                    <a:p>
                      <a:pPr algn="l" fontAlgn="b">
                        <a:buNone/>
                      </a:pPr>
                      <a:r>
                        <a:rPr lang="en-US" sz="1200" b="1" u="none" strike="noStrike" dirty="0">
                          <a:effectLst/>
                        </a:rPr>
                        <a:t>6 – 10</a:t>
                      </a:r>
                      <a:endParaRPr lang="en-US" sz="1200" b="1"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13%</a:t>
                      </a:r>
                      <a:endParaRPr lang="en-US" sz="1200" b="0"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18%</a:t>
                      </a:r>
                      <a:endParaRPr lang="en-US" sz="1200" b="0"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9%</a:t>
                      </a:r>
                      <a:endParaRPr lang="en-US" sz="1200" b="0" i="0" u="none" strike="noStrike" dirty="0">
                        <a:effectLst/>
                        <a:latin typeface="Arial" panose="020B0604020202020204" pitchFamily="34" charset="0"/>
                      </a:endParaRPr>
                    </a:p>
                  </a:txBody>
                  <a:tcPr marL="45720" marR="45720" anchor="b"/>
                </a:tc>
                <a:extLst>
                  <a:ext uri="{0D108BD9-81ED-4DB2-BD59-A6C34878D82A}">
                    <a16:rowId xmlns:a16="http://schemas.microsoft.com/office/drawing/2014/main" val="630229004"/>
                  </a:ext>
                </a:extLst>
              </a:tr>
              <a:tr h="457200">
                <a:tc>
                  <a:txBody>
                    <a:bodyPr/>
                    <a:lstStyle/>
                    <a:p>
                      <a:pPr algn="l" fontAlgn="b">
                        <a:buNone/>
                      </a:pPr>
                      <a:r>
                        <a:rPr lang="en-US" sz="1200" b="1" u="none" strike="noStrike" dirty="0">
                          <a:effectLst/>
                        </a:rPr>
                        <a:t>11 – 20</a:t>
                      </a:r>
                      <a:endParaRPr lang="en-US" sz="1200" b="1"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0%</a:t>
                      </a:r>
                      <a:endParaRPr lang="en-US" sz="1200" b="0"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16%</a:t>
                      </a:r>
                      <a:endParaRPr lang="en-US" sz="1200" b="0"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17%</a:t>
                      </a:r>
                      <a:endParaRPr lang="en-US" sz="1200" b="0" i="0" u="none" strike="noStrike" dirty="0">
                        <a:effectLst/>
                        <a:latin typeface="Arial" panose="020B0604020202020204" pitchFamily="34" charset="0"/>
                      </a:endParaRPr>
                    </a:p>
                  </a:txBody>
                  <a:tcPr marL="45720" marR="45720" anchor="b"/>
                </a:tc>
                <a:extLst>
                  <a:ext uri="{0D108BD9-81ED-4DB2-BD59-A6C34878D82A}">
                    <a16:rowId xmlns:a16="http://schemas.microsoft.com/office/drawing/2014/main" val="1577269002"/>
                  </a:ext>
                </a:extLst>
              </a:tr>
              <a:tr h="457200">
                <a:tc>
                  <a:txBody>
                    <a:bodyPr/>
                    <a:lstStyle/>
                    <a:p>
                      <a:pPr algn="l" fontAlgn="b">
                        <a:buNone/>
                      </a:pPr>
                      <a:r>
                        <a:rPr lang="en-US" sz="1200" b="1" u="none" strike="noStrike" dirty="0">
                          <a:effectLst/>
                        </a:rPr>
                        <a:t>More than 20</a:t>
                      </a:r>
                      <a:endParaRPr lang="en-US" sz="1200" b="1"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31%</a:t>
                      </a:r>
                      <a:endParaRPr lang="en-US" sz="1200" b="0"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32%</a:t>
                      </a:r>
                      <a:endParaRPr lang="en-US" sz="1200" b="0"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60%</a:t>
                      </a:r>
                      <a:endParaRPr lang="en-US" sz="1200" b="0" i="0" u="none" strike="noStrike" dirty="0">
                        <a:effectLst/>
                        <a:latin typeface="Arial" panose="020B0604020202020204" pitchFamily="34" charset="0"/>
                      </a:endParaRPr>
                    </a:p>
                  </a:txBody>
                  <a:tcPr marL="45720" marR="45720" anchor="b"/>
                </a:tc>
                <a:extLst>
                  <a:ext uri="{0D108BD9-81ED-4DB2-BD59-A6C34878D82A}">
                    <a16:rowId xmlns:a16="http://schemas.microsoft.com/office/drawing/2014/main" val="3827423749"/>
                  </a:ext>
                </a:extLst>
              </a:tr>
              <a:tr h="347241">
                <a:tc>
                  <a:txBody>
                    <a:bodyPr/>
                    <a:lstStyle/>
                    <a:p>
                      <a:pPr algn="l" fontAlgn="b">
                        <a:buNone/>
                      </a:pPr>
                      <a:r>
                        <a:rPr lang="en-US" sz="1200" b="1" u="none" strike="noStrike" dirty="0">
                          <a:effectLst/>
                        </a:rPr>
                        <a:t>Not sure</a:t>
                      </a:r>
                      <a:endParaRPr lang="en-US" sz="1200" b="1"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13%</a:t>
                      </a:r>
                      <a:endParaRPr lang="en-US" sz="1200" b="0"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5%</a:t>
                      </a:r>
                      <a:endParaRPr lang="en-US" sz="1200" b="0"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3%</a:t>
                      </a:r>
                      <a:endParaRPr lang="en-US" sz="1200" b="0" i="0" u="none" strike="noStrike" dirty="0">
                        <a:effectLst/>
                        <a:latin typeface="Arial" panose="020B0604020202020204" pitchFamily="34" charset="0"/>
                      </a:endParaRPr>
                    </a:p>
                  </a:txBody>
                  <a:tcPr marL="45720" marR="45720" anchor="b"/>
                </a:tc>
                <a:extLst>
                  <a:ext uri="{0D108BD9-81ED-4DB2-BD59-A6C34878D82A}">
                    <a16:rowId xmlns:a16="http://schemas.microsoft.com/office/drawing/2014/main" val="237015027"/>
                  </a:ext>
                </a:extLst>
              </a:tr>
            </a:tbl>
          </a:graphicData>
        </a:graphic>
      </p:graphicFrame>
      <p:graphicFrame>
        <p:nvGraphicFramePr>
          <p:cNvPr id="3" name="Chart 2">
            <a:extLst>
              <a:ext uri="{FF2B5EF4-FFF2-40B4-BE49-F238E27FC236}">
                <a16:creationId xmlns:a16="http://schemas.microsoft.com/office/drawing/2014/main" id="{2D108A9A-1178-9ECB-568F-B561FD684B52}"/>
              </a:ext>
            </a:extLst>
          </p:cNvPr>
          <p:cNvGraphicFramePr>
            <a:graphicFrameLocks/>
          </p:cNvGraphicFramePr>
          <p:nvPr>
            <p:extLst>
              <p:ext uri="{D42A27DB-BD31-4B8C-83A1-F6EECF244321}">
                <p14:modId xmlns:p14="http://schemas.microsoft.com/office/powerpoint/2010/main" val="2551364024"/>
              </p:ext>
            </p:extLst>
          </p:nvPr>
        </p:nvGraphicFramePr>
        <p:xfrm>
          <a:off x="547816" y="1624914"/>
          <a:ext cx="6631460" cy="399741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318404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51F0EAC-0451-F454-F854-417A6436E2EC}"/>
              </a:ext>
            </a:extLst>
          </p:cNvPr>
          <p:cNvSpPr txBox="1"/>
          <p:nvPr/>
        </p:nvSpPr>
        <p:spPr>
          <a:xfrm>
            <a:off x="7809874" y="275205"/>
            <a:ext cx="4382125" cy="769441"/>
          </a:xfrm>
          <a:prstGeom prst="rect">
            <a:avLst/>
          </a:prstGeom>
          <a:solidFill>
            <a:srgbClr val="1D2244"/>
          </a:solidFill>
          <a:ln w="12700">
            <a:noFill/>
          </a:ln>
          <a:effectLst>
            <a:outerShdw blurRad="50800" dist="38100" dir="18900000" algn="bl" rotWithShape="0">
              <a:prstClr val="black">
                <a:alpha val="40000"/>
              </a:prstClr>
            </a:outerShdw>
          </a:effectLst>
        </p:spPr>
        <p:txBody>
          <a:bodyPr wrap="square" rtlCol="0">
            <a:spAutoFit/>
          </a:bodyPr>
          <a:lstStyle/>
          <a:p>
            <a:pPr marL="14288"/>
            <a:r>
              <a:rPr lang="en-US" sz="2200" dirty="0">
                <a:solidFill>
                  <a:schemeClr val="bg1"/>
                </a:solidFill>
                <a:latin typeface="Fira Sans" panose="020B0503050000020004" pitchFamily="34" charset="0"/>
                <a:ea typeface="Fira Sans" panose="020B0503050000020004" pitchFamily="34" charset="0"/>
              </a:rPr>
              <a:t>SECTION FIVE:</a:t>
            </a:r>
          </a:p>
          <a:p>
            <a:pPr marL="14288"/>
            <a:r>
              <a:rPr lang="en-US" sz="2200" b="1" dirty="0">
                <a:solidFill>
                  <a:schemeClr val="bg1"/>
                </a:solidFill>
                <a:latin typeface="Fira Sans" panose="020B0503050000020004" pitchFamily="34" charset="0"/>
                <a:ea typeface="Fira Sans" panose="020B0503050000020004" pitchFamily="34" charset="0"/>
              </a:rPr>
              <a:t>ADVANTAGE PLAY</a:t>
            </a:r>
          </a:p>
        </p:txBody>
      </p:sp>
      <p:graphicFrame>
        <p:nvGraphicFramePr>
          <p:cNvPr id="8" name="Chart 7">
            <a:extLst>
              <a:ext uri="{FF2B5EF4-FFF2-40B4-BE49-F238E27FC236}">
                <a16:creationId xmlns:a16="http://schemas.microsoft.com/office/drawing/2014/main" id="{AFB7496F-AC3B-CD01-F33E-FE15D201FA1B}"/>
              </a:ext>
            </a:extLst>
          </p:cNvPr>
          <p:cNvGraphicFramePr>
            <a:graphicFrameLocks/>
          </p:cNvGraphicFramePr>
          <p:nvPr>
            <p:extLst>
              <p:ext uri="{D42A27DB-BD31-4B8C-83A1-F6EECF244321}">
                <p14:modId xmlns:p14="http://schemas.microsoft.com/office/powerpoint/2010/main" val="2778351794"/>
              </p:ext>
            </p:extLst>
          </p:nvPr>
        </p:nvGraphicFramePr>
        <p:xfrm>
          <a:off x="469557" y="1482137"/>
          <a:ext cx="4485501" cy="3831268"/>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0A8F8293-C2A7-1505-80C6-EDC7391C2D6A}"/>
              </a:ext>
            </a:extLst>
          </p:cNvPr>
          <p:cNvSpPr txBox="1"/>
          <p:nvPr/>
        </p:nvSpPr>
        <p:spPr>
          <a:xfrm>
            <a:off x="4603157" y="5406090"/>
            <a:ext cx="1766485" cy="461665"/>
          </a:xfrm>
          <a:prstGeom prst="rect">
            <a:avLst/>
          </a:prstGeom>
          <a:solidFill>
            <a:srgbClr val="FFCC00"/>
          </a:solidFill>
        </p:spPr>
        <p:txBody>
          <a:bodyPr wrap="square">
            <a:spAutoFit/>
          </a:bodyPr>
          <a:lstStyle/>
          <a:p>
            <a:pPr algn="ctr"/>
            <a:r>
              <a:rPr lang="en-US" sz="1200" i="1" dirty="0">
                <a:latin typeface="Arial" panose="020B0604020202020204" pitchFamily="34" charset="0"/>
              </a:rPr>
              <a:t>(Multiple responses permitted.) </a:t>
            </a:r>
          </a:p>
        </p:txBody>
      </p:sp>
      <p:graphicFrame>
        <p:nvGraphicFramePr>
          <p:cNvPr id="11" name="Chart 10">
            <a:extLst>
              <a:ext uri="{FF2B5EF4-FFF2-40B4-BE49-F238E27FC236}">
                <a16:creationId xmlns:a16="http://schemas.microsoft.com/office/drawing/2014/main" id="{5E970D9B-F030-109A-FA4F-2500C063E961}"/>
              </a:ext>
            </a:extLst>
          </p:cNvPr>
          <p:cNvGraphicFramePr>
            <a:graphicFrameLocks/>
          </p:cNvGraphicFramePr>
          <p:nvPr>
            <p:extLst>
              <p:ext uri="{D42A27DB-BD31-4B8C-83A1-F6EECF244321}">
                <p14:modId xmlns:p14="http://schemas.microsoft.com/office/powerpoint/2010/main" val="3567469439"/>
              </p:ext>
            </p:extLst>
          </p:nvPr>
        </p:nvGraphicFramePr>
        <p:xfrm>
          <a:off x="5486400" y="1482136"/>
          <a:ext cx="6425514" cy="383126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701028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mtClean="0"/>
              <a:pPr algn="r"/>
              <a:t>25</a:t>
            </a:fld>
            <a:endParaRPr lang="en-US" dirty="0"/>
          </a:p>
        </p:txBody>
      </p:sp>
      <p:sp>
        <p:nvSpPr>
          <p:cNvPr id="4" name="TextBox 3">
            <a:extLst>
              <a:ext uri="{FF2B5EF4-FFF2-40B4-BE49-F238E27FC236}">
                <a16:creationId xmlns:a16="http://schemas.microsoft.com/office/drawing/2014/main" id="{C0730B19-1404-44DB-8478-7E8D17AEBCD0}"/>
              </a:ext>
            </a:extLst>
          </p:cNvPr>
          <p:cNvSpPr txBox="1"/>
          <p:nvPr/>
        </p:nvSpPr>
        <p:spPr>
          <a:xfrm>
            <a:off x="7809874" y="275205"/>
            <a:ext cx="4382125" cy="769441"/>
          </a:xfrm>
          <a:prstGeom prst="rect">
            <a:avLst/>
          </a:prstGeom>
          <a:solidFill>
            <a:srgbClr val="1D2244"/>
          </a:solidFill>
          <a:ln w="12700">
            <a:noFill/>
          </a:ln>
          <a:effectLst>
            <a:outerShdw blurRad="50800" dist="38100" dir="18900000" algn="bl" rotWithShape="0">
              <a:prstClr val="black">
                <a:alpha val="40000"/>
              </a:prstClr>
            </a:outerShdw>
          </a:effectLst>
        </p:spPr>
        <p:txBody>
          <a:bodyPr wrap="square" rtlCol="0">
            <a:spAutoFit/>
          </a:bodyPr>
          <a:lstStyle/>
          <a:p>
            <a:pPr marL="14288"/>
            <a:r>
              <a:rPr lang="en-US" sz="2200" dirty="0">
                <a:solidFill>
                  <a:schemeClr val="bg1"/>
                </a:solidFill>
                <a:latin typeface="Fira Sans" panose="020B0503050000020004" pitchFamily="34" charset="0"/>
                <a:ea typeface="Fira Sans" panose="020B0503050000020004" pitchFamily="34" charset="0"/>
              </a:rPr>
              <a:t>SECTION FIVE:</a:t>
            </a:r>
          </a:p>
          <a:p>
            <a:pPr marL="14288"/>
            <a:r>
              <a:rPr lang="en-US" sz="2200" b="1" dirty="0">
                <a:solidFill>
                  <a:schemeClr val="bg1"/>
                </a:solidFill>
                <a:latin typeface="Fira Sans" panose="020B0503050000020004" pitchFamily="34" charset="0"/>
                <a:ea typeface="Fira Sans" panose="020B0503050000020004" pitchFamily="34" charset="0"/>
              </a:rPr>
              <a:t>ADVANTAGE PLAY</a:t>
            </a:r>
          </a:p>
        </p:txBody>
      </p:sp>
      <p:graphicFrame>
        <p:nvGraphicFramePr>
          <p:cNvPr id="3" name="Chart 2">
            <a:extLst>
              <a:ext uri="{FF2B5EF4-FFF2-40B4-BE49-F238E27FC236}">
                <a16:creationId xmlns:a16="http://schemas.microsoft.com/office/drawing/2014/main" id="{E2B173AE-28B4-9486-31C3-27CE77A49A9E}"/>
              </a:ext>
            </a:extLst>
          </p:cNvPr>
          <p:cNvGraphicFramePr>
            <a:graphicFrameLocks/>
          </p:cNvGraphicFramePr>
          <p:nvPr>
            <p:extLst>
              <p:ext uri="{D42A27DB-BD31-4B8C-83A1-F6EECF244321}">
                <p14:modId xmlns:p14="http://schemas.microsoft.com/office/powerpoint/2010/main" val="3716201681"/>
              </p:ext>
            </p:extLst>
          </p:nvPr>
        </p:nvGraphicFramePr>
        <p:xfrm>
          <a:off x="757881" y="1526059"/>
          <a:ext cx="4572000" cy="413333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66AE1708-E481-45B7-196A-B14434FEB585}"/>
              </a:ext>
            </a:extLst>
          </p:cNvPr>
          <p:cNvGraphicFramePr>
            <a:graphicFrameLocks/>
          </p:cNvGraphicFramePr>
          <p:nvPr>
            <p:extLst>
              <p:ext uri="{D42A27DB-BD31-4B8C-83A1-F6EECF244321}">
                <p14:modId xmlns:p14="http://schemas.microsoft.com/office/powerpoint/2010/main" val="814763359"/>
              </p:ext>
            </p:extLst>
          </p:nvPr>
        </p:nvGraphicFramePr>
        <p:xfrm>
          <a:off x="5795319" y="1328351"/>
          <a:ext cx="5811795" cy="413333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188409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C699F8F-9A64-299E-4D0D-71C8F16E5CE1}"/>
              </a:ext>
            </a:extLst>
          </p:cNvPr>
          <p:cNvSpPr txBox="1"/>
          <p:nvPr/>
        </p:nvSpPr>
        <p:spPr>
          <a:xfrm>
            <a:off x="0" y="0"/>
            <a:ext cx="4652681" cy="6858000"/>
          </a:xfrm>
          <a:prstGeom prst="rect">
            <a:avLst/>
          </a:prstGeom>
          <a:solidFill>
            <a:srgbClr val="1D2244"/>
          </a:solidFill>
          <a:ln w="12700">
            <a:noFill/>
          </a:ln>
          <a:effectLst>
            <a:outerShdw blurRad="50800" dist="38100" dir="8100000" algn="tr" rotWithShape="0">
              <a:prstClr val="black">
                <a:alpha val="40000"/>
              </a:prstClr>
            </a:outerShdw>
          </a:effectLst>
        </p:spPr>
        <p:txBody>
          <a:bodyPr wrap="square" rtlCol="0">
            <a:noAutofit/>
          </a:bodyPr>
          <a:lstStyle>
            <a:defPPr>
              <a:defRPr lang="en-US"/>
            </a:defPPr>
            <a:lvl1pPr>
              <a:defRPr>
                <a:latin typeface="Arial Black" panose="020B0A04020102020204" pitchFamily="34" charset="0"/>
              </a:defRPr>
            </a:lvl1pPr>
          </a:lstStyle>
          <a:p>
            <a:endParaRPr lang="en-US" dirty="0"/>
          </a:p>
          <a:p>
            <a:endParaRPr lang="en-US" dirty="0"/>
          </a:p>
          <a:p>
            <a:endParaRPr lang="en-US" dirty="0"/>
          </a:p>
          <a:p>
            <a:endParaRPr lang="en-US" dirty="0"/>
          </a:p>
          <a:p>
            <a:endParaRPr lang="en-US" dirty="0"/>
          </a:p>
          <a:p>
            <a:endParaRPr lang="en-US" dirty="0"/>
          </a:p>
        </p:txBody>
      </p:sp>
      <p:sp>
        <p:nvSpPr>
          <p:cNvPr id="3" name="TextBox 2">
            <a:extLst>
              <a:ext uri="{FF2B5EF4-FFF2-40B4-BE49-F238E27FC236}">
                <a16:creationId xmlns:a16="http://schemas.microsoft.com/office/drawing/2014/main" id="{23644E2A-D3EF-F842-7435-4495034AFA6D}"/>
              </a:ext>
            </a:extLst>
          </p:cNvPr>
          <p:cNvSpPr txBox="1"/>
          <p:nvPr/>
        </p:nvSpPr>
        <p:spPr>
          <a:xfrm>
            <a:off x="4652681" y="449371"/>
            <a:ext cx="7236761" cy="6408629"/>
          </a:xfrm>
          <a:prstGeom prst="snip1Rect">
            <a:avLst/>
          </a:prstGeom>
          <a:gradFill flip="none" rotWithShape="1">
            <a:gsLst>
              <a:gs pos="0">
                <a:srgbClr val="00477C">
                  <a:shade val="30000"/>
                  <a:satMod val="115000"/>
                </a:srgbClr>
              </a:gs>
              <a:gs pos="50000">
                <a:srgbClr val="00477C">
                  <a:shade val="67500"/>
                  <a:satMod val="115000"/>
                </a:srgbClr>
              </a:gs>
              <a:gs pos="100000">
                <a:srgbClr val="00477C">
                  <a:shade val="100000"/>
                  <a:satMod val="115000"/>
                </a:srgbClr>
              </a:gs>
            </a:gsLst>
            <a:lin ang="2700000" scaled="1"/>
            <a:tileRect/>
          </a:gradFill>
          <a:ln w="28575">
            <a:noFill/>
          </a:ln>
          <a:effectLst>
            <a:outerShdw blurRad="50800" dist="38100" dir="2700000" algn="tl" rotWithShape="0">
              <a:prstClr val="black">
                <a:alpha val="40000"/>
              </a:prstClr>
            </a:outerShdw>
          </a:effectLst>
        </p:spPr>
        <p:txBody>
          <a:bodyPr wrap="square" rtlCol="0" anchor="ctr">
            <a:noAutofit/>
          </a:bodyPr>
          <a:lstStyle>
            <a:defPPr>
              <a:defRPr lang="en-US"/>
            </a:defPPr>
            <a:lvl1pPr marL="287338">
              <a:tabLst>
                <a:tab pos="10620375" algn="l"/>
              </a:tabLst>
              <a:defRPr sz="1600" b="1">
                <a:solidFill>
                  <a:schemeClr val="bg1"/>
                </a:solidFill>
                <a:latin typeface="Fira Sans" panose="020B0503050000020004" pitchFamily="34" charset="0"/>
                <a:ea typeface="Fira Sans" panose="020B0503050000020004" pitchFamily="34" charset="0"/>
              </a:defRPr>
            </a:lvl1pPr>
            <a:lvl2pPr marL="742950" lvl="1" indent="-285750">
              <a:buFont typeface="Arial" panose="020B0604020202020204" pitchFamily="34" charset="0"/>
              <a:buChar char="•"/>
              <a:defRPr sz="1400">
                <a:solidFill>
                  <a:schemeClr val="bg1"/>
                </a:solidFill>
                <a:latin typeface="Fira Sans" panose="020B0503050000020004" pitchFamily="34" charset="0"/>
                <a:ea typeface="Fira Sans" panose="020B0503050000020004" pitchFamily="34" charset="0"/>
              </a:defRPr>
            </a:lvl2pPr>
          </a:lstStyle>
          <a:p>
            <a:r>
              <a:rPr lang="en-US" dirty="0"/>
              <a:t>DEFINITION OF INTERNAL THEFT/FRAUD IN THIS SURVEY:</a:t>
            </a:r>
          </a:p>
          <a:p>
            <a:endParaRPr lang="en-US" dirty="0"/>
          </a:p>
          <a:p>
            <a:r>
              <a:rPr lang="en-US" i="1" dirty="0"/>
              <a:t>"By internal theft and fraud, we mean instances in which employees or staff members directly steal money, assets, or other items of value from the casino operation through any method.</a:t>
            </a:r>
          </a:p>
          <a:p>
            <a:endParaRPr lang="en-US" dirty="0"/>
          </a:p>
          <a:p>
            <a:r>
              <a:rPr lang="en-US" i="1" dirty="0"/>
              <a:t>Examples include slot employees producing and cashing fraudulent 'test' TITO vouchers for personal gain, employees exploiting marketing promotions to benefit themselves, friends, or family members, dealing staff stealing chips, and hospitality employees stealing cash payments for food or beverages."</a:t>
            </a:r>
            <a:endParaRPr lang="en-US" dirty="0"/>
          </a:p>
          <a:p>
            <a:endParaRPr lang="en-US" dirty="0"/>
          </a:p>
          <a:p>
            <a:r>
              <a:rPr lang="en-US" dirty="0"/>
              <a:t>Derk J. Boss, CFE, CPP, CSP</a:t>
            </a:r>
            <a:br>
              <a:rPr lang="en-US" dirty="0"/>
            </a:br>
            <a:r>
              <a:rPr lang="en-US" dirty="0"/>
              <a:t>President, IACSP</a:t>
            </a:r>
          </a:p>
          <a:p>
            <a:endParaRPr lang="en-US" dirty="0"/>
          </a:p>
          <a:p>
            <a:endParaRPr lang="en-US" dirty="0"/>
          </a:p>
          <a:p>
            <a:endParaRPr lang="en-US" dirty="0"/>
          </a:p>
        </p:txBody>
      </p:sp>
      <p:sp>
        <p:nvSpPr>
          <p:cNvPr id="14" name="TextBox 13">
            <a:extLst>
              <a:ext uri="{FF2B5EF4-FFF2-40B4-BE49-F238E27FC236}">
                <a16:creationId xmlns:a16="http://schemas.microsoft.com/office/drawing/2014/main" id="{67A60AD8-5793-5727-9644-E8CCDFAB6060}"/>
              </a:ext>
            </a:extLst>
          </p:cNvPr>
          <p:cNvSpPr txBox="1"/>
          <p:nvPr/>
        </p:nvSpPr>
        <p:spPr>
          <a:xfrm>
            <a:off x="-201540" y="2338856"/>
            <a:ext cx="4965328" cy="1938992"/>
          </a:xfrm>
          <a:prstGeom prst="rect">
            <a:avLst/>
          </a:prstGeom>
          <a:noFill/>
        </p:spPr>
        <p:txBody>
          <a:bodyPr wrap="square">
            <a:spAutoFit/>
          </a:bodyPr>
          <a:lstStyle/>
          <a:p>
            <a:pPr algn="ctr"/>
            <a:r>
              <a:rPr lang="en-US" sz="2400" dirty="0">
                <a:solidFill>
                  <a:schemeClr val="bg1"/>
                </a:solidFill>
                <a:latin typeface="Fira Sans" panose="020B0503050000020004" pitchFamily="34" charset="0"/>
                <a:ea typeface="Fira Sans" panose="020B0503050000020004" pitchFamily="34" charset="0"/>
              </a:rPr>
              <a:t>SECTION SIX</a:t>
            </a:r>
          </a:p>
          <a:p>
            <a:pPr algn="ctr"/>
            <a:endParaRPr lang="en-US" sz="2400" dirty="0">
              <a:solidFill>
                <a:schemeClr val="bg1"/>
              </a:solidFill>
              <a:latin typeface="Fira Sans" panose="020B0503050000020004" pitchFamily="34" charset="0"/>
              <a:ea typeface="Fira Sans" panose="020B0503050000020004" pitchFamily="34" charset="0"/>
            </a:endParaRPr>
          </a:p>
          <a:p>
            <a:pPr algn="ctr"/>
            <a:r>
              <a:rPr lang="en-US" sz="3600" b="1" dirty="0">
                <a:solidFill>
                  <a:schemeClr val="bg1"/>
                </a:solidFill>
                <a:latin typeface="Fira Sans" panose="020B0503050000020004" pitchFamily="34" charset="0"/>
                <a:ea typeface="Fira Sans" panose="020B0503050000020004" pitchFamily="34" charset="0"/>
              </a:rPr>
              <a:t>INTERNAL </a:t>
            </a:r>
          </a:p>
          <a:p>
            <a:pPr algn="ctr"/>
            <a:r>
              <a:rPr lang="en-US" sz="3600" b="1" dirty="0">
                <a:solidFill>
                  <a:schemeClr val="bg1"/>
                </a:solidFill>
                <a:latin typeface="Fira Sans" panose="020B0503050000020004" pitchFamily="34" charset="0"/>
                <a:ea typeface="Fira Sans" panose="020B0503050000020004" pitchFamily="34" charset="0"/>
              </a:rPr>
              <a:t>THEFT/FRAUD</a:t>
            </a:r>
          </a:p>
        </p:txBody>
      </p:sp>
      <p:sp>
        <p:nvSpPr>
          <p:cNvPr id="4" name="TextBox 3">
            <a:extLst>
              <a:ext uri="{FF2B5EF4-FFF2-40B4-BE49-F238E27FC236}">
                <a16:creationId xmlns:a16="http://schemas.microsoft.com/office/drawing/2014/main" id="{EE309849-71DF-01BD-7310-EC065EBB295B}"/>
              </a:ext>
            </a:extLst>
          </p:cNvPr>
          <p:cNvSpPr txBox="1"/>
          <p:nvPr/>
        </p:nvSpPr>
        <p:spPr>
          <a:xfrm>
            <a:off x="1054359" y="1054359"/>
            <a:ext cx="2146041" cy="662474"/>
          </a:xfrm>
          <a:prstGeom prst="rect">
            <a:avLst/>
          </a:prstGeom>
          <a:noFill/>
        </p:spPr>
        <p:txBody>
          <a:bodyPr wrap="square" rtlCol="0">
            <a:spAutoFit/>
          </a:bodyPr>
          <a:lstStyle/>
          <a:p>
            <a:endParaRPr lang="en-US" dirty="0"/>
          </a:p>
        </p:txBody>
      </p:sp>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mtClean="0">
                <a:solidFill>
                  <a:schemeClr val="bg1"/>
                </a:solidFill>
              </a:rPr>
              <a:pPr algn="r"/>
              <a:t>26</a:t>
            </a:fld>
            <a:endParaRPr lang="en-US" dirty="0">
              <a:solidFill>
                <a:schemeClr val="bg1"/>
              </a:solidFill>
            </a:endParaRPr>
          </a:p>
        </p:txBody>
      </p:sp>
      <p:grpSp>
        <p:nvGrpSpPr>
          <p:cNvPr id="5" name="Group 4">
            <a:extLst>
              <a:ext uri="{FF2B5EF4-FFF2-40B4-BE49-F238E27FC236}">
                <a16:creationId xmlns:a16="http://schemas.microsoft.com/office/drawing/2014/main" id="{D7D4E34F-65A9-2E3B-DA4B-64DD6461D06F}"/>
              </a:ext>
            </a:extLst>
          </p:cNvPr>
          <p:cNvGrpSpPr/>
          <p:nvPr/>
        </p:nvGrpSpPr>
        <p:grpSpPr>
          <a:xfrm>
            <a:off x="5033301" y="5705840"/>
            <a:ext cx="3694014" cy="844952"/>
            <a:chOff x="4940700" y="5705840"/>
            <a:chExt cx="3694014" cy="844952"/>
          </a:xfrm>
        </p:grpSpPr>
        <p:sp>
          <p:nvSpPr>
            <p:cNvPr id="8" name="Rounded Rectangle 7">
              <a:extLst>
                <a:ext uri="{FF2B5EF4-FFF2-40B4-BE49-F238E27FC236}">
                  <a16:creationId xmlns:a16="http://schemas.microsoft.com/office/drawing/2014/main" id="{627D349F-87B6-E005-EEE1-BDCB569A065F}"/>
                </a:ext>
              </a:extLst>
            </p:cNvPr>
            <p:cNvSpPr/>
            <p:nvPr/>
          </p:nvSpPr>
          <p:spPr>
            <a:xfrm>
              <a:off x="4940700" y="5705840"/>
              <a:ext cx="3694014" cy="84495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a:extLst>
                <a:ext uri="{FF2B5EF4-FFF2-40B4-BE49-F238E27FC236}">
                  <a16:creationId xmlns:a16="http://schemas.microsoft.com/office/drawing/2014/main" id="{E9D2082A-95D6-5FF9-FCB8-9F88D17FA11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p:blipFill>
          <p:spPr bwMode="auto">
            <a:xfrm>
              <a:off x="5137947" y="5847468"/>
              <a:ext cx="3300953" cy="5611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0711549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BA3BF-05FD-8220-12E9-655D8BE44EE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C124D78-ABB9-0200-BBB4-2BECFD1E176D}"/>
              </a:ext>
            </a:extLst>
          </p:cNvPr>
          <p:cNvSpPr>
            <a:spLocks noGrp="1"/>
          </p:cNvSpPr>
          <p:nvPr>
            <p:ph type="sldNum" sz="quarter" idx="4"/>
          </p:nvPr>
        </p:nvSpPr>
        <p:spPr/>
        <p:txBody>
          <a:bodyPr/>
          <a:lstStyle/>
          <a:p>
            <a:pPr algn="r"/>
            <a:fld id="{288C9D1B-96A2-1549-A8E5-402D4C8B6615}" type="slidenum">
              <a:rPr lang="en-US" smtClean="0"/>
              <a:pPr algn="r"/>
              <a:t>27</a:t>
            </a:fld>
            <a:endParaRPr lang="en-US" dirty="0"/>
          </a:p>
        </p:txBody>
      </p:sp>
      <p:sp>
        <p:nvSpPr>
          <p:cNvPr id="4" name="TextBox 3">
            <a:extLst>
              <a:ext uri="{FF2B5EF4-FFF2-40B4-BE49-F238E27FC236}">
                <a16:creationId xmlns:a16="http://schemas.microsoft.com/office/drawing/2014/main" id="{252F3859-AA04-E3B6-6286-AC2CE5A493CF}"/>
              </a:ext>
            </a:extLst>
          </p:cNvPr>
          <p:cNvSpPr txBox="1"/>
          <p:nvPr/>
        </p:nvSpPr>
        <p:spPr>
          <a:xfrm>
            <a:off x="700088" y="1692772"/>
            <a:ext cx="10358437" cy="3970318"/>
          </a:xfrm>
          <a:prstGeom prst="rect">
            <a:avLst/>
          </a:prstGeom>
          <a:noFill/>
        </p:spPr>
        <p:txBody>
          <a:bodyPr wrap="square">
            <a:spAutoFit/>
          </a:bodyPr>
          <a:lstStyle/>
          <a:p>
            <a:r>
              <a:rPr lang="en-US" sz="1400" b="1" dirty="0"/>
              <a:t>SECTION 6 OVERVIEW: INTERNAL THEFT/FRAUD</a:t>
            </a:r>
          </a:p>
          <a:p>
            <a:endParaRPr lang="en-US" sz="1400" b="1" dirty="0"/>
          </a:p>
          <a:p>
            <a:r>
              <a:rPr lang="en-US" sz="1400" b="1" dirty="0"/>
              <a:t>Analysis</a:t>
            </a:r>
          </a:p>
          <a:p>
            <a:r>
              <a:rPr lang="en-US" sz="1400" dirty="0"/>
              <a:t>Internal theft and fraud remain among the most significant risks facing casino surveillance departments. Survey results indicate that employee theft continues to require substantial investigative resources, with surveillance teams relying on proactive monitoring, video review, and interdepartmental cooperation to identify and investigate incidents.</a:t>
            </a:r>
          </a:p>
          <a:p>
            <a:endParaRPr lang="en-US" sz="1400" dirty="0"/>
          </a:p>
          <a:p>
            <a:r>
              <a:rPr lang="en-US" sz="1400" b="1" dirty="0"/>
              <a:t>Key Findings</a:t>
            </a:r>
          </a:p>
          <a:p>
            <a:pPr marL="285750" indent="-285750">
              <a:buFont typeface="Arial" panose="020B0604020202020204" pitchFamily="34" charset="0"/>
              <a:buChar char="•"/>
            </a:pPr>
            <a:r>
              <a:rPr lang="en-US" sz="1400" dirty="0"/>
              <a:t>Internal theft/fraud remains a </a:t>
            </a:r>
            <a:r>
              <a:rPr lang="en-US" sz="1400" b="1" dirty="0"/>
              <a:t>top investigative priority</a:t>
            </a:r>
            <a:r>
              <a:rPr lang="en-US" sz="1400" dirty="0"/>
              <a:t> for surveillance departments. </a:t>
            </a:r>
          </a:p>
          <a:p>
            <a:pPr marL="285750" indent="-285750">
              <a:buFont typeface="Arial" panose="020B0604020202020204" pitchFamily="34" charset="0"/>
              <a:buChar char="•"/>
            </a:pPr>
            <a:r>
              <a:rPr lang="en-US" sz="1400" dirty="0"/>
              <a:t>Surveillance continues to play a critical role in </a:t>
            </a:r>
            <a:r>
              <a:rPr lang="en-US" sz="1400" b="1" dirty="0"/>
              <a:t>detecting, documenting, and investigating</a:t>
            </a:r>
            <a:r>
              <a:rPr lang="en-US" sz="1400" dirty="0"/>
              <a:t> employee theft. </a:t>
            </a:r>
          </a:p>
          <a:p>
            <a:pPr marL="285750" indent="-285750">
              <a:buFont typeface="Arial" panose="020B0604020202020204" pitchFamily="34" charset="0"/>
              <a:buChar char="•"/>
            </a:pPr>
            <a:r>
              <a:rPr lang="en-US" sz="1400" dirty="0"/>
              <a:t>Video review, operational reporting, and cooperation with other departments remain the primary investigative tools. </a:t>
            </a:r>
          </a:p>
          <a:p>
            <a:pPr marL="285750" indent="-285750">
              <a:buFont typeface="Arial" panose="020B0604020202020204" pitchFamily="34" charset="0"/>
              <a:buChar char="•"/>
            </a:pPr>
            <a:r>
              <a:rPr lang="en-US" sz="1400" dirty="0"/>
              <a:t>Survey findings demonstrate the continued importance of strong internal controls and consistent investigative procedures. </a:t>
            </a:r>
          </a:p>
          <a:p>
            <a:endParaRPr lang="en-US" sz="1400" dirty="0"/>
          </a:p>
          <a:p>
            <a:r>
              <a:rPr lang="en-US" sz="1400" b="1" dirty="0"/>
              <a:t>Why This Matters</a:t>
            </a:r>
          </a:p>
          <a:p>
            <a:pPr marL="285750" indent="-285750">
              <a:buFont typeface="Arial" panose="020B0604020202020204" pitchFamily="34" charset="0"/>
              <a:buChar char="•"/>
            </a:pPr>
            <a:r>
              <a:rPr lang="en-US" sz="1400" dirty="0"/>
              <a:t>Employee theft represents an ongoing financial and operational risk for every casino. </a:t>
            </a:r>
          </a:p>
          <a:p>
            <a:pPr marL="285750" indent="-285750">
              <a:buFont typeface="Arial" panose="020B0604020202020204" pitchFamily="34" charset="0"/>
              <a:buChar char="•"/>
            </a:pPr>
            <a:r>
              <a:rPr lang="en-US" sz="1400" dirty="0"/>
              <a:t>Effective investigations depend on close coordination between surveillance, compliance, human resources, and operational management. </a:t>
            </a:r>
          </a:p>
          <a:p>
            <a:pPr marL="285750" indent="-285750">
              <a:buFont typeface="Arial" panose="020B0604020202020204" pitchFamily="34" charset="0"/>
              <a:buChar char="•"/>
            </a:pPr>
            <a:r>
              <a:rPr lang="en-US" sz="1400" dirty="0"/>
              <a:t>Proactive monitoring and consistent investigative practices help reduce losses while supporting organizational integrity. </a:t>
            </a:r>
          </a:p>
        </p:txBody>
      </p:sp>
    </p:spTree>
    <p:extLst>
      <p:ext uri="{BB962C8B-B14F-4D97-AF65-F5344CB8AC3E}">
        <p14:creationId xmlns:p14="http://schemas.microsoft.com/office/powerpoint/2010/main" val="18228200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mtClean="0"/>
              <a:pPr algn="r"/>
              <a:t>28</a:t>
            </a:fld>
            <a:endParaRPr lang="en-US" dirty="0"/>
          </a:p>
        </p:txBody>
      </p:sp>
      <p:sp>
        <p:nvSpPr>
          <p:cNvPr id="5" name="TextBox 4">
            <a:extLst>
              <a:ext uri="{FF2B5EF4-FFF2-40B4-BE49-F238E27FC236}">
                <a16:creationId xmlns:a16="http://schemas.microsoft.com/office/drawing/2014/main" id="{DC3C06BE-E292-1BE9-A04E-1707EC3B7E0F}"/>
              </a:ext>
            </a:extLst>
          </p:cNvPr>
          <p:cNvSpPr txBox="1"/>
          <p:nvPr/>
        </p:nvSpPr>
        <p:spPr>
          <a:xfrm>
            <a:off x="7809874" y="275205"/>
            <a:ext cx="4382125" cy="769441"/>
          </a:xfrm>
          <a:prstGeom prst="rect">
            <a:avLst/>
          </a:prstGeom>
          <a:solidFill>
            <a:srgbClr val="1D2244"/>
          </a:solidFill>
          <a:ln w="12700">
            <a:noFill/>
          </a:ln>
          <a:effectLst>
            <a:outerShdw blurRad="50800" dist="38100" dir="18900000" algn="bl" rotWithShape="0">
              <a:prstClr val="black">
                <a:alpha val="40000"/>
              </a:prstClr>
            </a:outerShdw>
          </a:effectLst>
        </p:spPr>
        <p:txBody>
          <a:bodyPr wrap="square" rtlCol="0">
            <a:spAutoFit/>
          </a:bodyPr>
          <a:lstStyle/>
          <a:p>
            <a:pPr marL="14288"/>
            <a:r>
              <a:rPr lang="en-US" sz="2200" dirty="0">
                <a:solidFill>
                  <a:schemeClr val="bg1"/>
                </a:solidFill>
                <a:latin typeface="Fira Sans" panose="020B0503050000020004" pitchFamily="34" charset="0"/>
                <a:ea typeface="Fira Sans" panose="020B0503050000020004" pitchFamily="34" charset="0"/>
              </a:rPr>
              <a:t>SECTION SIX:</a:t>
            </a:r>
          </a:p>
          <a:p>
            <a:pPr marL="14288"/>
            <a:r>
              <a:rPr lang="en-US" sz="2200" b="1" dirty="0">
                <a:solidFill>
                  <a:schemeClr val="bg1"/>
                </a:solidFill>
                <a:latin typeface="Fira Sans" panose="020B0503050000020004" pitchFamily="34" charset="0"/>
                <a:ea typeface="Fira Sans" panose="020B0503050000020004" pitchFamily="34" charset="0"/>
              </a:rPr>
              <a:t>INTERNAL THEFT/FRAUD</a:t>
            </a:r>
          </a:p>
        </p:txBody>
      </p:sp>
      <p:graphicFrame>
        <p:nvGraphicFramePr>
          <p:cNvPr id="7" name="Table 6">
            <a:extLst>
              <a:ext uri="{FF2B5EF4-FFF2-40B4-BE49-F238E27FC236}">
                <a16:creationId xmlns:a16="http://schemas.microsoft.com/office/drawing/2014/main" id="{2BD34051-C7F1-2218-8900-C7933A2C8B86}"/>
              </a:ext>
            </a:extLst>
          </p:cNvPr>
          <p:cNvGraphicFramePr>
            <a:graphicFrameLocks noGrp="1"/>
          </p:cNvGraphicFramePr>
          <p:nvPr>
            <p:extLst>
              <p:ext uri="{D42A27DB-BD31-4B8C-83A1-F6EECF244321}">
                <p14:modId xmlns:p14="http://schemas.microsoft.com/office/powerpoint/2010/main" val="4109454823"/>
              </p:ext>
            </p:extLst>
          </p:nvPr>
        </p:nvGraphicFramePr>
        <p:xfrm>
          <a:off x="7845077" y="1197226"/>
          <a:ext cx="4010774" cy="4254449"/>
        </p:xfrm>
        <a:graphic>
          <a:graphicData uri="http://schemas.openxmlformats.org/drawingml/2006/table">
            <a:tbl>
              <a:tblPr>
                <a:tableStyleId>{5C22544A-7EE6-4342-B048-85BDC9FD1C3A}</a:tableStyleId>
              </a:tblPr>
              <a:tblGrid>
                <a:gridCol w="1054007">
                  <a:extLst>
                    <a:ext uri="{9D8B030D-6E8A-4147-A177-3AD203B41FA5}">
                      <a16:colId xmlns:a16="http://schemas.microsoft.com/office/drawing/2014/main" val="3325722354"/>
                    </a:ext>
                  </a:extLst>
                </a:gridCol>
                <a:gridCol w="985589">
                  <a:extLst>
                    <a:ext uri="{9D8B030D-6E8A-4147-A177-3AD203B41FA5}">
                      <a16:colId xmlns:a16="http://schemas.microsoft.com/office/drawing/2014/main" val="17655281"/>
                    </a:ext>
                  </a:extLst>
                </a:gridCol>
                <a:gridCol w="985589">
                  <a:extLst>
                    <a:ext uri="{9D8B030D-6E8A-4147-A177-3AD203B41FA5}">
                      <a16:colId xmlns:a16="http://schemas.microsoft.com/office/drawing/2014/main" val="1690796551"/>
                    </a:ext>
                  </a:extLst>
                </a:gridCol>
                <a:gridCol w="985589">
                  <a:extLst>
                    <a:ext uri="{9D8B030D-6E8A-4147-A177-3AD203B41FA5}">
                      <a16:colId xmlns:a16="http://schemas.microsoft.com/office/drawing/2014/main" val="1667325014"/>
                    </a:ext>
                  </a:extLst>
                </a:gridCol>
              </a:tblGrid>
              <a:tr h="860198">
                <a:tc gridSpan="4">
                  <a:txBody>
                    <a:bodyPr/>
                    <a:lstStyle/>
                    <a:p>
                      <a:pPr algn="ctr" fontAlgn="b">
                        <a:buNone/>
                      </a:pPr>
                      <a:r>
                        <a:rPr lang="en-US" sz="1800" b="1" i="0" u="none" strike="noStrike" dirty="0">
                          <a:effectLst/>
                          <a:latin typeface="Fira Sans" panose="020B0503050000020004" pitchFamily="34" charset="0"/>
                          <a:ea typeface="Fira Sans" panose="020B0503050000020004" pitchFamily="34" charset="0"/>
                        </a:rPr>
                        <a:t>2026: Cases of internal theft/fraud in 2025 by gaming floor size</a:t>
                      </a:r>
                      <a:endParaRPr lang="en-US" sz="1200" b="1" i="0" u="none" strike="noStrike" dirty="0">
                        <a:effectLst/>
                        <a:latin typeface="Arial" panose="020B0604020202020204" pitchFamily="34" charset="0"/>
                      </a:endParaRPr>
                    </a:p>
                  </a:txBody>
                  <a:tcPr marL="7620" marR="7620" marT="7620" marB="0" anchor="b"/>
                </a:tc>
                <a:tc hMerge="1">
                  <a:txBody>
                    <a:bodyPr/>
                    <a:lstStyle/>
                    <a:p>
                      <a:pPr algn="l" fontAlgn="b">
                        <a:buNone/>
                      </a:pPr>
                      <a:endParaRPr lang="en-US" sz="1200" b="1" i="0" u="none" strike="noStrike">
                        <a:effectLst/>
                        <a:latin typeface="Arial" panose="020B0604020202020204" pitchFamily="34" charset="0"/>
                      </a:endParaRPr>
                    </a:p>
                  </a:txBody>
                  <a:tcPr marL="7620" marR="7620" marT="7620" marB="0" anchor="b"/>
                </a:tc>
                <a:tc hMerge="1">
                  <a:txBody>
                    <a:bodyPr/>
                    <a:lstStyle/>
                    <a:p>
                      <a:pPr algn="l" fontAlgn="b">
                        <a:buNone/>
                      </a:pPr>
                      <a:endParaRPr lang="en-US" sz="1200" b="1" i="0" u="none" strike="noStrike">
                        <a:effectLst/>
                        <a:latin typeface="Arial" panose="020B0604020202020204" pitchFamily="34" charset="0"/>
                      </a:endParaRPr>
                    </a:p>
                  </a:txBody>
                  <a:tcPr marL="7620" marR="7620" marT="7620" marB="0" anchor="b"/>
                </a:tc>
                <a:tc hMerge="1">
                  <a:txBody>
                    <a:bodyPr/>
                    <a:lstStyle/>
                    <a:p>
                      <a:pPr algn="l" fontAlgn="b">
                        <a:buNone/>
                      </a:pPr>
                      <a:endParaRPr lang="en-US" sz="1200" b="1"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3778755113"/>
                  </a:ext>
                </a:extLst>
              </a:tr>
              <a:tr h="484893">
                <a:tc>
                  <a:txBody>
                    <a:bodyPr/>
                    <a:lstStyle/>
                    <a:p>
                      <a:pPr algn="l" fontAlgn="b">
                        <a:buNone/>
                      </a:pPr>
                      <a:r>
                        <a:rPr lang="en-US" sz="1200" b="1" u="none" strike="noStrike" dirty="0">
                          <a:effectLst/>
                        </a:rPr>
                        <a:t>Cases </a:t>
                      </a:r>
                      <a:endParaRPr lang="en-US" sz="1200" b="1" i="0" u="none" strike="noStrike" dirty="0">
                        <a:effectLst/>
                        <a:latin typeface="Arial" panose="020B0604020202020204" pitchFamily="34" charset="0"/>
                      </a:endParaRPr>
                    </a:p>
                  </a:txBody>
                  <a:tcPr marL="45720" marR="45720" anchor="b"/>
                </a:tc>
                <a:tc>
                  <a:txBody>
                    <a:bodyPr/>
                    <a:lstStyle/>
                    <a:p>
                      <a:pPr algn="r" fontAlgn="b">
                        <a:buNone/>
                      </a:pPr>
                      <a:r>
                        <a:rPr lang="en-US" sz="1200" b="1" u="none" strike="noStrike" dirty="0">
                          <a:effectLst/>
                        </a:rPr>
                        <a:t>Less than 50,000 sf</a:t>
                      </a:r>
                      <a:endParaRPr lang="en-US" sz="1200" b="1" i="0" u="none" strike="noStrike" dirty="0">
                        <a:effectLst/>
                        <a:latin typeface="Arial" panose="020B0604020202020204" pitchFamily="34" charset="0"/>
                      </a:endParaRPr>
                    </a:p>
                  </a:txBody>
                  <a:tcPr marL="45720" marR="45720" anchor="b"/>
                </a:tc>
                <a:tc>
                  <a:txBody>
                    <a:bodyPr/>
                    <a:lstStyle/>
                    <a:p>
                      <a:pPr algn="r" fontAlgn="b">
                        <a:buNone/>
                      </a:pPr>
                      <a:r>
                        <a:rPr lang="en-US" sz="1200" b="1" u="none" strike="noStrike" dirty="0">
                          <a:effectLst/>
                        </a:rPr>
                        <a:t>50,000 – 100,000 sf</a:t>
                      </a:r>
                      <a:endParaRPr lang="en-US" sz="1200" b="1" i="0" u="none" strike="noStrike" dirty="0">
                        <a:effectLst/>
                        <a:latin typeface="Arial" panose="020B0604020202020204" pitchFamily="34" charset="0"/>
                      </a:endParaRPr>
                    </a:p>
                  </a:txBody>
                  <a:tcPr marL="45720" marR="45720" anchor="b"/>
                </a:tc>
                <a:tc>
                  <a:txBody>
                    <a:bodyPr/>
                    <a:lstStyle/>
                    <a:p>
                      <a:pPr algn="r" fontAlgn="b">
                        <a:buNone/>
                      </a:pPr>
                      <a:r>
                        <a:rPr lang="en-US" sz="1200" b="1" u="none" strike="noStrike" dirty="0">
                          <a:effectLst/>
                        </a:rPr>
                        <a:t>More than 100,000 sf</a:t>
                      </a:r>
                      <a:endParaRPr lang="en-US" sz="1200" b="1" i="0" u="none" strike="noStrike" dirty="0">
                        <a:effectLst/>
                        <a:latin typeface="Arial" panose="020B0604020202020204" pitchFamily="34" charset="0"/>
                      </a:endParaRPr>
                    </a:p>
                  </a:txBody>
                  <a:tcPr marL="45720" marR="45720" anchor="b"/>
                </a:tc>
                <a:extLst>
                  <a:ext uri="{0D108BD9-81ED-4DB2-BD59-A6C34878D82A}">
                    <a16:rowId xmlns:a16="http://schemas.microsoft.com/office/drawing/2014/main" val="3395699109"/>
                  </a:ext>
                </a:extLst>
              </a:tr>
              <a:tr h="484893">
                <a:tc>
                  <a:txBody>
                    <a:bodyPr/>
                    <a:lstStyle/>
                    <a:p>
                      <a:pPr algn="l" fontAlgn="b">
                        <a:buNone/>
                      </a:pPr>
                      <a:r>
                        <a:rPr lang="en-US" sz="1200" b="1" u="none" strike="noStrike" dirty="0">
                          <a:effectLst/>
                        </a:rPr>
                        <a:t>None</a:t>
                      </a:r>
                      <a:endParaRPr lang="en-US" sz="1200" b="1"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6%</a:t>
                      </a:r>
                      <a:endParaRPr lang="en-US" sz="1200" b="0"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12%</a:t>
                      </a:r>
                      <a:endParaRPr lang="en-US" sz="1200" b="0"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3%</a:t>
                      </a:r>
                      <a:endParaRPr lang="en-US" sz="1200" b="0" i="0" u="none" strike="noStrike" dirty="0">
                        <a:effectLst/>
                        <a:latin typeface="Arial" panose="020B0604020202020204" pitchFamily="34" charset="0"/>
                      </a:endParaRPr>
                    </a:p>
                  </a:txBody>
                  <a:tcPr marL="45720" marR="45720" anchor="b"/>
                </a:tc>
                <a:extLst>
                  <a:ext uri="{0D108BD9-81ED-4DB2-BD59-A6C34878D82A}">
                    <a16:rowId xmlns:a16="http://schemas.microsoft.com/office/drawing/2014/main" val="1502585240"/>
                  </a:ext>
                </a:extLst>
              </a:tr>
              <a:tr h="484893">
                <a:tc>
                  <a:txBody>
                    <a:bodyPr/>
                    <a:lstStyle/>
                    <a:p>
                      <a:pPr algn="l" fontAlgn="b">
                        <a:buNone/>
                      </a:pPr>
                      <a:r>
                        <a:rPr lang="en-US" sz="1200" b="1" u="none" strike="noStrike" dirty="0">
                          <a:effectLst/>
                        </a:rPr>
                        <a:t>1 – 5</a:t>
                      </a:r>
                      <a:endParaRPr lang="en-US" sz="1200" b="1"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63%</a:t>
                      </a:r>
                      <a:endParaRPr lang="en-US" sz="1200" b="0"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51%</a:t>
                      </a:r>
                      <a:endParaRPr lang="en-US" sz="1200" b="0"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47%</a:t>
                      </a:r>
                      <a:endParaRPr lang="en-US" sz="1200" b="0" i="0" u="none" strike="noStrike" dirty="0">
                        <a:effectLst/>
                        <a:latin typeface="Arial" panose="020B0604020202020204" pitchFamily="34" charset="0"/>
                      </a:endParaRPr>
                    </a:p>
                  </a:txBody>
                  <a:tcPr marL="45720" marR="45720" anchor="b"/>
                </a:tc>
                <a:extLst>
                  <a:ext uri="{0D108BD9-81ED-4DB2-BD59-A6C34878D82A}">
                    <a16:rowId xmlns:a16="http://schemas.microsoft.com/office/drawing/2014/main" val="1795612421"/>
                  </a:ext>
                </a:extLst>
              </a:tr>
              <a:tr h="484893">
                <a:tc>
                  <a:txBody>
                    <a:bodyPr/>
                    <a:lstStyle/>
                    <a:p>
                      <a:pPr algn="l" fontAlgn="b">
                        <a:buNone/>
                      </a:pPr>
                      <a:r>
                        <a:rPr lang="en-US" sz="1200" b="1" u="none" strike="noStrike" dirty="0">
                          <a:effectLst/>
                        </a:rPr>
                        <a:t>6 – 10</a:t>
                      </a:r>
                      <a:endParaRPr lang="en-US" sz="1200" b="1"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19%</a:t>
                      </a:r>
                      <a:endParaRPr lang="en-US" sz="1200" b="0"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21%</a:t>
                      </a:r>
                      <a:endParaRPr lang="en-US" sz="1200" b="0"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18%</a:t>
                      </a:r>
                      <a:endParaRPr lang="en-US" sz="1200" b="0" i="0" u="none" strike="noStrike" dirty="0">
                        <a:effectLst/>
                        <a:latin typeface="Arial" panose="020B0604020202020204" pitchFamily="34" charset="0"/>
                      </a:endParaRPr>
                    </a:p>
                  </a:txBody>
                  <a:tcPr marL="45720" marR="45720" anchor="b"/>
                </a:tc>
                <a:extLst>
                  <a:ext uri="{0D108BD9-81ED-4DB2-BD59-A6C34878D82A}">
                    <a16:rowId xmlns:a16="http://schemas.microsoft.com/office/drawing/2014/main" val="4032367591"/>
                  </a:ext>
                </a:extLst>
              </a:tr>
              <a:tr h="484893">
                <a:tc>
                  <a:txBody>
                    <a:bodyPr/>
                    <a:lstStyle/>
                    <a:p>
                      <a:pPr algn="l" fontAlgn="b">
                        <a:buNone/>
                      </a:pPr>
                      <a:r>
                        <a:rPr lang="en-US" sz="1200" b="1" u="none" strike="noStrike" dirty="0">
                          <a:effectLst/>
                        </a:rPr>
                        <a:t>11 – 20</a:t>
                      </a:r>
                      <a:endParaRPr lang="en-US" sz="1200" b="1"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6%</a:t>
                      </a:r>
                      <a:endParaRPr lang="en-US" sz="1200" b="0"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7%</a:t>
                      </a:r>
                      <a:endParaRPr lang="en-US" sz="1200" b="0"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18%</a:t>
                      </a:r>
                      <a:endParaRPr lang="en-US" sz="1200" b="0" i="0" u="none" strike="noStrike" dirty="0">
                        <a:effectLst/>
                        <a:latin typeface="Arial" panose="020B0604020202020204" pitchFamily="34" charset="0"/>
                      </a:endParaRPr>
                    </a:p>
                  </a:txBody>
                  <a:tcPr marL="45720" marR="45720" anchor="b"/>
                </a:tc>
                <a:extLst>
                  <a:ext uri="{0D108BD9-81ED-4DB2-BD59-A6C34878D82A}">
                    <a16:rowId xmlns:a16="http://schemas.microsoft.com/office/drawing/2014/main" val="448297931"/>
                  </a:ext>
                </a:extLst>
              </a:tr>
              <a:tr h="484893">
                <a:tc>
                  <a:txBody>
                    <a:bodyPr/>
                    <a:lstStyle/>
                    <a:p>
                      <a:pPr algn="l" fontAlgn="b">
                        <a:buNone/>
                      </a:pPr>
                      <a:r>
                        <a:rPr lang="en-US" sz="1200" b="1" u="none" strike="noStrike" dirty="0">
                          <a:effectLst/>
                        </a:rPr>
                        <a:t>More than 20</a:t>
                      </a:r>
                      <a:endParaRPr lang="en-US" sz="1200" b="1"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0%</a:t>
                      </a:r>
                      <a:endParaRPr lang="en-US" sz="1200" b="0"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5%</a:t>
                      </a:r>
                      <a:endParaRPr lang="en-US" sz="1200" b="0"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12%</a:t>
                      </a:r>
                      <a:endParaRPr lang="en-US" sz="1200" b="0" i="0" u="none" strike="noStrike" dirty="0">
                        <a:effectLst/>
                        <a:latin typeface="Arial" panose="020B0604020202020204" pitchFamily="34" charset="0"/>
                      </a:endParaRPr>
                    </a:p>
                  </a:txBody>
                  <a:tcPr marL="45720" marR="45720" anchor="b"/>
                </a:tc>
                <a:extLst>
                  <a:ext uri="{0D108BD9-81ED-4DB2-BD59-A6C34878D82A}">
                    <a16:rowId xmlns:a16="http://schemas.microsoft.com/office/drawing/2014/main" val="2147218025"/>
                  </a:ext>
                </a:extLst>
              </a:tr>
              <a:tr h="484893">
                <a:tc>
                  <a:txBody>
                    <a:bodyPr/>
                    <a:lstStyle/>
                    <a:p>
                      <a:pPr algn="l" fontAlgn="b">
                        <a:buNone/>
                      </a:pPr>
                      <a:r>
                        <a:rPr lang="en-US" sz="1200" b="1" u="none" strike="noStrike" dirty="0">
                          <a:effectLst/>
                        </a:rPr>
                        <a:t>Not sure</a:t>
                      </a:r>
                      <a:endParaRPr lang="en-US" sz="1200" b="1"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6%</a:t>
                      </a:r>
                      <a:endParaRPr lang="en-US" sz="1200" b="0"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5%</a:t>
                      </a:r>
                      <a:endParaRPr lang="en-US" sz="1200" b="0" i="0" u="none" strike="noStrike" dirty="0">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3%</a:t>
                      </a:r>
                      <a:endParaRPr lang="en-US" sz="1200" b="0" i="0" u="none" strike="noStrike" dirty="0">
                        <a:effectLst/>
                        <a:latin typeface="Arial" panose="020B0604020202020204" pitchFamily="34" charset="0"/>
                      </a:endParaRPr>
                    </a:p>
                  </a:txBody>
                  <a:tcPr marL="45720" marR="45720" anchor="b"/>
                </a:tc>
                <a:extLst>
                  <a:ext uri="{0D108BD9-81ED-4DB2-BD59-A6C34878D82A}">
                    <a16:rowId xmlns:a16="http://schemas.microsoft.com/office/drawing/2014/main" val="1262995797"/>
                  </a:ext>
                </a:extLst>
              </a:tr>
            </a:tbl>
          </a:graphicData>
        </a:graphic>
      </p:graphicFrame>
      <p:graphicFrame>
        <p:nvGraphicFramePr>
          <p:cNvPr id="6" name="Chart 5">
            <a:extLst>
              <a:ext uri="{FF2B5EF4-FFF2-40B4-BE49-F238E27FC236}">
                <a16:creationId xmlns:a16="http://schemas.microsoft.com/office/drawing/2014/main" id="{0BCF2FDC-D398-B4FD-C44C-4076A9368F36}"/>
              </a:ext>
            </a:extLst>
          </p:cNvPr>
          <p:cNvGraphicFramePr>
            <a:graphicFrameLocks/>
          </p:cNvGraphicFramePr>
          <p:nvPr>
            <p:extLst>
              <p:ext uri="{D42A27DB-BD31-4B8C-83A1-F6EECF244321}">
                <p14:modId xmlns:p14="http://schemas.microsoft.com/office/powerpoint/2010/main" val="3239196891"/>
              </p:ext>
            </p:extLst>
          </p:nvPr>
        </p:nvGraphicFramePr>
        <p:xfrm>
          <a:off x="646669" y="1614902"/>
          <a:ext cx="6470823" cy="398505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107766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mtClean="0"/>
              <a:pPr algn="r"/>
              <a:t>29</a:t>
            </a:fld>
            <a:endParaRPr lang="en-US" dirty="0"/>
          </a:p>
        </p:txBody>
      </p:sp>
      <p:sp>
        <p:nvSpPr>
          <p:cNvPr id="3" name="TextBox 2">
            <a:extLst>
              <a:ext uri="{FF2B5EF4-FFF2-40B4-BE49-F238E27FC236}">
                <a16:creationId xmlns:a16="http://schemas.microsoft.com/office/drawing/2014/main" id="{0EEB231B-373D-407C-15D5-8F59EEBE4E99}"/>
              </a:ext>
            </a:extLst>
          </p:cNvPr>
          <p:cNvSpPr txBox="1"/>
          <p:nvPr/>
        </p:nvSpPr>
        <p:spPr>
          <a:xfrm>
            <a:off x="7809874" y="275205"/>
            <a:ext cx="4382125" cy="769441"/>
          </a:xfrm>
          <a:prstGeom prst="rect">
            <a:avLst/>
          </a:prstGeom>
          <a:solidFill>
            <a:srgbClr val="1D2244"/>
          </a:solidFill>
          <a:ln w="12700">
            <a:noFill/>
          </a:ln>
          <a:effectLst>
            <a:outerShdw blurRad="50800" dist="38100" dir="18900000" algn="bl" rotWithShape="0">
              <a:prstClr val="black">
                <a:alpha val="40000"/>
              </a:prstClr>
            </a:outerShdw>
          </a:effectLst>
        </p:spPr>
        <p:txBody>
          <a:bodyPr wrap="square" rtlCol="0">
            <a:spAutoFit/>
          </a:bodyPr>
          <a:lstStyle/>
          <a:p>
            <a:pPr marL="14288"/>
            <a:r>
              <a:rPr lang="en-US" sz="2200" dirty="0">
                <a:solidFill>
                  <a:schemeClr val="bg1"/>
                </a:solidFill>
                <a:latin typeface="Fira Sans" panose="020B0503050000020004" pitchFamily="34" charset="0"/>
                <a:ea typeface="Fira Sans" panose="020B0503050000020004" pitchFamily="34" charset="0"/>
              </a:rPr>
              <a:t>SECTION SIX:</a:t>
            </a:r>
          </a:p>
          <a:p>
            <a:pPr marL="14288"/>
            <a:r>
              <a:rPr lang="en-US" sz="2200" b="1" dirty="0">
                <a:solidFill>
                  <a:schemeClr val="bg1"/>
                </a:solidFill>
                <a:latin typeface="Fira Sans" panose="020B0503050000020004" pitchFamily="34" charset="0"/>
                <a:ea typeface="Fira Sans" panose="020B0503050000020004" pitchFamily="34" charset="0"/>
              </a:rPr>
              <a:t>INTERNAL THEFT/FRAUD</a:t>
            </a:r>
          </a:p>
        </p:txBody>
      </p:sp>
      <p:pic>
        <p:nvPicPr>
          <p:cNvPr id="5" name="Picture 4" descr="A person putting money in their pocket&#10;&#10;Description automatically generated">
            <a:extLst>
              <a:ext uri="{FF2B5EF4-FFF2-40B4-BE49-F238E27FC236}">
                <a16:creationId xmlns:a16="http://schemas.microsoft.com/office/drawing/2014/main" id="{721C3187-DCEC-D36A-2160-DA6185CCE0FA}"/>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7809873" y="1197085"/>
            <a:ext cx="4382125" cy="2634945"/>
          </a:xfrm>
          <a:prstGeom prst="rect">
            <a:avLst/>
          </a:prstGeom>
        </p:spPr>
      </p:pic>
      <p:sp>
        <p:nvSpPr>
          <p:cNvPr id="4" name="TextBox 3">
            <a:extLst>
              <a:ext uri="{FF2B5EF4-FFF2-40B4-BE49-F238E27FC236}">
                <a16:creationId xmlns:a16="http://schemas.microsoft.com/office/drawing/2014/main" id="{81177163-90F4-E35B-00F1-CF36B0C0D250}"/>
              </a:ext>
            </a:extLst>
          </p:cNvPr>
          <p:cNvSpPr txBox="1"/>
          <p:nvPr/>
        </p:nvSpPr>
        <p:spPr>
          <a:xfrm>
            <a:off x="4484239" y="4448397"/>
            <a:ext cx="1766485" cy="523220"/>
          </a:xfrm>
          <a:prstGeom prst="rect">
            <a:avLst/>
          </a:prstGeom>
          <a:solidFill>
            <a:srgbClr val="FFCC00"/>
          </a:solidFill>
        </p:spPr>
        <p:txBody>
          <a:bodyPr wrap="square">
            <a:spAutoFit/>
          </a:bodyPr>
          <a:lstStyle/>
          <a:p>
            <a:pPr algn="ctr"/>
            <a:r>
              <a:rPr lang="en-US" sz="1400" i="1" dirty="0">
                <a:latin typeface="Arial" panose="020B0604020202020204" pitchFamily="34" charset="0"/>
              </a:rPr>
              <a:t>(Multiple responses permitted.) </a:t>
            </a:r>
          </a:p>
        </p:txBody>
      </p:sp>
      <p:graphicFrame>
        <p:nvGraphicFramePr>
          <p:cNvPr id="6" name="Chart 5">
            <a:extLst>
              <a:ext uri="{FF2B5EF4-FFF2-40B4-BE49-F238E27FC236}">
                <a16:creationId xmlns:a16="http://schemas.microsoft.com/office/drawing/2014/main" id="{8E6C1129-D3B1-1D1F-E3F0-13D8CF89021E}"/>
              </a:ext>
            </a:extLst>
          </p:cNvPr>
          <p:cNvGraphicFramePr>
            <a:graphicFrameLocks/>
          </p:cNvGraphicFramePr>
          <p:nvPr>
            <p:extLst>
              <p:ext uri="{D42A27DB-BD31-4B8C-83A1-F6EECF244321}">
                <p14:modId xmlns:p14="http://schemas.microsoft.com/office/powerpoint/2010/main" val="1013088919"/>
              </p:ext>
            </p:extLst>
          </p:nvPr>
        </p:nvGraphicFramePr>
        <p:xfrm>
          <a:off x="832022" y="1390135"/>
          <a:ext cx="6334897" cy="399741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509718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mtClean="0"/>
              <a:pPr algn="r"/>
              <a:t>3</a:t>
            </a:fld>
            <a:endParaRPr lang="en-US" dirty="0"/>
          </a:p>
        </p:txBody>
      </p:sp>
      <p:sp>
        <p:nvSpPr>
          <p:cNvPr id="4" name="TextBox 3">
            <a:extLst>
              <a:ext uri="{FF2B5EF4-FFF2-40B4-BE49-F238E27FC236}">
                <a16:creationId xmlns:a16="http://schemas.microsoft.com/office/drawing/2014/main" id="{8B680D5B-8EA2-43F8-A139-9B9E60B18537}"/>
              </a:ext>
            </a:extLst>
          </p:cNvPr>
          <p:cNvSpPr txBox="1"/>
          <p:nvPr/>
        </p:nvSpPr>
        <p:spPr>
          <a:xfrm>
            <a:off x="628650" y="2085946"/>
            <a:ext cx="10901363" cy="3970318"/>
          </a:xfrm>
          <a:prstGeom prst="rect">
            <a:avLst/>
          </a:prstGeom>
          <a:solidFill>
            <a:schemeClr val="bg1"/>
          </a:solidFill>
          <a:ln>
            <a:solidFill>
              <a:srgbClr val="FF0000"/>
            </a:solidFill>
          </a:ln>
          <a:effectLst>
            <a:outerShdw blurRad="50800" dist="38100" dir="2700000" algn="tl" rotWithShape="0">
              <a:prstClr val="black">
                <a:alpha val="40000"/>
              </a:prstClr>
            </a:outerShdw>
          </a:effectLst>
        </p:spPr>
        <p:txBody>
          <a:bodyPr wrap="square" rtlCol="0">
            <a:spAutoFit/>
          </a:bodyPr>
          <a:lstStyle/>
          <a:p>
            <a:r>
              <a:rPr lang="en-US" sz="1400" dirty="0"/>
              <a:t>The 2026 International Casino Surveillance Survey is the gaming industry's only comprehensive benchmarking study dedicated exclusively to casino surveillance operations and marks its sixth consecutive year of publication.</a:t>
            </a:r>
          </a:p>
          <a:p>
            <a:endParaRPr lang="en-US" sz="1400" dirty="0"/>
          </a:p>
          <a:p>
            <a:r>
              <a:rPr lang="en-US" sz="1400" dirty="0"/>
              <a:t>Over six years, the survey has become the industry's leading source for measuring trends in surveillance operations, staffing, budgets, technology adoption, training, and emerging operational challenges. </a:t>
            </a:r>
          </a:p>
          <a:p>
            <a:endParaRPr lang="en-US" sz="1400" dirty="0"/>
          </a:p>
          <a:p>
            <a:r>
              <a:rPr lang="en-US" sz="1400" dirty="0"/>
              <a:t>The study provides year-over-year benchmarking across commercial, Tribal, cruise ship, and participating international gaming operations, enabling surveillance leaders to compare their organizations with industry peers and make more informed strategic and operational decisions.</a:t>
            </a:r>
          </a:p>
          <a:p>
            <a:endParaRPr lang="en-US" sz="1400" dirty="0"/>
          </a:p>
          <a:p>
            <a:r>
              <a:rPr lang="en-US" sz="1400" b="1" dirty="0"/>
              <a:t>This report includes:</a:t>
            </a:r>
          </a:p>
          <a:p>
            <a:endParaRPr lang="en-US" sz="1400" b="1" dirty="0"/>
          </a:p>
          <a:p>
            <a:pPr marL="285750" indent="-285750">
              <a:buFont typeface="Arial" panose="020B0604020202020204" pitchFamily="34" charset="0"/>
              <a:buChar char="•"/>
            </a:pPr>
            <a:r>
              <a:rPr lang="en-US" sz="1400" b="1" dirty="0"/>
              <a:t>Six years of trend data (2021–2026)</a:t>
            </a:r>
            <a:r>
              <a:rPr lang="en-US" sz="1400" dirty="0"/>
              <a:t> covering staffing, compensation, budgets, operations, technology, training, and emerging threats</a:t>
            </a:r>
          </a:p>
          <a:p>
            <a:pPr marL="285750" indent="-285750">
              <a:buFont typeface="Arial" panose="020B0604020202020204" pitchFamily="34" charset="0"/>
              <a:buChar char="•"/>
            </a:pPr>
            <a:r>
              <a:rPr lang="en-US" sz="1400" b="1" dirty="0"/>
              <a:t>Benchmark comparisons</a:t>
            </a:r>
            <a:r>
              <a:rPr lang="en-US" sz="1400" dirty="0"/>
              <a:t> by casino type and property size that provide context for year-over-year analysis</a:t>
            </a:r>
          </a:p>
          <a:p>
            <a:pPr marL="285750" indent="-285750">
              <a:buFont typeface="Arial" panose="020B0604020202020204" pitchFamily="34" charset="0"/>
              <a:buChar char="•"/>
            </a:pPr>
            <a:r>
              <a:rPr lang="en-US" sz="1400" b="1" dirty="0"/>
              <a:t>Research-based analysis</a:t>
            </a:r>
            <a:r>
              <a:rPr lang="en-US" sz="1400" dirty="0"/>
              <a:t> highlighting significant industry trends, operational changes, and evolving surveillance practices.</a:t>
            </a:r>
          </a:p>
          <a:p>
            <a:pPr marL="285750" indent="-285750">
              <a:buFont typeface="Arial" panose="020B0604020202020204" pitchFamily="34" charset="0"/>
              <a:buChar char="•"/>
            </a:pPr>
            <a:r>
              <a:rPr lang="en-US" sz="1400" b="1" dirty="0"/>
              <a:t>Executive insights and practical recommendations</a:t>
            </a:r>
            <a:r>
              <a:rPr lang="en-US" sz="1400" dirty="0"/>
              <a:t> that translate survey findings into operational strategies for surveillance leaders.</a:t>
            </a:r>
          </a:p>
        </p:txBody>
      </p:sp>
      <p:sp>
        <p:nvSpPr>
          <p:cNvPr id="3" name="TextBox 2">
            <a:extLst>
              <a:ext uri="{FF2B5EF4-FFF2-40B4-BE49-F238E27FC236}">
                <a16:creationId xmlns:a16="http://schemas.microsoft.com/office/drawing/2014/main" id="{2FB2B335-A21E-0430-0278-92C9D7C0CC48}"/>
              </a:ext>
            </a:extLst>
          </p:cNvPr>
          <p:cNvSpPr txBox="1"/>
          <p:nvPr/>
        </p:nvSpPr>
        <p:spPr>
          <a:xfrm>
            <a:off x="5876926" y="275205"/>
            <a:ext cx="6315074" cy="430887"/>
          </a:xfrm>
          <a:prstGeom prst="rect">
            <a:avLst/>
          </a:prstGeom>
          <a:solidFill>
            <a:srgbClr val="D40032"/>
          </a:solidFill>
          <a:ln w="12700">
            <a:noFill/>
          </a:ln>
          <a:effectLst>
            <a:outerShdw blurRad="50800" dist="38100" dir="18900000" algn="bl" rotWithShape="0">
              <a:prstClr val="black">
                <a:alpha val="40000"/>
              </a:prstClr>
            </a:outerShdw>
          </a:effectLst>
        </p:spPr>
        <p:txBody>
          <a:bodyPr wrap="square" rtlCol="0">
            <a:spAutoFit/>
          </a:bodyPr>
          <a:lstStyle/>
          <a:p>
            <a:pPr marL="14288"/>
            <a:r>
              <a:rPr lang="en-US" sz="2200" b="1" dirty="0">
                <a:solidFill>
                  <a:schemeClr val="bg1"/>
                </a:solidFill>
                <a:latin typeface="Fira Sans" panose="020B0503050000020004" pitchFamily="34" charset="0"/>
                <a:ea typeface="Fira Sans" panose="020B0503050000020004" pitchFamily="34" charset="0"/>
              </a:rPr>
              <a:t>   INTRODUCTION</a:t>
            </a:r>
          </a:p>
        </p:txBody>
      </p:sp>
      <p:sp>
        <p:nvSpPr>
          <p:cNvPr id="5" name="TextBox 4">
            <a:extLst>
              <a:ext uri="{FF2B5EF4-FFF2-40B4-BE49-F238E27FC236}">
                <a16:creationId xmlns:a16="http://schemas.microsoft.com/office/drawing/2014/main" id="{BF2093B7-84E4-906E-F662-22797E3470F5}"/>
              </a:ext>
            </a:extLst>
          </p:cNvPr>
          <p:cNvSpPr txBox="1"/>
          <p:nvPr/>
        </p:nvSpPr>
        <p:spPr>
          <a:xfrm>
            <a:off x="5876925" y="706092"/>
            <a:ext cx="6243637" cy="1169551"/>
          </a:xfrm>
          <a:prstGeom prst="rect">
            <a:avLst/>
          </a:prstGeom>
          <a:solidFill>
            <a:schemeClr val="bg2"/>
          </a:solidFill>
        </p:spPr>
        <p:txBody>
          <a:bodyPr wrap="square" rtlCol="0">
            <a:spAutoFit/>
          </a:bodyPr>
          <a:lstStyle/>
          <a:p>
            <a:pPr algn="ctr"/>
            <a:r>
              <a:rPr lang="en-US" sz="1400" b="1" dirty="0"/>
              <a:t>The 2026 International Casino Surveillance Survey shows that surveillance departments are expanding beyond traditional observation roles. Technology, data, and intelligence are helping surveillance play a larger role in protecting assets, supporting investigations, and managing operational risk.</a:t>
            </a:r>
            <a:endParaRPr lang="en-US" sz="1400" b="1" dirty="0">
              <a:solidFill>
                <a:srgbClr val="CC0000"/>
              </a:solidFill>
            </a:endParaRPr>
          </a:p>
        </p:txBody>
      </p:sp>
    </p:spTree>
    <p:extLst>
      <p:ext uri="{BB962C8B-B14F-4D97-AF65-F5344CB8AC3E}">
        <p14:creationId xmlns:p14="http://schemas.microsoft.com/office/powerpoint/2010/main" val="7340909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mtClean="0"/>
              <a:pPr algn="r"/>
              <a:t>30</a:t>
            </a:fld>
            <a:endParaRPr lang="en-US" dirty="0"/>
          </a:p>
        </p:txBody>
      </p:sp>
      <p:pic>
        <p:nvPicPr>
          <p:cNvPr id="8" name="Picture 7">
            <a:extLst>
              <a:ext uri="{FF2B5EF4-FFF2-40B4-BE49-F238E27FC236}">
                <a16:creationId xmlns:a16="http://schemas.microsoft.com/office/drawing/2014/main" id="{CAC6C8FC-A132-802A-C011-C0EDC360EB1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09875" y="1161671"/>
            <a:ext cx="4382126" cy="2981703"/>
          </a:xfrm>
          <a:prstGeom prst="rect">
            <a:avLst/>
          </a:prstGeom>
        </p:spPr>
      </p:pic>
      <p:sp>
        <p:nvSpPr>
          <p:cNvPr id="4" name="TextBox 3">
            <a:extLst>
              <a:ext uri="{FF2B5EF4-FFF2-40B4-BE49-F238E27FC236}">
                <a16:creationId xmlns:a16="http://schemas.microsoft.com/office/drawing/2014/main" id="{0467F3D3-B864-58DE-AE03-3CA266889E41}"/>
              </a:ext>
            </a:extLst>
          </p:cNvPr>
          <p:cNvSpPr txBox="1"/>
          <p:nvPr/>
        </p:nvSpPr>
        <p:spPr>
          <a:xfrm>
            <a:off x="7809874" y="275205"/>
            <a:ext cx="4382125" cy="769441"/>
          </a:xfrm>
          <a:prstGeom prst="rect">
            <a:avLst/>
          </a:prstGeom>
          <a:solidFill>
            <a:srgbClr val="1D2244"/>
          </a:solidFill>
          <a:ln w="12700">
            <a:noFill/>
          </a:ln>
          <a:effectLst>
            <a:outerShdw blurRad="50800" dist="38100" dir="18900000" algn="bl" rotWithShape="0">
              <a:prstClr val="black">
                <a:alpha val="40000"/>
              </a:prstClr>
            </a:outerShdw>
          </a:effectLst>
        </p:spPr>
        <p:txBody>
          <a:bodyPr wrap="square" rtlCol="0">
            <a:spAutoFit/>
          </a:bodyPr>
          <a:lstStyle/>
          <a:p>
            <a:pPr marL="14288"/>
            <a:r>
              <a:rPr lang="en-US" sz="2200" dirty="0">
                <a:solidFill>
                  <a:schemeClr val="bg1"/>
                </a:solidFill>
                <a:latin typeface="Fira Sans" panose="020B0503050000020004" pitchFamily="34" charset="0"/>
                <a:ea typeface="Fira Sans" panose="020B0503050000020004" pitchFamily="34" charset="0"/>
              </a:rPr>
              <a:t>SECTION SIX:</a:t>
            </a:r>
          </a:p>
          <a:p>
            <a:pPr marL="14288"/>
            <a:r>
              <a:rPr lang="en-US" sz="2200" b="1" dirty="0">
                <a:solidFill>
                  <a:schemeClr val="bg1"/>
                </a:solidFill>
                <a:latin typeface="Fira Sans" panose="020B0503050000020004" pitchFamily="34" charset="0"/>
                <a:ea typeface="Fira Sans" panose="020B0503050000020004" pitchFamily="34" charset="0"/>
              </a:rPr>
              <a:t>INTERNAL THEFT/FRAUD</a:t>
            </a:r>
          </a:p>
        </p:txBody>
      </p:sp>
      <p:sp>
        <p:nvSpPr>
          <p:cNvPr id="3" name="Manual Input 8">
            <a:extLst>
              <a:ext uri="{FF2B5EF4-FFF2-40B4-BE49-F238E27FC236}">
                <a16:creationId xmlns:a16="http://schemas.microsoft.com/office/drawing/2014/main" id="{5B25626D-7F52-A218-93D9-2693B1A3AAEE}"/>
              </a:ext>
            </a:extLst>
          </p:cNvPr>
          <p:cNvSpPr/>
          <p:nvPr/>
        </p:nvSpPr>
        <p:spPr>
          <a:xfrm>
            <a:off x="7794631" y="4529138"/>
            <a:ext cx="4382127" cy="2328862"/>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957 h 8957"/>
              <a:gd name="connsiteX1" fmla="*/ 9965 w 10000"/>
              <a:gd name="connsiteY1" fmla="*/ 0 h 8957"/>
              <a:gd name="connsiteX2" fmla="*/ 10000 w 10000"/>
              <a:gd name="connsiteY2" fmla="*/ 8957 h 8957"/>
              <a:gd name="connsiteX3" fmla="*/ 0 w 10000"/>
              <a:gd name="connsiteY3" fmla="*/ 8957 h 8957"/>
              <a:gd name="connsiteX4" fmla="*/ 0 w 10000"/>
              <a:gd name="connsiteY4" fmla="*/ 957 h 8957"/>
              <a:gd name="connsiteX0" fmla="*/ 0 w 10000"/>
              <a:gd name="connsiteY0" fmla="*/ 777 h 9709"/>
              <a:gd name="connsiteX1" fmla="*/ 9965 w 10000"/>
              <a:gd name="connsiteY1" fmla="*/ 0 h 9709"/>
              <a:gd name="connsiteX2" fmla="*/ 10000 w 10000"/>
              <a:gd name="connsiteY2" fmla="*/ 9709 h 9709"/>
              <a:gd name="connsiteX3" fmla="*/ 0 w 10000"/>
              <a:gd name="connsiteY3" fmla="*/ 9709 h 9709"/>
              <a:gd name="connsiteX4" fmla="*/ 0 w 10000"/>
              <a:gd name="connsiteY4" fmla="*/ 777 h 9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709">
                <a:moveTo>
                  <a:pt x="0" y="777"/>
                </a:moveTo>
                <a:lnTo>
                  <a:pt x="9965" y="0"/>
                </a:lnTo>
                <a:cubicBezTo>
                  <a:pt x="9977" y="3334"/>
                  <a:pt x="9988" y="6375"/>
                  <a:pt x="10000" y="9709"/>
                </a:cubicBezTo>
                <a:lnTo>
                  <a:pt x="0" y="9709"/>
                </a:lnTo>
                <a:lnTo>
                  <a:pt x="0" y="777"/>
                </a:lnTo>
                <a:close/>
              </a:path>
            </a:pathLst>
          </a:custGeom>
          <a:gradFill flip="none" rotWithShape="1">
            <a:gsLst>
              <a:gs pos="0">
                <a:srgbClr val="D40032">
                  <a:shade val="30000"/>
                  <a:satMod val="115000"/>
                </a:srgbClr>
              </a:gs>
              <a:gs pos="50000">
                <a:srgbClr val="D40032">
                  <a:shade val="67500"/>
                  <a:satMod val="115000"/>
                </a:srgbClr>
              </a:gs>
              <a:gs pos="100000">
                <a:srgbClr val="D40032">
                  <a:shade val="100000"/>
                  <a:satMod val="115000"/>
                </a:srgbClr>
              </a:gs>
            </a:gsLst>
            <a:lin ang="18900000" scaled="1"/>
            <a:tileRect/>
          </a:gradFill>
          <a:ln w="12700">
            <a:noFill/>
          </a:ln>
          <a:effectLst>
            <a:outerShdw blurRad="50800" dist="38100" dir="18900000" algn="bl" rotWithShape="0">
              <a:prstClr val="black">
                <a:alpha val="40000"/>
              </a:prstClr>
            </a:outerShdw>
          </a:effectLst>
        </p:spPr>
        <p:txBody>
          <a:bodyPr wrap="square" rtlCol="0">
            <a:noAutofit/>
          </a:bodyPr>
          <a:lstStyle/>
          <a:p>
            <a:pPr marL="230188"/>
            <a:endParaRPr lang="en-US" b="1" dirty="0">
              <a:solidFill>
                <a:schemeClr val="bg1"/>
              </a:solidFill>
              <a:latin typeface="Fira Sans" panose="020B0503050000020004" pitchFamily="34" charset="0"/>
              <a:ea typeface="Fira Sans" panose="020B0503050000020004" pitchFamily="34" charset="0"/>
            </a:endParaRPr>
          </a:p>
          <a:p>
            <a:pPr marL="230188"/>
            <a:r>
              <a:rPr lang="en-US" sz="1400" b="1" dirty="0">
                <a:solidFill>
                  <a:schemeClr val="bg1"/>
                </a:solidFill>
                <a:latin typeface="Fira Sans" panose="020B0503050000020004" pitchFamily="34" charset="0"/>
                <a:ea typeface="Fira Sans" panose="020B0503050000020004" pitchFamily="34" charset="0"/>
              </a:rPr>
              <a:t>RESPONDENT COMMENT</a:t>
            </a:r>
          </a:p>
          <a:p>
            <a:pPr marL="230188"/>
            <a:endParaRPr lang="en-US" sz="1400" b="1" dirty="0">
              <a:solidFill>
                <a:schemeClr val="bg1"/>
              </a:solidFill>
              <a:latin typeface="Fira Sans" panose="020B0503050000020004" pitchFamily="34" charset="0"/>
            </a:endParaRPr>
          </a:p>
          <a:p>
            <a:pPr marL="230188"/>
            <a:endParaRPr lang="en-US" sz="1200" dirty="0">
              <a:solidFill>
                <a:schemeClr val="bg1"/>
              </a:solidFill>
            </a:endParaRPr>
          </a:p>
          <a:p>
            <a:pPr marL="230188"/>
            <a:r>
              <a:rPr lang="en-US" sz="1200" dirty="0">
                <a:solidFill>
                  <a:schemeClr val="bg1"/>
                </a:solidFill>
              </a:rPr>
              <a:t>“Employee with customers, most dangerous collusion.”</a:t>
            </a:r>
            <a:endParaRPr lang="en-US" sz="1200" b="1" dirty="0">
              <a:solidFill>
                <a:schemeClr val="bg1"/>
              </a:solidFill>
              <a:latin typeface="Fira Sans" panose="020B0503050000020004" pitchFamily="34" charset="0"/>
              <a:ea typeface="Fira Sans" panose="020B0503050000020004" pitchFamily="34" charset="0"/>
            </a:endParaRPr>
          </a:p>
          <a:p>
            <a:pPr marL="230188"/>
            <a:endParaRPr lang="en-US" sz="1400" b="1" dirty="0">
              <a:solidFill>
                <a:schemeClr val="bg1"/>
              </a:solidFill>
              <a:latin typeface="Fira Sans" panose="020B0503050000020004" pitchFamily="34" charset="0"/>
              <a:ea typeface="Fira Sans" panose="020B0503050000020004" pitchFamily="34" charset="0"/>
            </a:endParaRPr>
          </a:p>
        </p:txBody>
      </p:sp>
      <p:sp>
        <p:nvSpPr>
          <p:cNvPr id="7" name="TextBox 6">
            <a:extLst>
              <a:ext uri="{FF2B5EF4-FFF2-40B4-BE49-F238E27FC236}">
                <a16:creationId xmlns:a16="http://schemas.microsoft.com/office/drawing/2014/main" id="{D3D4B79D-69F0-25C2-93A5-2BFDEF8C6B97}"/>
              </a:ext>
            </a:extLst>
          </p:cNvPr>
          <p:cNvSpPr txBox="1"/>
          <p:nvPr/>
        </p:nvSpPr>
        <p:spPr>
          <a:xfrm>
            <a:off x="8104698" y="6207779"/>
            <a:ext cx="3120934" cy="261610"/>
          </a:xfrm>
          <a:prstGeom prst="rect">
            <a:avLst/>
          </a:prstGeom>
          <a:noFill/>
        </p:spPr>
        <p:txBody>
          <a:bodyPr wrap="square" rtlCol="0">
            <a:spAutoFit/>
          </a:bodyPr>
          <a:lstStyle/>
          <a:p>
            <a:r>
              <a:rPr lang="en-US" sz="1100" dirty="0">
                <a:solidFill>
                  <a:schemeClr val="bg1"/>
                </a:solidFill>
              </a:rPr>
              <a:t>** Respondent comments are not edited</a:t>
            </a:r>
          </a:p>
        </p:txBody>
      </p:sp>
      <p:sp>
        <p:nvSpPr>
          <p:cNvPr id="10" name="TextBox 2">
            <a:extLst>
              <a:ext uri="{FF2B5EF4-FFF2-40B4-BE49-F238E27FC236}">
                <a16:creationId xmlns:a16="http://schemas.microsoft.com/office/drawing/2014/main" id="{85A32C4E-9C4A-3943-3980-7D3871A22E49}"/>
              </a:ext>
            </a:extLst>
          </p:cNvPr>
          <p:cNvSpPr txBox="1"/>
          <p:nvPr/>
        </p:nvSpPr>
        <p:spPr>
          <a:xfrm>
            <a:off x="4264575" y="5134651"/>
            <a:ext cx="2974971" cy="646331"/>
          </a:xfrm>
          <a:prstGeom prst="rect">
            <a:avLst/>
          </a:prstGeom>
          <a:solidFill>
            <a:srgbClr val="FFCC00"/>
          </a:solidFill>
          <a:ln>
            <a:noFill/>
          </a:ln>
        </p:spPr>
        <p:txBody>
          <a:bodyPr wrap="square" rtlCol="0">
            <a:spAutoFit/>
          </a:bodyPr>
          <a:lstStyle>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a:r>
              <a:rPr lang="en-US" sz="1200" i="1" dirty="0">
                <a:latin typeface="Arial" panose="020B0604020202020204" pitchFamily="34" charset="0"/>
              </a:rPr>
              <a:t>(Respondents were asked to choose the top three means of detecting employee theft/fraud at their property in 2025.)</a:t>
            </a:r>
          </a:p>
        </p:txBody>
      </p:sp>
      <p:graphicFrame>
        <p:nvGraphicFramePr>
          <p:cNvPr id="6" name="Chart 5">
            <a:extLst>
              <a:ext uri="{FF2B5EF4-FFF2-40B4-BE49-F238E27FC236}">
                <a16:creationId xmlns:a16="http://schemas.microsoft.com/office/drawing/2014/main" id="{DF9AF601-BE13-383A-49DB-4A3D775F5BB8}"/>
              </a:ext>
            </a:extLst>
          </p:cNvPr>
          <p:cNvGraphicFramePr>
            <a:graphicFrameLocks/>
          </p:cNvGraphicFramePr>
          <p:nvPr>
            <p:extLst>
              <p:ext uri="{D42A27DB-BD31-4B8C-83A1-F6EECF244321}">
                <p14:modId xmlns:p14="http://schemas.microsoft.com/office/powerpoint/2010/main" val="3076774892"/>
              </p:ext>
            </p:extLst>
          </p:nvPr>
        </p:nvGraphicFramePr>
        <p:xfrm>
          <a:off x="270381" y="1550773"/>
          <a:ext cx="6769245" cy="423020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2312607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mtClean="0"/>
              <a:pPr algn="r"/>
              <a:t>31</a:t>
            </a:fld>
            <a:endParaRPr lang="en-US" dirty="0"/>
          </a:p>
        </p:txBody>
      </p:sp>
      <p:sp>
        <p:nvSpPr>
          <p:cNvPr id="6" name="TextBox 5">
            <a:extLst>
              <a:ext uri="{FF2B5EF4-FFF2-40B4-BE49-F238E27FC236}">
                <a16:creationId xmlns:a16="http://schemas.microsoft.com/office/drawing/2014/main" id="{B4B3A87C-EF79-5DD7-BC62-8422DD4A183B}"/>
              </a:ext>
            </a:extLst>
          </p:cNvPr>
          <p:cNvSpPr txBox="1"/>
          <p:nvPr/>
        </p:nvSpPr>
        <p:spPr>
          <a:xfrm>
            <a:off x="7809874" y="275205"/>
            <a:ext cx="4382125" cy="769441"/>
          </a:xfrm>
          <a:prstGeom prst="rect">
            <a:avLst/>
          </a:prstGeom>
          <a:solidFill>
            <a:srgbClr val="1D2244"/>
          </a:solidFill>
          <a:ln w="12700">
            <a:noFill/>
          </a:ln>
          <a:effectLst>
            <a:outerShdw blurRad="50800" dist="38100" dir="18900000" algn="bl" rotWithShape="0">
              <a:prstClr val="black">
                <a:alpha val="40000"/>
              </a:prstClr>
            </a:outerShdw>
          </a:effectLst>
        </p:spPr>
        <p:txBody>
          <a:bodyPr wrap="square" rtlCol="0">
            <a:spAutoFit/>
          </a:bodyPr>
          <a:lstStyle/>
          <a:p>
            <a:pPr marL="14288"/>
            <a:r>
              <a:rPr lang="en-US" sz="2200" dirty="0">
                <a:solidFill>
                  <a:schemeClr val="bg1"/>
                </a:solidFill>
                <a:latin typeface="Fira Sans" panose="020B0503050000020004" pitchFamily="34" charset="0"/>
                <a:ea typeface="Fira Sans" panose="020B0503050000020004" pitchFamily="34" charset="0"/>
              </a:rPr>
              <a:t>SECTION SIX:</a:t>
            </a:r>
          </a:p>
          <a:p>
            <a:pPr marL="14288"/>
            <a:r>
              <a:rPr lang="en-US" sz="2200" b="1" dirty="0">
                <a:solidFill>
                  <a:schemeClr val="bg1"/>
                </a:solidFill>
                <a:latin typeface="Fira Sans" panose="020B0503050000020004" pitchFamily="34" charset="0"/>
                <a:ea typeface="Fira Sans" panose="020B0503050000020004" pitchFamily="34" charset="0"/>
              </a:rPr>
              <a:t>INTERNAL THEFT/FRAUD</a:t>
            </a:r>
          </a:p>
        </p:txBody>
      </p:sp>
      <p:graphicFrame>
        <p:nvGraphicFramePr>
          <p:cNvPr id="5" name="Table 4">
            <a:extLst>
              <a:ext uri="{FF2B5EF4-FFF2-40B4-BE49-F238E27FC236}">
                <a16:creationId xmlns:a16="http://schemas.microsoft.com/office/drawing/2014/main" id="{72940A57-B7F4-EB56-0623-E2F37670A2E3}"/>
              </a:ext>
            </a:extLst>
          </p:cNvPr>
          <p:cNvGraphicFramePr>
            <a:graphicFrameLocks noGrp="1"/>
          </p:cNvGraphicFramePr>
          <p:nvPr>
            <p:extLst>
              <p:ext uri="{D42A27DB-BD31-4B8C-83A1-F6EECF244321}">
                <p14:modId xmlns:p14="http://schemas.microsoft.com/office/powerpoint/2010/main" val="1175686879"/>
              </p:ext>
            </p:extLst>
          </p:nvPr>
        </p:nvGraphicFramePr>
        <p:xfrm>
          <a:off x="8060268" y="1185964"/>
          <a:ext cx="3881336" cy="4486072"/>
        </p:xfrm>
        <a:graphic>
          <a:graphicData uri="http://schemas.openxmlformats.org/drawingml/2006/table">
            <a:tbl>
              <a:tblPr>
                <a:tableStyleId>{5C22544A-7EE6-4342-B048-85BDC9FD1C3A}</a:tableStyleId>
              </a:tblPr>
              <a:tblGrid>
                <a:gridCol w="970334">
                  <a:extLst>
                    <a:ext uri="{9D8B030D-6E8A-4147-A177-3AD203B41FA5}">
                      <a16:colId xmlns:a16="http://schemas.microsoft.com/office/drawing/2014/main" val="1232523626"/>
                    </a:ext>
                  </a:extLst>
                </a:gridCol>
                <a:gridCol w="970334">
                  <a:extLst>
                    <a:ext uri="{9D8B030D-6E8A-4147-A177-3AD203B41FA5}">
                      <a16:colId xmlns:a16="http://schemas.microsoft.com/office/drawing/2014/main" val="1368485805"/>
                    </a:ext>
                  </a:extLst>
                </a:gridCol>
                <a:gridCol w="970334">
                  <a:extLst>
                    <a:ext uri="{9D8B030D-6E8A-4147-A177-3AD203B41FA5}">
                      <a16:colId xmlns:a16="http://schemas.microsoft.com/office/drawing/2014/main" val="3259454556"/>
                    </a:ext>
                  </a:extLst>
                </a:gridCol>
                <a:gridCol w="970334">
                  <a:extLst>
                    <a:ext uri="{9D8B030D-6E8A-4147-A177-3AD203B41FA5}">
                      <a16:colId xmlns:a16="http://schemas.microsoft.com/office/drawing/2014/main" val="2072696088"/>
                    </a:ext>
                  </a:extLst>
                </a:gridCol>
              </a:tblGrid>
              <a:tr h="1293440">
                <a:tc gridSpan="4">
                  <a:txBody>
                    <a:bodyPr/>
                    <a:lstStyle/>
                    <a:p>
                      <a:pPr algn="ctr" fontAlgn="b">
                        <a:buNone/>
                      </a:pPr>
                      <a:r>
                        <a:rPr lang="en-US" sz="1800" b="1" i="0" u="none" strike="noStrike" dirty="0">
                          <a:solidFill>
                            <a:schemeClr val="tx1"/>
                          </a:solidFill>
                          <a:effectLst/>
                          <a:latin typeface="Fira Sans" panose="020B0503050000020004" pitchFamily="34" charset="0"/>
                          <a:ea typeface="Fira Sans" panose="020B0503050000020004" pitchFamily="34" charset="0"/>
                        </a:rPr>
                        <a:t>2026: Average loss per incident to employee theft/fraud </a:t>
                      </a:r>
                    </a:p>
                    <a:p>
                      <a:pPr algn="ctr" fontAlgn="b">
                        <a:buNone/>
                      </a:pPr>
                      <a:r>
                        <a:rPr lang="en-US" sz="1800" b="1" i="0" u="none" strike="noStrike" dirty="0">
                          <a:solidFill>
                            <a:schemeClr val="tx1"/>
                          </a:solidFill>
                          <a:effectLst/>
                          <a:latin typeface="Fira Sans" panose="020B0503050000020004" pitchFamily="34" charset="0"/>
                          <a:ea typeface="Fira Sans" panose="020B0503050000020004" pitchFamily="34" charset="0"/>
                        </a:rPr>
                        <a:t>in 2025 by gaming floor size</a:t>
                      </a:r>
                    </a:p>
                    <a:p>
                      <a:pPr algn="ctr" fontAlgn="b">
                        <a:buNone/>
                      </a:pPr>
                      <a:endParaRPr lang="en-US" sz="1200" b="1" i="0" u="none" strike="noStrike" dirty="0">
                        <a:solidFill>
                          <a:schemeClr val="tx1"/>
                        </a:solidFill>
                        <a:effectLst/>
                        <a:latin typeface="Arial" panose="020B0604020202020204" pitchFamily="34" charset="0"/>
                      </a:endParaRPr>
                    </a:p>
                    <a:p>
                      <a:pPr algn="ctr" fontAlgn="b">
                        <a:buNone/>
                      </a:pPr>
                      <a:endParaRPr lang="en-US" sz="1400" b="0" i="1" u="none" strike="noStrike" dirty="0">
                        <a:solidFill>
                          <a:schemeClr val="tx1"/>
                        </a:solidFill>
                        <a:effectLst/>
                        <a:latin typeface="Arial" panose="020B0604020202020204" pitchFamily="34" charset="0"/>
                      </a:endParaRPr>
                    </a:p>
                  </a:txBody>
                  <a:tcPr marL="7620" marR="7620" marT="7620" marB="0" anchor="b"/>
                </a:tc>
                <a:tc hMerge="1">
                  <a:txBody>
                    <a:bodyPr/>
                    <a:lstStyle/>
                    <a:p>
                      <a:pPr algn="l" fontAlgn="b">
                        <a:buNone/>
                      </a:pPr>
                      <a:endParaRPr lang="en-US" sz="1200" b="1" i="0" u="none" strike="noStrike">
                        <a:solidFill>
                          <a:schemeClr val="tx1"/>
                        </a:solidFill>
                        <a:effectLst/>
                        <a:latin typeface="Arial" panose="020B0604020202020204" pitchFamily="34" charset="0"/>
                      </a:endParaRPr>
                    </a:p>
                  </a:txBody>
                  <a:tcPr marL="7620" marR="7620" marT="7620" marB="0" anchor="b"/>
                </a:tc>
                <a:tc hMerge="1">
                  <a:txBody>
                    <a:bodyPr/>
                    <a:lstStyle/>
                    <a:p>
                      <a:pPr algn="l" fontAlgn="b">
                        <a:buNone/>
                      </a:pPr>
                      <a:endParaRPr lang="en-US" sz="1200" b="1" i="0" u="none" strike="noStrike">
                        <a:solidFill>
                          <a:schemeClr val="tx1"/>
                        </a:solidFill>
                        <a:effectLst/>
                        <a:latin typeface="Arial" panose="020B0604020202020204" pitchFamily="34" charset="0"/>
                      </a:endParaRPr>
                    </a:p>
                  </a:txBody>
                  <a:tcPr marL="7620" marR="7620" marT="7620" marB="0" anchor="b"/>
                </a:tc>
                <a:tc hMerge="1">
                  <a:txBody>
                    <a:bodyPr/>
                    <a:lstStyle/>
                    <a:p>
                      <a:pPr algn="l" fontAlgn="b">
                        <a:buNone/>
                      </a:pPr>
                      <a:endParaRPr lang="en-US" sz="1200" b="1" i="0" u="none" strike="noStrike" dirty="0">
                        <a:solidFill>
                          <a:schemeClr val="tx1"/>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3170721529"/>
                  </a:ext>
                </a:extLst>
              </a:tr>
              <a:tr h="449432">
                <a:tc>
                  <a:txBody>
                    <a:bodyPr/>
                    <a:lstStyle/>
                    <a:p>
                      <a:pPr algn="l" fontAlgn="b">
                        <a:buNone/>
                      </a:pPr>
                      <a:r>
                        <a:rPr lang="en-US" sz="1200" b="1" i="0" u="none" strike="noStrike" dirty="0">
                          <a:solidFill>
                            <a:schemeClr val="tx1"/>
                          </a:solidFill>
                          <a:effectLst/>
                          <a:latin typeface="Arial" panose="020B0604020202020204" pitchFamily="34" charset="0"/>
                        </a:rPr>
                        <a:t>Loss Amount</a:t>
                      </a:r>
                    </a:p>
                  </a:txBody>
                  <a:tcPr marL="45720" marR="45720" anchor="b"/>
                </a:tc>
                <a:tc>
                  <a:txBody>
                    <a:bodyPr/>
                    <a:lstStyle/>
                    <a:p>
                      <a:pPr algn="r" fontAlgn="b">
                        <a:buNone/>
                      </a:pPr>
                      <a:r>
                        <a:rPr lang="en-US" sz="1200" b="1" u="none" strike="noStrike" dirty="0">
                          <a:solidFill>
                            <a:schemeClr val="tx1"/>
                          </a:solidFill>
                          <a:effectLst/>
                        </a:rPr>
                        <a:t>Less than 50,000 sf</a:t>
                      </a:r>
                      <a:endParaRPr lang="en-US" sz="1200" b="1" i="0" u="none" strike="noStrike" dirty="0">
                        <a:solidFill>
                          <a:schemeClr val="tx1"/>
                        </a:solidFill>
                        <a:effectLst/>
                        <a:latin typeface="Arial" panose="020B0604020202020204" pitchFamily="34" charset="0"/>
                      </a:endParaRPr>
                    </a:p>
                  </a:txBody>
                  <a:tcPr marL="45720" marR="45720" anchor="b"/>
                </a:tc>
                <a:tc>
                  <a:txBody>
                    <a:bodyPr/>
                    <a:lstStyle/>
                    <a:p>
                      <a:pPr algn="r" fontAlgn="b">
                        <a:buNone/>
                      </a:pPr>
                      <a:r>
                        <a:rPr lang="en-US" sz="1200" b="1" u="none" strike="noStrike" dirty="0">
                          <a:solidFill>
                            <a:schemeClr val="tx1"/>
                          </a:solidFill>
                          <a:effectLst/>
                        </a:rPr>
                        <a:t>50,000 – 100,000 sf</a:t>
                      </a:r>
                      <a:endParaRPr lang="en-US" sz="1200" b="1" i="0" u="none" strike="noStrike" dirty="0">
                        <a:solidFill>
                          <a:schemeClr val="tx1"/>
                        </a:solidFill>
                        <a:effectLst/>
                        <a:latin typeface="Arial" panose="020B0604020202020204" pitchFamily="34" charset="0"/>
                      </a:endParaRPr>
                    </a:p>
                  </a:txBody>
                  <a:tcPr marL="45720" marR="45720" anchor="b"/>
                </a:tc>
                <a:tc>
                  <a:txBody>
                    <a:bodyPr/>
                    <a:lstStyle/>
                    <a:p>
                      <a:pPr algn="r" fontAlgn="b">
                        <a:buNone/>
                      </a:pPr>
                      <a:r>
                        <a:rPr lang="en-US" sz="1200" b="1" u="none" strike="noStrike" dirty="0">
                          <a:solidFill>
                            <a:schemeClr val="tx1"/>
                          </a:solidFill>
                          <a:effectLst/>
                        </a:rPr>
                        <a:t>More than 100,000 sf</a:t>
                      </a:r>
                      <a:endParaRPr lang="en-US" sz="1200" b="1" i="0" u="none" strike="noStrike" dirty="0">
                        <a:solidFill>
                          <a:schemeClr val="tx1"/>
                        </a:solidFill>
                        <a:effectLst/>
                        <a:latin typeface="Arial" panose="020B0604020202020204" pitchFamily="34" charset="0"/>
                      </a:endParaRPr>
                    </a:p>
                  </a:txBody>
                  <a:tcPr marL="45720" marR="45720" anchor="b"/>
                </a:tc>
                <a:extLst>
                  <a:ext uri="{0D108BD9-81ED-4DB2-BD59-A6C34878D82A}">
                    <a16:rowId xmlns:a16="http://schemas.microsoft.com/office/drawing/2014/main" val="1717388293"/>
                  </a:ext>
                </a:extLst>
              </a:tr>
              <a:tr h="449432">
                <a:tc>
                  <a:txBody>
                    <a:bodyPr/>
                    <a:lstStyle/>
                    <a:p>
                      <a:pPr algn="l" fontAlgn="b">
                        <a:buNone/>
                      </a:pPr>
                      <a:r>
                        <a:rPr lang="en-US" sz="1200" b="1" u="none" strike="noStrike" dirty="0">
                          <a:effectLst/>
                        </a:rPr>
                        <a:t>Less than $1,000</a:t>
                      </a:r>
                      <a:endParaRPr lang="en-US" sz="1200" b="1"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73%</a:t>
                      </a:r>
                      <a:endParaRPr lang="en-US" sz="1200" b="0"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62%</a:t>
                      </a:r>
                      <a:endParaRPr lang="en-US" sz="1200" b="0"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48%</a:t>
                      </a:r>
                      <a:endParaRPr lang="en-US" sz="1200" b="0" i="0" u="none" strike="noStrike" dirty="0">
                        <a:solidFill>
                          <a:srgbClr val="366092"/>
                        </a:solidFill>
                        <a:effectLst/>
                        <a:latin typeface="Arial" panose="020B0604020202020204" pitchFamily="34" charset="0"/>
                      </a:endParaRPr>
                    </a:p>
                  </a:txBody>
                  <a:tcPr marL="45720" marR="45720" anchor="b"/>
                </a:tc>
                <a:extLst>
                  <a:ext uri="{0D108BD9-81ED-4DB2-BD59-A6C34878D82A}">
                    <a16:rowId xmlns:a16="http://schemas.microsoft.com/office/drawing/2014/main" val="2854112423"/>
                  </a:ext>
                </a:extLst>
              </a:tr>
              <a:tr h="449432">
                <a:tc>
                  <a:txBody>
                    <a:bodyPr/>
                    <a:lstStyle/>
                    <a:p>
                      <a:pPr algn="l" fontAlgn="b">
                        <a:buNone/>
                      </a:pPr>
                      <a:r>
                        <a:rPr lang="en-US" sz="1200" b="1" u="none" strike="noStrike" dirty="0">
                          <a:effectLst/>
                        </a:rPr>
                        <a:t>$1,000 – $5,000</a:t>
                      </a:r>
                      <a:endParaRPr lang="en-US" sz="1200" b="1"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7%</a:t>
                      </a:r>
                      <a:endParaRPr lang="en-US" sz="1200" b="0"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13%</a:t>
                      </a:r>
                      <a:endParaRPr lang="en-US" sz="1200" b="0"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24%</a:t>
                      </a:r>
                      <a:endParaRPr lang="en-US" sz="1200" b="0" i="0" u="none" strike="noStrike" dirty="0">
                        <a:solidFill>
                          <a:srgbClr val="366092"/>
                        </a:solidFill>
                        <a:effectLst/>
                        <a:latin typeface="Arial" panose="020B0604020202020204" pitchFamily="34" charset="0"/>
                      </a:endParaRPr>
                    </a:p>
                  </a:txBody>
                  <a:tcPr marL="45720" marR="45720" anchor="b"/>
                </a:tc>
                <a:extLst>
                  <a:ext uri="{0D108BD9-81ED-4DB2-BD59-A6C34878D82A}">
                    <a16:rowId xmlns:a16="http://schemas.microsoft.com/office/drawing/2014/main" val="2150634294"/>
                  </a:ext>
                </a:extLst>
              </a:tr>
              <a:tr h="449432">
                <a:tc>
                  <a:txBody>
                    <a:bodyPr/>
                    <a:lstStyle/>
                    <a:p>
                      <a:pPr algn="l" fontAlgn="b">
                        <a:buNone/>
                      </a:pPr>
                      <a:r>
                        <a:rPr lang="en-US" sz="1200" b="1" u="none" strike="noStrike" dirty="0">
                          <a:effectLst/>
                        </a:rPr>
                        <a:t>$5,001 – $10,000</a:t>
                      </a:r>
                      <a:endParaRPr lang="en-US" sz="1200" b="1"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7%</a:t>
                      </a:r>
                      <a:endParaRPr lang="en-US" sz="1200" b="0"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15%</a:t>
                      </a:r>
                      <a:endParaRPr lang="en-US" sz="1200" b="0"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15%</a:t>
                      </a:r>
                      <a:endParaRPr lang="en-US" sz="1200" b="0" i="0" u="none" strike="noStrike" dirty="0">
                        <a:solidFill>
                          <a:srgbClr val="366092"/>
                        </a:solidFill>
                        <a:effectLst/>
                        <a:latin typeface="Arial" panose="020B0604020202020204" pitchFamily="34" charset="0"/>
                      </a:endParaRPr>
                    </a:p>
                  </a:txBody>
                  <a:tcPr marL="45720" marR="45720" anchor="b"/>
                </a:tc>
                <a:extLst>
                  <a:ext uri="{0D108BD9-81ED-4DB2-BD59-A6C34878D82A}">
                    <a16:rowId xmlns:a16="http://schemas.microsoft.com/office/drawing/2014/main" val="908726083"/>
                  </a:ext>
                </a:extLst>
              </a:tr>
              <a:tr h="449432">
                <a:tc>
                  <a:txBody>
                    <a:bodyPr/>
                    <a:lstStyle/>
                    <a:p>
                      <a:pPr algn="l" fontAlgn="b">
                        <a:buNone/>
                      </a:pPr>
                      <a:r>
                        <a:rPr lang="en-US" sz="1200" b="1" u="none" strike="noStrike" dirty="0">
                          <a:effectLst/>
                        </a:rPr>
                        <a:t>$10,001 – $50,000</a:t>
                      </a:r>
                      <a:endParaRPr lang="en-US" sz="1200" b="1"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u="none" strike="noStrike">
                          <a:effectLst/>
                        </a:rPr>
                        <a:t>0%</a:t>
                      </a:r>
                      <a:endParaRPr lang="en-US" sz="1200" b="0" i="0" u="none" strike="noStrike">
                        <a:solidFill>
                          <a:srgbClr val="366092"/>
                        </a:solidFill>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3%</a:t>
                      </a:r>
                      <a:endParaRPr lang="en-US" sz="1200" b="0"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3%</a:t>
                      </a:r>
                      <a:endParaRPr lang="en-US" sz="1200" b="0" i="0" u="none" strike="noStrike" dirty="0">
                        <a:solidFill>
                          <a:srgbClr val="366092"/>
                        </a:solidFill>
                        <a:effectLst/>
                        <a:latin typeface="Arial" panose="020B0604020202020204" pitchFamily="34" charset="0"/>
                      </a:endParaRPr>
                    </a:p>
                  </a:txBody>
                  <a:tcPr marL="45720" marR="45720" anchor="b"/>
                </a:tc>
                <a:extLst>
                  <a:ext uri="{0D108BD9-81ED-4DB2-BD59-A6C34878D82A}">
                    <a16:rowId xmlns:a16="http://schemas.microsoft.com/office/drawing/2014/main" val="3852615158"/>
                  </a:ext>
                </a:extLst>
              </a:tr>
              <a:tr h="449432">
                <a:tc>
                  <a:txBody>
                    <a:bodyPr/>
                    <a:lstStyle/>
                    <a:p>
                      <a:pPr algn="l" fontAlgn="b">
                        <a:buNone/>
                      </a:pPr>
                      <a:r>
                        <a:rPr lang="en-US" sz="1200" b="1" u="none" strike="noStrike" dirty="0">
                          <a:effectLst/>
                        </a:rPr>
                        <a:t>More than $50,000</a:t>
                      </a:r>
                      <a:endParaRPr lang="en-US" sz="1200" b="1"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7%</a:t>
                      </a:r>
                      <a:endParaRPr lang="en-US" sz="1200" b="0"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0%</a:t>
                      </a:r>
                      <a:endParaRPr lang="en-US" sz="1200" b="0"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u="none" strike="noStrike">
                          <a:effectLst/>
                        </a:rPr>
                        <a:t>0%</a:t>
                      </a:r>
                      <a:endParaRPr lang="en-US" sz="1200" b="0" i="0" u="none" strike="noStrike">
                        <a:solidFill>
                          <a:srgbClr val="366092"/>
                        </a:solidFill>
                        <a:effectLst/>
                        <a:latin typeface="Arial" panose="020B0604020202020204" pitchFamily="34" charset="0"/>
                      </a:endParaRPr>
                    </a:p>
                  </a:txBody>
                  <a:tcPr marL="45720" marR="45720" anchor="b"/>
                </a:tc>
                <a:extLst>
                  <a:ext uri="{0D108BD9-81ED-4DB2-BD59-A6C34878D82A}">
                    <a16:rowId xmlns:a16="http://schemas.microsoft.com/office/drawing/2014/main" val="1196384245"/>
                  </a:ext>
                </a:extLst>
              </a:tr>
              <a:tr h="449432">
                <a:tc>
                  <a:txBody>
                    <a:bodyPr/>
                    <a:lstStyle/>
                    <a:p>
                      <a:pPr algn="l" fontAlgn="b">
                        <a:buNone/>
                      </a:pPr>
                      <a:r>
                        <a:rPr lang="en-US" sz="1200" b="1" u="none" strike="noStrike" dirty="0">
                          <a:effectLst/>
                        </a:rPr>
                        <a:t>Not sure</a:t>
                      </a:r>
                      <a:endParaRPr lang="en-US" sz="1200" b="1"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7%</a:t>
                      </a:r>
                      <a:endParaRPr lang="en-US" sz="1200" b="0"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8%</a:t>
                      </a:r>
                      <a:endParaRPr lang="en-US" sz="1200" b="0"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u="none" strike="noStrike" dirty="0">
                          <a:effectLst/>
                        </a:rPr>
                        <a:t>9%</a:t>
                      </a:r>
                      <a:endParaRPr lang="en-US" sz="1200" b="0" i="0" u="none" strike="noStrike" dirty="0">
                        <a:solidFill>
                          <a:srgbClr val="366092"/>
                        </a:solidFill>
                        <a:effectLst/>
                        <a:latin typeface="Arial" panose="020B0604020202020204" pitchFamily="34" charset="0"/>
                      </a:endParaRPr>
                    </a:p>
                  </a:txBody>
                  <a:tcPr marL="45720" marR="45720" anchor="b"/>
                </a:tc>
                <a:extLst>
                  <a:ext uri="{0D108BD9-81ED-4DB2-BD59-A6C34878D82A}">
                    <a16:rowId xmlns:a16="http://schemas.microsoft.com/office/drawing/2014/main" val="95898090"/>
                  </a:ext>
                </a:extLst>
              </a:tr>
            </a:tbl>
          </a:graphicData>
        </a:graphic>
      </p:graphicFrame>
      <p:graphicFrame>
        <p:nvGraphicFramePr>
          <p:cNvPr id="4" name="Chart 3">
            <a:extLst>
              <a:ext uri="{FF2B5EF4-FFF2-40B4-BE49-F238E27FC236}">
                <a16:creationId xmlns:a16="http://schemas.microsoft.com/office/drawing/2014/main" id="{4029BF4A-60A7-F144-92D9-F55D706066EC}"/>
              </a:ext>
            </a:extLst>
          </p:cNvPr>
          <p:cNvGraphicFramePr>
            <a:graphicFrameLocks/>
          </p:cNvGraphicFramePr>
          <p:nvPr>
            <p:extLst>
              <p:ext uri="{D42A27DB-BD31-4B8C-83A1-F6EECF244321}">
                <p14:modId xmlns:p14="http://schemas.microsoft.com/office/powerpoint/2010/main" val="3633820731"/>
              </p:ext>
            </p:extLst>
          </p:nvPr>
        </p:nvGraphicFramePr>
        <p:xfrm>
          <a:off x="745523" y="1537766"/>
          <a:ext cx="6198973" cy="415833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873657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mtClean="0"/>
              <a:pPr algn="r"/>
              <a:t>32</a:t>
            </a:fld>
            <a:endParaRPr lang="en-US" dirty="0"/>
          </a:p>
        </p:txBody>
      </p:sp>
      <p:pic>
        <p:nvPicPr>
          <p:cNvPr id="8" name="Picture 7" descr="A picture containing text, window, indoor, person&#10;&#10;Description automatically generated">
            <a:extLst>
              <a:ext uri="{FF2B5EF4-FFF2-40B4-BE49-F238E27FC236}">
                <a16:creationId xmlns:a16="http://schemas.microsoft.com/office/drawing/2014/main" id="{F8853DEB-BCB2-4C41-9EF3-F9FA93FD2AA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809874" y="1192523"/>
            <a:ext cx="4375056" cy="2460969"/>
          </a:xfrm>
          <a:prstGeom prst="rect">
            <a:avLst/>
          </a:prstGeom>
        </p:spPr>
      </p:pic>
      <p:sp>
        <p:nvSpPr>
          <p:cNvPr id="4" name="TextBox 3">
            <a:extLst>
              <a:ext uri="{FF2B5EF4-FFF2-40B4-BE49-F238E27FC236}">
                <a16:creationId xmlns:a16="http://schemas.microsoft.com/office/drawing/2014/main" id="{E41192B5-2A04-CA23-8413-077309EA504F}"/>
              </a:ext>
            </a:extLst>
          </p:cNvPr>
          <p:cNvSpPr txBox="1"/>
          <p:nvPr/>
        </p:nvSpPr>
        <p:spPr>
          <a:xfrm>
            <a:off x="7809874" y="275205"/>
            <a:ext cx="4382125" cy="769441"/>
          </a:xfrm>
          <a:prstGeom prst="rect">
            <a:avLst/>
          </a:prstGeom>
          <a:solidFill>
            <a:srgbClr val="1D2244"/>
          </a:solidFill>
          <a:ln w="12700">
            <a:noFill/>
          </a:ln>
          <a:effectLst>
            <a:outerShdw blurRad="50800" dist="38100" dir="18900000" algn="bl" rotWithShape="0">
              <a:prstClr val="black">
                <a:alpha val="40000"/>
              </a:prstClr>
            </a:outerShdw>
          </a:effectLst>
        </p:spPr>
        <p:txBody>
          <a:bodyPr wrap="square" rtlCol="0">
            <a:spAutoFit/>
          </a:bodyPr>
          <a:lstStyle>
            <a:defPPr>
              <a:defRPr lang="en-US"/>
            </a:defPPr>
            <a:lvl1pPr marL="14288">
              <a:defRPr sz="2200">
                <a:solidFill>
                  <a:schemeClr val="bg1"/>
                </a:solidFill>
                <a:latin typeface="Fira Sans" panose="020B0503050000020004" pitchFamily="34" charset="0"/>
                <a:ea typeface="Fira Sans" panose="020B0503050000020004" pitchFamily="34" charset="0"/>
              </a:defRPr>
            </a:lvl1pPr>
          </a:lstStyle>
          <a:p>
            <a:r>
              <a:rPr lang="en-US" dirty="0"/>
              <a:t>SECTION SIX:</a:t>
            </a:r>
          </a:p>
          <a:p>
            <a:r>
              <a:rPr lang="en-US" b="1" dirty="0"/>
              <a:t>INTERNAL</a:t>
            </a:r>
            <a:r>
              <a:rPr lang="en-US" dirty="0"/>
              <a:t> </a:t>
            </a:r>
            <a:r>
              <a:rPr lang="en-US" b="1" dirty="0"/>
              <a:t>THEFT/FRAUD</a:t>
            </a:r>
          </a:p>
        </p:txBody>
      </p:sp>
      <p:sp>
        <p:nvSpPr>
          <p:cNvPr id="3" name="Manual Input 8">
            <a:extLst>
              <a:ext uri="{FF2B5EF4-FFF2-40B4-BE49-F238E27FC236}">
                <a16:creationId xmlns:a16="http://schemas.microsoft.com/office/drawing/2014/main" id="{B3BD5AF7-663E-9095-09EF-EA7412CE5E30}"/>
              </a:ext>
            </a:extLst>
          </p:cNvPr>
          <p:cNvSpPr/>
          <p:nvPr/>
        </p:nvSpPr>
        <p:spPr>
          <a:xfrm>
            <a:off x="7794631" y="3543301"/>
            <a:ext cx="4382127" cy="3314700"/>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957 h 8957"/>
              <a:gd name="connsiteX1" fmla="*/ 9965 w 10000"/>
              <a:gd name="connsiteY1" fmla="*/ 0 h 8957"/>
              <a:gd name="connsiteX2" fmla="*/ 10000 w 10000"/>
              <a:gd name="connsiteY2" fmla="*/ 8957 h 8957"/>
              <a:gd name="connsiteX3" fmla="*/ 0 w 10000"/>
              <a:gd name="connsiteY3" fmla="*/ 8957 h 8957"/>
              <a:gd name="connsiteX4" fmla="*/ 0 w 10000"/>
              <a:gd name="connsiteY4" fmla="*/ 957 h 8957"/>
              <a:gd name="connsiteX0" fmla="*/ 0 w 10000"/>
              <a:gd name="connsiteY0" fmla="*/ 777 h 9709"/>
              <a:gd name="connsiteX1" fmla="*/ 9965 w 10000"/>
              <a:gd name="connsiteY1" fmla="*/ 0 h 9709"/>
              <a:gd name="connsiteX2" fmla="*/ 10000 w 10000"/>
              <a:gd name="connsiteY2" fmla="*/ 9709 h 9709"/>
              <a:gd name="connsiteX3" fmla="*/ 0 w 10000"/>
              <a:gd name="connsiteY3" fmla="*/ 9709 h 9709"/>
              <a:gd name="connsiteX4" fmla="*/ 0 w 10000"/>
              <a:gd name="connsiteY4" fmla="*/ 777 h 9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709">
                <a:moveTo>
                  <a:pt x="0" y="777"/>
                </a:moveTo>
                <a:lnTo>
                  <a:pt x="9965" y="0"/>
                </a:lnTo>
                <a:cubicBezTo>
                  <a:pt x="9977" y="3334"/>
                  <a:pt x="9988" y="6375"/>
                  <a:pt x="10000" y="9709"/>
                </a:cubicBezTo>
                <a:lnTo>
                  <a:pt x="0" y="9709"/>
                </a:lnTo>
                <a:lnTo>
                  <a:pt x="0" y="777"/>
                </a:lnTo>
                <a:close/>
              </a:path>
            </a:pathLst>
          </a:custGeom>
          <a:gradFill flip="none" rotWithShape="1">
            <a:gsLst>
              <a:gs pos="0">
                <a:srgbClr val="D40032">
                  <a:shade val="30000"/>
                  <a:satMod val="115000"/>
                </a:srgbClr>
              </a:gs>
              <a:gs pos="50000">
                <a:srgbClr val="D40032">
                  <a:shade val="67500"/>
                  <a:satMod val="115000"/>
                </a:srgbClr>
              </a:gs>
              <a:gs pos="100000">
                <a:srgbClr val="D40032">
                  <a:shade val="100000"/>
                  <a:satMod val="115000"/>
                </a:srgbClr>
              </a:gs>
            </a:gsLst>
            <a:lin ang="18900000" scaled="1"/>
            <a:tileRect/>
          </a:gradFill>
          <a:ln w="12700">
            <a:noFill/>
          </a:ln>
          <a:effectLst>
            <a:outerShdw blurRad="50800" dist="38100" dir="18900000" algn="bl" rotWithShape="0">
              <a:prstClr val="black">
                <a:alpha val="40000"/>
              </a:prstClr>
            </a:outerShdw>
          </a:effectLst>
        </p:spPr>
        <p:txBody>
          <a:bodyPr wrap="square" rtlCol="0">
            <a:noAutofit/>
          </a:bodyPr>
          <a:lstStyle/>
          <a:p>
            <a:pPr marL="173038"/>
            <a:endParaRPr lang="en-US" b="1" dirty="0">
              <a:solidFill>
                <a:schemeClr val="bg1"/>
              </a:solidFill>
              <a:latin typeface="Fira Sans" panose="020B0503050000020004" pitchFamily="34" charset="0"/>
              <a:ea typeface="Fira Sans" panose="020B0503050000020004" pitchFamily="34" charset="0"/>
            </a:endParaRPr>
          </a:p>
          <a:p>
            <a:pPr marL="173038"/>
            <a:r>
              <a:rPr lang="en-US" sz="1400" b="1" dirty="0">
                <a:solidFill>
                  <a:schemeClr val="bg1"/>
                </a:solidFill>
                <a:latin typeface="Fira Sans" panose="020B0503050000020004" pitchFamily="34" charset="0"/>
                <a:ea typeface="Fira Sans" panose="020B0503050000020004" pitchFamily="34" charset="0"/>
              </a:rPr>
              <a:t>RESPONDENT COMMENTS</a:t>
            </a:r>
          </a:p>
          <a:p>
            <a:pPr marL="173038"/>
            <a:endParaRPr lang="en-US" sz="1400" b="1" dirty="0">
              <a:solidFill>
                <a:schemeClr val="bg1"/>
              </a:solidFill>
              <a:latin typeface="Fira Sans" panose="020B0503050000020004" pitchFamily="34" charset="0"/>
              <a:ea typeface="Fira Sans" panose="020B0503050000020004" pitchFamily="34" charset="0"/>
            </a:endParaRPr>
          </a:p>
          <a:p>
            <a:pPr marL="173038"/>
            <a:r>
              <a:rPr lang="en-US" sz="1200" dirty="0">
                <a:solidFill>
                  <a:schemeClr val="bg1"/>
                </a:solidFill>
              </a:rPr>
              <a:t>“As a Tribal enterprise, we frequently assist Tribal Police in investigations (whether it be for an on-property investigation or with investigations un-related to the Casino). Our property also has control over the Surveillance cameras at other Tribal enterprises and buildings, such as the Government Complex, Community Center, Camp, Gas Station, Storage Barns, Roads, etc. We are currently working on having access and licenses to pilot drones to be able to assist Tribal Police when necessary and access to LEIN (law enforcement investigation network) to be able to provide additional investigative assistance to Tribal Police. “</a:t>
            </a:r>
            <a:endParaRPr lang="en-US" sz="1200" b="1" dirty="0">
              <a:solidFill>
                <a:schemeClr val="bg1"/>
              </a:solidFill>
              <a:latin typeface="Fira Sans" panose="020B0503050000020004" pitchFamily="34" charset="0"/>
              <a:ea typeface="Fira Sans" panose="020B0503050000020004" pitchFamily="34" charset="0"/>
            </a:endParaRPr>
          </a:p>
          <a:p>
            <a:pPr marL="173038"/>
            <a:endParaRPr lang="en-US" sz="1200" b="1" dirty="0">
              <a:solidFill>
                <a:schemeClr val="bg1"/>
              </a:solidFill>
              <a:latin typeface="Fira Sans" panose="020B0503050000020004" pitchFamily="34" charset="0"/>
              <a:ea typeface="Fira Sans" panose="020B0503050000020004" pitchFamily="34" charset="0"/>
            </a:endParaRPr>
          </a:p>
          <a:p>
            <a:pPr marL="173038" algn="ctr"/>
            <a:endParaRPr lang="en-US" sz="1200" dirty="0">
              <a:solidFill>
                <a:schemeClr val="bg1"/>
              </a:solidFill>
            </a:endParaRPr>
          </a:p>
          <a:p>
            <a:pPr marL="173038" algn="ctr"/>
            <a:endParaRPr lang="en-US" sz="1200" dirty="0">
              <a:solidFill>
                <a:schemeClr val="bg1"/>
              </a:solidFill>
            </a:endParaRPr>
          </a:p>
          <a:p>
            <a:pPr marL="173038" algn="ctr"/>
            <a:endParaRPr lang="en-US" sz="1200" dirty="0">
              <a:solidFill>
                <a:schemeClr val="bg1"/>
              </a:solidFill>
            </a:endParaRPr>
          </a:p>
          <a:p>
            <a:pPr marL="173038" algn="ctr"/>
            <a:r>
              <a:rPr lang="en-US" sz="1200" dirty="0">
                <a:solidFill>
                  <a:schemeClr val="bg1"/>
                </a:solidFill>
              </a:rPr>
              <a:t>** Respondent comments are not edited</a:t>
            </a:r>
            <a:endParaRPr lang="en-US" sz="1200" b="1" dirty="0">
              <a:solidFill>
                <a:schemeClr val="bg1"/>
              </a:solidFill>
              <a:latin typeface="Fira Sans" panose="020B0503050000020004" pitchFamily="34" charset="0"/>
              <a:ea typeface="Fira Sans" panose="020B0503050000020004" pitchFamily="34" charset="0"/>
            </a:endParaRPr>
          </a:p>
        </p:txBody>
      </p:sp>
      <p:sp>
        <p:nvSpPr>
          <p:cNvPr id="6" name="TextBox 5">
            <a:extLst>
              <a:ext uri="{FF2B5EF4-FFF2-40B4-BE49-F238E27FC236}">
                <a16:creationId xmlns:a16="http://schemas.microsoft.com/office/drawing/2014/main" id="{72ADFE81-B7FB-79F6-4070-4992F2FE03CF}"/>
              </a:ext>
            </a:extLst>
          </p:cNvPr>
          <p:cNvSpPr txBox="1"/>
          <p:nvPr/>
        </p:nvSpPr>
        <p:spPr>
          <a:xfrm>
            <a:off x="4484239" y="4448397"/>
            <a:ext cx="1766485" cy="523220"/>
          </a:xfrm>
          <a:prstGeom prst="rect">
            <a:avLst/>
          </a:prstGeom>
          <a:solidFill>
            <a:srgbClr val="FFCC00"/>
          </a:solidFill>
        </p:spPr>
        <p:txBody>
          <a:bodyPr wrap="square">
            <a:spAutoFit/>
          </a:bodyPr>
          <a:lstStyle/>
          <a:p>
            <a:pPr algn="ctr"/>
            <a:r>
              <a:rPr lang="en-US" sz="1400" i="1" dirty="0">
                <a:latin typeface="Arial" panose="020B0604020202020204" pitchFamily="34" charset="0"/>
              </a:rPr>
              <a:t>(Multiple responses permitted.) </a:t>
            </a:r>
          </a:p>
        </p:txBody>
      </p:sp>
      <p:graphicFrame>
        <p:nvGraphicFramePr>
          <p:cNvPr id="9" name="Chart 8">
            <a:extLst>
              <a:ext uri="{FF2B5EF4-FFF2-40B4-BE49-F238E27FC236}">
                <a16:creationId xmlns:a16="http://schemas.microsoft.com/office/drawing/2014/main" id="{458A65F5-3147-816F-88BB-4B17432F8FB5}"/>
              </a:ext>
            </a:extLst>
          </p:cNvPr>
          <p:cNvGraphicFramePr>
            <a:graphicFrameLocks/>
          </p:cNvGraphicFramePr>
          <p:nvPr>
            <p:extLst>
              <p:ext uri="{D42A27DB-BD31-4B8C-83A1-F6EECF244321}">
                <p14:modId xmlns:p14="http://schemas.microsoft.com/office/powerpoint/2010/main" val="3760850606"/>
              </p:ext>
            </p:extLst>
          </p:nvPr>
        </p:nvGraphicFramePr>
        <p:xfrm>
          <a:off x="708454" y="1402491"/>
          <a:ext cx="6149546" cy="4034481"/>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Box 4">
            <a:extLst>
              <a:ext uri="{FF2B5EF4-FFF2-40B4-BE49-F238E27FC236}">
                <a16:creationId xmlns:a16="http://schemas.microsoft.com/office/drawing/2014/main" id="{F2FCF082-FA40-5F94-9450-75B68E90E228}"/>
              </a:ext>
            </a:extLst>
          </p:cNvPr>
          <p:cNvSpPr txBox="1"/>
          <p:nvPr/>
        </p:nvSpPr>
        <p:spPr>
          <a:xfrm>
            <a:off x="8104698" y="6445229"/>
            <a:ext cx="3120934" cy="261610"/>
          </a:xfrm>
          <a:prstGeom prst="rect">
            <a:avLst/>
          </a:prstGeom>
          <a:noFill/>
        </p:spPr>
        <p:txBody>
          <a:bodyPr wrap="square" rtlCol="0">
            <a:spAutoFit/>
          </a:bodyPr>
          <a:lstStyle/>
          <a:p>
            <a:r>
              <a:rPr lang="en-US" sz="1100" dirty="0">
                <a:solidFill>
                  <a:schemeClr val="bg1"/>
                </a:solidFill>
              </a:rPr>
              <a:t>** Respondent comments are not edited</a:t>
            </a:r>
          </a:p>
        </p:txBody>
      </p:sp>
    </p:spTree>
    <p:extLst>
      <p:ext uri="{BB962C8B-B14F-4D97-AF65-F5344CB8AC3E}">
        <p14:creationId xmlns:p14="http://schemas.microsoft.com/office/powerpoint/2010/main" val="36508648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F886F-7B5B-30B3-E45C-1F597C4D8FF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9CCB4BD-0BFE-7F0B-3089-F18D5C824D34}"/>
              </a:ext>
            </a:extLst>
          </p:cNvPr>
          <p:cNvSpPr>
            <a:spLocks noGrp="1"/>
          </p:cNvSpPr>
          <p:nvPr>
            <p:ph type="sldNum" sz="quarter" idx="4"/>
          </p:nvPr>
        </p:nvSpPr>
        <p:spPr/>
        <p:txBody>
          <a:bodyPr/>
          <a:lstStyle/>
          <a:p>
            <a:pPr algn="r"/>
            <a:fld id="{288C9D1B-96A2-1549-A8E5-402D4C8B6615}" type="slidenum">
              <a:rPr lang="en-US" smtClean="0"/>
              <a:pPr algn="r"/>
              <a:t>33</a:t>
            </a:fld>
            <a:endParaRPr lang="en-US" dirty="0"/>
          </a:p>
        </p:txBody>
      </p:sp>
      <p:sp>
        <p:nvSpPr>
          <p:cNvPr id="6" name="TextBox 5">
            <a:extLst>
              <a:ext uri="{FF2B5EF4-FFF2-40B4-BE49-F238E27FC236}">
                <a16:creationId xmlns:a16="http://schemas.microsoft.com/office/drawing/2014/main" id="{E6135055-244D-F280-F826-3B3A80B0B7C1}"/>
              </a:ext>
            </a:extLst>
          </p:cNvPr>
          <p:cNvSpPr txBox="1"/>
          <p:nvPr/>
        </p:nvSpPr>
        <p:spPr>
          <a:xfrm>
            <a:off x="7809874" y="275205"/>
            <a:ext cx="4382125" cy="769441"/>
          </a:xfrm>
          <a:prstGeom prst="rect">
            <a:avLst/>
          </a:prstGeom>
          <a:solidFill>
            <a:srgbClr val="1D2244"/>
          </a:solidFill>
          <a:ln w="12700">
            <a:noFill/>
          </a:ln>
          <a:effectLst>
            <a:outerShdw blurRad="50800" dist="38100" dir="18900000" algn="bl" rotWithShape="0">
              <a:prstClr val="black">
                <a:alpha val="40000"/>
              </a:prstClr>
            </a:outerShdw>
          </a:effectLst>
        </p:spPr>
        <p:txBody>
          <a:bodyPr wrap="square" rtlCol="0">
            <a:spAutoFit/>
          </a:bodyPr>
          <a:lstStyle/>
          <a:p>
            <a:pPr marL="14288"/>
            <a:r>
              <a:rPr lang="en-US" sz="2200" dirty="0">
                <a:solidFill>
                  <a:schemeClr val="bg1"/>
                </a:solidFill>
                <a:latin typeface="Fira Sans" panose="020B0503050000020004" pitchFamily="34" charset="0"/>
                <a:ea typeface="Fira Sans" panose="020B0503050000020004" pitchFamily="34" charset="0"/>
              </a:rPr>
              <a:t>SECTION SIX:</a:t>
            </a:r>
          </a:p>
          <a:p>
            <a:pPr marL="14288"/>
            <a:r>
              <a:rPr lang="en-US" sz="2200" b="1" dirty="0">
                <a:solidFill>
                  <a:schemeClr val="bg1"/>
                </a:solidFill>
                <a:latin typeface="Fira Sans" panose="020B0503050000020004" pitchFamily="34" charset="0"/>
                <a:ea typeface="Fira Sans" panose="020B0503050000020004" pitchFamily="34" charset="0"/>
              </a:rPr>
              <a:t>DETECTION COMPARISONS</a:t>
            </a:r>
          </a:p>
        </p:txBody>
      </p:sp>
      <p:sp>
        <p:nvSpPr>
          <p:cNvPr id="7" name="Rectangle: Rounded Corners 6">
            <a:extLst>
              <a:ext uri="{FF2B5EF4-FFF2-40B4-BE49-F238E27FC236}">
                <a16:creationId xmlns:a16="http://schemas.microsoft.com/office/drawing/2014/main" id="{1D98109D-3DD1-9206-C450-D94B8FA49D3C}"/>
              </a:ext>
            </a:extLst>
          </p:cNvPr>
          <p:cNvSpPr/>
          <p:nvPr/>
        </p:nvSpPr>
        <p:spPr>
          <a:xfrm>
            <a:off x="438411" y="1415144"/>
            <a:ext cx="4491935" cy="4288970"/>
          </a:xfrm>
          <a:prstGeom prst="roundRect">
            <a:avLst/>
          </a:prstGeom>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Fira Sans" panose="020B0503050000020004" pitchFamily="34" charset="0"/>
                <a:ea typeface="Fira Sans" panose="020B0503050000020004" pitchFamily="34" charset="0"/>
              </a:rPr>
              <a:t>This chart and the two charts on the next page show how the top three methods of detection for cheating incidents, advantage play incidents, and employee theft/fraud incidents have shifted from 2021 to 2026. </a:t>
            </a:r>
          </a:p>
          <a:p>
            <a:pPr algn="ctr"/>
            <a:endParaRPr lang="en-US" dirty="0">
              <a:solidFill>
                <a:schemeClr val="bg1"/>
              </a:solidFill>
              <a:latin typeface="Fira Sans" panose="020B0503050000020004" pitchFamily="34" charset="0"/>
              <a:ea typeface="Fira Sans" panose="020B0503050000020004" pitchFamily="34" charset="0"/>
            </a:endParaRPr>
          </a:p>
        </p:txBody>
      </p:sp>
      <p:graphicFrame>
        <p:nvGraphicFramePr>
          <p:cNvPr id="5" name="Chart 4">
            <a:extLst>
              <a:ext uri="{FF2B5EF4-FFF2-40B4-BE49-F238E27FC236}">
                <a16:creationId xmlns:a16="http://schemas.microsoft.com/office/drawing/2014/main" id="{A1E0F6AA-8A63-B0A5-F1CF-BCCF7D37409B}"/>
              </a:ext>
            </a:extLst>
          </p:cNvPr>
          <p:cNvGraphicFramePr>
            <a:graphicFrameLocks/>
          </p:cNvGraphicFramePr>
          <p:nvPr>
            <p:extLst>
              <p:ext uri="{D42A27DB-BD31-4B8C-83A1-F6EECF244321}">
                <p14:modId xmlns:p14="http://schemas.microsoft.com/office/powerpoint/2010/main" val="1496294909"/>
              </p:ext>
            </p:extLst>
          </p:nvPr>
        </p:nvGraphicFramePr>
        <p:xfrm>
          <a:off x="5325762" y="1513702"/>
          <a:ext cx="6240161" cy="419041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951752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70823-BAEB-A3C2-AF57-19D0CBE7604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23773DA-6419-B287-D0F3-F47FF6C80878}"/>
              </a:ext>
            </a:extLst>
          </p:cNvPr>
          <p:cNvSpPr>
            <a:spLocks noGrp="1"/>
          </p:cNvSpPr>
          <p:nvPr>
            <p:ph type="sldNum" sz="quarter" idx="4"/>
          </p:nvPr>
        </p:nvSpPr>
        <p:spPr/>
        <p:txBody>
          <a:bodyPr/>
          <a:lstStyle/>
          <a:p>
            <a:pPr algn="r"/>
            <a:fld id="{288C9D1B-96A2-1549-A8E5-402D4C8B6615}" type="slidenum">
              <a:rPr lang="en-US" smtClean="0"/>
              <a:pPr algn="r"/>
              <a:t>34</a:t>
            </a:fld>
            <a:endParaRPr lang="en-US" dirty="0"/>
          </a:p>
        </p:txBody>
      </p:sp>
      <p:sp>
        <p:nvSpPr>
          <p:cNvPr id="6" name="TextBox 5">
            <a:extLst>
              <a:ext uri="{FF2B5EF4-FFF2-40B4-BE49-F238E27FC236}">
                <a16:creationId xmlns:a16="http://schemas.microsoft.com/office/drawing/2014/main" id="{EE6CC082-5123-8891-180E-F33E6AF941C5}"/>
              </a:ext>
            </a:extLst>
          </p:cNvPr>
          <p:cNvSpPr txBox="1"/>
          <p:nvPr/>
        </p:nvSpPr>
        <p:spPr>
          <a:xfrm>
            <a:off x="7809874" y="275205"/>
            <a:ext cx="4382125" cy="769441"/>
          </a:xfrm>
          <a:prstGeom prst="rect">
            <a:avLst/>
          </a:prstGeom>
          <a:solidFill>
            <a:srgbClr val="1D2244"/>
          </a:solidFill>
          <a:ln w="12700">
            <a:noFill/>
          </a:ln>
          <a:effectLst>
            <a:outerShdw blurRad="50800" dist="38100" dir="18900000" algn="bl" rotWithShape="0">
              <a:prstClr val="black">
                <a:alpha val="40000"/>
              </a:prstClr>
            </a:outerShdw>
          </a:effectLst>
        </p:spPr>
        <p:txBody>
          <a:bodyPr wrap="square" rtlCol="0">
            <a:spAutoFit/>
          </a:bodyPr>
          <a:lstStyle/>
          <a:p>
            <a:pPr marL="14288"/>
            <a:r>
              <a:rPr lang="en-US" sz="2200" dirty="0">
                <a:solidFill>
                  <a:schemeClr val="bg1"/>
                </a:solidFill>
                <a:latin typeface="Fira Sans" panose="020B0503050000020004" pitchFamily="34" charset="0"/>
                <a:ea typeface="Fira Sans" panose="020B0503050000020004" pitchFamily="34" charset="0"/>
              </a:rPr>
              <a:t>SECTION SIX:</a:t>
            </a:r>
          </a:p>
          <a:p>
            <a:pPr marL="14288"/>
            <a:r>
              <a:rPr lang="en-US" sz="2200" b="1" dirty="0">
                <a:solidFill>
                  <a:schemeClr val="bg1"/>
                </a:solidFill>
                <a:latin typeface="Fira Sans" panose="020B0503050000020004" pitchFamily="34" charset="0"/>
                <a:ea typeface="Fira Sans" panose="020B0503050000020004" pitchFamily="34" charset="0"/>
              </a:rPr>
              <a:t>DETECTION COMPARISONS</a:t>
            </a:r>
          </a:p>
        </p:txBody>
      </p:sp>
      <p:graphicFrame>
        <p:nvGraphicFramePr>
          <p:cNvPr id="4" name="Chart 3">
            <a:extLst>
              <a:ext uri="{FF2B5EF4-FFF2-40B4-BE49-F238E27FC236}">
                <a16:creationId xmlns:a16="http://schemas.microsoft.com/office/drawing/2014/main" id="{6CCC16B9-E70C-8E5F-1218-589AA8556F09}"/>
              </a:ext>
            </a:extLst>
          </p:cNvPr>
          <p:cNvGraphicFramePr>
            <a:graphicFrameLocks/>
          </p:cNvGraphicFramePr>
          <p:nvPr>
            <p:extLst>
              <p:ext uri="{D42A27DB-BD31-4B8C-83A1-F6EECF244321}">
                <p14:modId xmlns:p14="http://schemas.microsoft.com/office/powerpoint/2010/main" val="1471586227"/>
              </p:ext>
            </p:extLst>
          </p:nvPr>
        </p:nvGraphicFramePr>
        <p:xfrm>
          <a:off x="384130" y="1327760"/>
          <a:ext cx="5741097" cy="454694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479486AB-5147-0C35-FA10-2433EFA646B1}"/>
              </a:ext>
            </a:extLst>
          </p:cNvPr>
          <p:cNvGraphicFramePr>
            <a:graphicFrameLocks/>
          </p:cNvGraphicFramePr>
          <p:nvPr>
            <p:extLst>
              <p:ext uri="{D42A27DB-BD31-4B8C-83A1-F6EECF244321}">
                <p14:modId xmlns:p14="http://schemas.microsoft.com/office/powerpoint/2010/main" val="1338769058"/>
              </p:ext>
            </p:extLst>
          </p:nvPr>
        </p:nvGraphicFramePr>
        <p:xfrm>
          <a:off x="6263014" y="1327760"/>
          <a:ext cx="5455744" cy="454694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118502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C699F8F-9A64-299E-4D0D-71C8F16E5CE1}"/>
              </a:ext>
            </a:extLst>
          </p:cNvPr>
          <p:cNvSpPr txBox="1"/>
          <p:nvPr/>
        </p:nvSpPr>
        <p:spPr>
          <a:xfrm>
            <a:off x="0" y="0"/>
            <a:ext cx="4652681" cy="6858000"/>
          </a:xfrm>
          <a:prstGeom prst="rect">
            <a:avLst/>
          </a:prstGeom>
          <a:solidFill>
            <a:srgbClr val="1D2244"/>
          </a:solidFill>
          <a:ln w="12700">
            <a:noFill/>
          </a:ln>
          <a:effectLst>
            <a:outerShdw blurRad="50800" dist="38100" dir="8100000" algn="tr" rotWithShape="0">
              <a:prstClr val="black">
                <a:alpha val="40000"/>
              </a:prstClr>
            </a:outerShdw>
          </a:effectLst>
        </p:spPr>
        <p:txBody>
          <a:bodyPr wrap="square" rtlCol="0">
            <a:noAutofit/>
          </a:bodyPr>
          <a:lstStyle>
            <a:defPPr>
              <a:defRPr lang="en-US"/>
            </a:defPPr>
            <a:lvl1pPr>
              <a:defRPr>
                <a:latin typeface="Arial Black" panose="020B0A04020102020204" pitchFamily="34" charset="0"/>
              </a:defRPr>
            </a:lvl1pPr>
          </a:lstStyle>
          <a:p>
            <a:endParaRPr lang="en-US" dirty="0"/>
          </a:p>
          <a:p>
            <a:endParaRPr lang="en-US" dirty="0"/>
          </a:p>
          <a:p>
            <a:endParaRPr lang="en-US" dirty="0"/>
          </a:p>
          <a:p>
            <a:endParaRPr lang="en-US" dirty="0"/>
          </a:p>
          <a:p>
            <a:endParaRPr lang="en-US" dirty="0"/>
          </a:p>
          <a:p>
            <a:endParaRPr lang="en-US" dirty="0"/>
          </a:p>
        </p:txBody>
      </p:sp>
      <p:sp>
        <p:nvSpPr>
          <p:cNvPr id="3" name="TextBox 2">
            <a:extLst>
              <a:ext uri="{FF2B5EF4-FFF2-40B4-BE49-F238E27FC236}">
                <a16:creationId xmlns:a16="http://schemas.microsoft.com/office/drawing/2014/main" id="{23644E2A-D3EF-F842-7435-4495034AFA6D}"/>
              </a:ext>
            </a:extLst>
          </p:cNvPr>
          <p:cNvSpPr txBox="1"/>
          <p:nvPr/>
        </p:nvSpPr>
        <p:spPr>
          <a:xfrm>
            <a:off x="4652681" y="416272"/>
            <a:ext cx="7236761" cy="6441728"/>
          </a:xfrm>
          <a:prstGeom prst="snip1Rect">
            <a:avLst/>
          </a:prstGeom>
          <a:gradFill flip="none" rotWithShape="1">
            <a:gsLst>
              <a:gs pos="0">
                <a:srgbClr val="00477C">
                  <a:shade val="30000"/>
                  <a:satMod val="115000"/>
                </a:srgbClr>
              </a:gs>
              <a:gs pos="50000">
                <a:srgbClr val="00477C">
                  <a:shade val="67500"/>
                  <a:satMod val="115000"/>
                </a:srgbClr>
              </a:gs>
              <a:gs pos="100000">
                <a:srgbClr val="00477C">
                  <a:shade val="100000"/>
                  <a:satMod val="115000"/>
                </a:srgbClr>
              </a:gs>
            </a:gsLst>
            <a:lin ang="2700000" scaled="1"/>
            <a:tileRect/>
          </a:gradFill>
          <a:ln w="28575">
            <a:noFill/>
          </a:ln>
          <a:effectLst>
            <a:outerShdw blurRad="50800" dist="38100" dir="2700000" algn="tl" rotWithShape="0">
              <a:prstClr val="black">
                <a:alpha val="40000"/>
              </a:prstClr>
            </a:outerShdw>
          </a:effectLst>
        </p:spPr>
        <p:txBody>
          <a:bodyPr wrap="square" rtlCol="0" anchor="ctr">
            <a:noAutofit/>
          </a:bodyPr>
          <a:lstStyle>
            <a:defPPr>
              <a:defRPr lang="en-US"/>
            </a:defPPr>
            <a:lvl1pPr marL="287338">
              <a:tabLst>
                <a:tab pos="10620375" algn="l"/>
              </a:tabLst>
              <a:defRPr sz="1600" b="1">
                <a:solidFill>
                  <a:schemeClr val="bg1"/>
                </a:solidFill>
                <a:latin typeface="Fira Sans" panose="020B0503050000020004" pitchFamily="34" charset="0"/>
                <a:ea typeface="Fira Sans" panose="020B0503050000020004" pitchFamily="34" charset="0"/>
              </a:defRPr>
            </a:lvl1pPr>
            <a:lvl2pPr marL="742950" lvl="1" indent="-285750">
              <a:buFont typeface="Arial" panose="020B0604020202020204" pitchFamily="34" charset="0"/>
              <a:buChar char="•"/>
              <a:defRPr sz="1400">
                <a:solidFill>
                  <a:schemeClr val="bg1"/>
                </a:solidFill>
                <a:latin typeface="Fira Sans" panose="020B0503050000020004" pitchFamily="34" charset="0"/>
                <a:ea typeface="Fira Sans" panose="020B0503050000020004" pitchFamily="34" charset="0"/>
              </a:defRPr>
            </a:lvl2pPr>
          </a:lstStyle>
          <a:p>
            <a:r>
              <a:rPr lang="en-US" sz="1400" dirty="0"/>
              <a:t>EXPERT OPINION:</a:t>
            </a:r>
          </a:p>
          <a:p>
            <a:endParaRPr lang="en-US" sz="1400" dirty="0"/>
          </a:p>
          <a:p>
            <a:r>
              <a:rPr lang="en-US" sz="1400" i="1" dirty="0"/>
              <a:t>“Table games remain the primary focus of casino surveillance because of their volatility and revenue sensitivity. At the same time, other risk domains—including guest-related incidents, AML compliance, employee theft and fraud, and human trafficking—continue to grow in importance.</a:t>
            </a:r>
          </a:p>
          <a:p>
            <a:endParaRPr lang="en-US" sz="1400" dirty="0"/>
          </a:p>
          <a:p>
            <a:r>
              <a:rPr lang="en-US" sz="1400" i="1" dirty="0"/>
              <a:t>The expansion of electronic table games is expected to require additional surveillance resources and greater slot surveillance expertise. While live observation and video review continue to account for much of a surveillance department's operational workload, the gradual adoption of information analysis and data analytics reflects a shift toward more proactive threat detection. Forward-thinking surveillance departments are increasingly leveraging data to identify risks earlier and improve operational efficiency.</a:t>
            </a:r>
            <a:endParaRPr lang="en-US" sz="1400" dirty="0"/>
          </a:p>
          <a:p>
            <a:endParaRPr lang="en-US" sz="1400" i="1" dirty="0"/>
          </a:p>
          <a:p>
            <a:r>
              <a:rPr lang="en-US" sz="1400" i="1" dirty="0"/>
              <a:t>Persistent state slot machines (PSMs) and electronic table games (ETGs) continue to emerge as operational trends deserving increased surveillance attention.”</a:t>
            </a:r>
            <a:endParaRPr lang="en-US" sz="1400" dirty="0"/>
          </a:p>
          <a:p>
            <a:endParaRPr lang="en-US" sz="1400" b="0" dirty="0"/>
          </a:p>
          <a:p>
            <a:endParaRPr lang="en-US" sz="1400" dirty="0"/>
          </a:p>
          <a:p>
            <a:r>
              <a:rPr lang="en-US" sz="1400" dirty="0"/>
              <a:t>Derk J. Boss, CFE, CPP, CSP</a:t>
            </a:r>
            <a:br>
              <a:rPr lang="en-US" sz="1400" dirty="0"/>
            </a:br>
            <a:r>
              <a:rPr lang="en-US" sz="1400" dirty="0"/>
              <a:t>President, IACSP</a:t>
            </a:r>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p:txBody>
      </p:sp>
      <p:sp>
        <p:nvSpPr>
          <p:cNvPr id="14" name="TextBox 13">
            <a:extLst>
              <a:ext uri="{FF2B5EF4-FFF2-40B4-BE49-F238E27FC236}">
                <a16:creationId xmlns:a16="http://schemas.microsoft.com/office/drawing/2014/main" id="{67A60AD8-5793-5727-9644-E8CCDFAB6060}"/>
              </a:ext>
            </a:extLst>
          </p:cNvPr>
          <p:cNvSpPr txBox="1"/>
          <p:nvPr/>
        </p:nvSpPr>
        <p:spPr>
          <a:xfrm>
            <a:off x="-201540" y="2338856"/>
            <a:ext cx="4965328" cy="1938992"/>
          </a:xfrm>
          <a:prstGeom prst="rect">
            <a:avLst/>
          </a:prstGeom>
          <a:noFill/>
        </p:spPr>
        <p:txBody>
          <a:bodyPr wrap="square">
            <a:spAutoFit/>
          </a:bodyPr>
          <a:lstStyle/>
          <a:p>
            <a:pPr algn="ctr"/>
            <a:r>
              <a:rPr lang="en-US" sz="2400" dirty="0">
                <a:solidFill>
                  <a:schemeClr val="bg1"/>
                </a:solidFill>
                <a:latin typeface="Fira Sans" panose="020B0503050000020004" pitchFamily="34" charset="0"/>
                <a:ea typeface="Fira Sans" panose="020B0503050000020004" pitchFamily="34" charset="0"/>
              </a:rPr>
              <a:t>SECTION SEVEN</a:t>
            </a:r>
          </a:p>
          <a:p>
            <a:pPr algn="ctr"/>
            <a:endParaRPr lang="en-US" sz="2400" dirty="0">
              <a:solidFill>
                <a:schemeClr val="bg1"/>
              </a:solidFill>
              <a:latin typeface="Fira Sans" panose="020B0503050000020004" pitchFamily="34" charset="0"/>
              <a:ea typeface="Fira Sans" panose="020B0503050000020004" pitchFamily="34" charset="0"/>
            </a:endParaRPr>
          </a:p>
          <a:p>
            <a:pPr algn="ctr"/>
            <a:r>
              <a:rPr lang="en-US" sz="3600" b="1" dirty="0">
                <a:solidFill>
                  <a:schemeClr val="bg1"/>
                </a:solidFill>
                <a:latin typeface="Fira Sans" panose="020B0503050000020004" pitchFamily="34" charset="0"/>
                <a:ea typeface="Fira Sans" panose="020B0503050000020004" pitchFamily="34" charset="0"/>
              </a:rPr>
              <a:t>OPERATIONS </a:t>
            </a:r>
          </a:p>
          <a:p>
            <a:pPr algn="ctr"/>
            <a:r>
              <a:rPr lang="en-US" sz="3600" b="1" dirty="0">
                <a:solidFill>
                  <a:schemeClr val="bg1"/>
                </a:solidFill>
                <a:latin typeface="Fira Sans" panose="020B0503050000020004" pitchFamily="34" charset="0"/>
                <a:ea typeface="Fira Sans" panose="020B0503050000020004" pitchFamily="34" charset="0"/>
              </a:rPr>
              <a:t>TRENDS</a:t>
            </a:r>
          </a:p>
        </p:txBody>
      </p:sp>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mtClean="0">
                <a:solidFill>
                  <a:schemeClr val="bg1"/>
                </a:solidFill>
              </a:rPr>
              <a:pPr algn="r"/>
              <a:t>35</a:t>
            </a:fld>
            <a:endParaRPr lang="en-US" dirty="0">
              <a:solidFill>
                <a:schemeClr val="bg1"/>
              </a:solidFill>
            </a:endParaRPr>
          </a:p>
        </p:txBody>
      </p:sp>
      <p:grpSp>
        <p:nvGrpSpPr>
          <p:cNvPr id="10" name="Group 9">
            <a:extLst>
              <a:ext uri="{FF2B5EF4-FFF2-40B4-BE49-F238E27FC236}">
                <a16:creationId xmlns:a16="http://schemas.microsoft.com/office/drawing/2014/main" id="{9DD970AD-2B2F-FDFA-023E-029FBB450E3A}"/>
              </a:ext>
            </a:extLst>
          </p:cNvPr>
          <p:cNvGrpSpPr/>
          <p:nvPr/>
        </p:nvGrpSpPr>
        <p:grpSpPr>
          <a:xfrm>
            <a:off x="5033301" y="5705840"/>
            <a:ext cx="3694014" cy="844952"/>
            <a:chOff x="4940700" y="5705840"/>
            <a:chExt cx="3694014" cy="844952"/>
          </a:xfrm>
        </p:grpSpPr>
        <p:sp>
          <p:nvSpPr>
            <p:cNvPr id="11" name="Rounded Rectangle 10">
              <a:extLst>
                <a:ext uri="{FF2B5EF4-FFF2-40B4-BE49-F238E27FC236}">
                  <a16:creationId xmlns:a16="http://schemas.microsoft.com/office/drawing/2014/main" id="{9F76E45F-4245-CC1C-7877-7339D379F4A7}"/>
                </a:ext>
              </a:extLst>
            </p:cNvPr>
            <p:cNvSpPr/>
            <p:nvPr/>
          </p:nvSpPr>
          <p:spPr>
            <a:xfrm>
              <a:off x="4940700" y="5705840"/>
              <a:ext cx="3694014" cy="84495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2">
              <a:extLst>
                <a:ext uri="{FF2B5EF4-FFF2-40B4-BE49-F238E27FC236}">
                  <a16:creationId xmlns:a16="http://schemas.microsoft.com/office/drawing/2014/main" id="{5D1539DB-F6AF-51C3-71A6-C02ADC45B03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p:blipFill>
          <p:spPr bwMode="auto">
            <a:xfrm>
              <a:off x="5137947" y="5847468"/>
              <a:ext cx="3300953" cy="5611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289795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97FB3-3326-9435-8C36-C2D72F53037C}"/>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037B4455-370F-E423-5671-EFCDF78652BB}"/>
              </a:ext>
            </a:extLst>
          </p:cNvPr>
          <p:cNvSpPr txBox="1"/>
          <p:nvPr/>
        </p:nvSpPr>
        <p:spPr>
          <a:xfrm>
            <a:off x="0" y="0"/>
            <a:ext cx="4652681" cy="6858000"/>
          </a:xfrm>
          <a:prstGeom prst="rect">
            <a:avLst/>
          </a:prstGeom>
          <a:solidFill>
            <a:srgbClr val="1D2244"/>
          </a:solidFill>
          <a:ln w="12700">
            <a:noFill/>
          </a:ln>
          <a:effectLst>
            <a:outerShdw blurRad="50800" dist="38100" dir="8100000" algn="tr" rotWithShape="0">
              <a:prstClr val="black">
                <a:alpha val="40000"/>
              </a:prstClr>
            </a:outerShdw>
          </a:effectLst>
        </p:spPr>
        <p:txBody>
          <a:bodyPr wrap="square" rtlCol="0">
            <a:noAutofit/>
          </a:bodyPr>
          <a:lstStyle>
            <a:defPPr>
              <a:defRPr lang="en-US"/>
            </a:defPPr>
            <a:lvl1pPr>
              <a:defRPr>
                <a:latin typeface="Arial Black" panose="020B0A04020102020204" pitchFamily="34" charset="0"/>
              </a:defRPr>
            </a:lvl1pPr>
          </a:lstStyle>
          <a:p>
            <a:endParaRPr lang="en-US" dirty="0"/>
          </a:p>
          <a:p>
            <a:endParaRPr lang="en-US" dirty="0"/>
          </a:p>
          <a:p>
            <a:endParaRPr lang="en-US" dirty="0"/>
          </a:p>
          <a:p>
            <a:endParaRPr lang="en-US" dirty="0"/>
          </a:p>
          <a:p>
            <a:endParaRPr lang="en-US" dirty="0"/>
          </a:p>
          <a:p>
            <a:endParaRPr lang="en-US" dirty="0"/>
          </a:p>
        </p:txBody>
      </p:sp>
      <p:sp>
        <p:nvSpPr>
          <p:cNvPr id="3" name="TextBox 2">
            <a:extLst>
              <a:ext uri="{FF2B5EF4-FFF2-40B4-BE49-F238E27FC236}">
                <a16:creationId xmlns:a16="http://schemas.microsoft.com/office/drawing/2014/main" id="{4C8C5257-A96D-7E65-BB28-6582EE897993}"/>
              </a:ext>
            </a:extLst>
          </p:cNvPr>
          <p:cNvSpPr txBox="1"/>
          <p:nvPr/>
        </p:nvSpPr>
        <p:spPr>
          <a:xfrm>
            <a:off x="4652681" y="416272"/>
            <a:ext cx="7236761" cy="6441728"/>
          </a:xfrm>
          <a:prstGeom prst="snip1Rect">
            <a:avLst/>
          </a:prstGeom>
          <a:gradFill flip="none" rotWithShape="1">
            <a:gsLst>
              <a:gs pos="0">
                <a:srgbClr val="00477C">
                  <a:shade val="30000"/>
                  <a:satMod val="115000"/>
                </a:srgbClr>
              </a:gs>
              <a:gs pos="50000">
                <a:srgbClr val="00477C">
                  <a:shade val="67500"/>
                  <a:satMod val="115000"/>
                </a:srgbClr>
              </a:gs>
              <a:gs pos="100000">
                <a:srgbClr val="00477C">
                  <a:shade val="100000"/>
                  <a:satMod val="115000"/>
                </a:srgbClr>
              </a:gs>
            </a:gsLst>
            <a:lin ang="2700000" scaled="1"/>
            <a:tileRect/>
          </a:gradFill>
          <a:ln w="28575">
            <a:noFill/>
          </a:ln>
          <a:effectLst>
            <a:outerShdw blurRad="50800" dist="38100" dir="2700000" algn="tl" rotWithShape="0">
              <a:prstClr val="black">
                <a:alpha val="40000"/>
              </a:prstClr>
            </a:outerShdw>
          </a:effectLst>
        </p:spPr>
        <p:txBody>
          <a:bodyPr wrap="square" rtlCol="0" anchor="ctr">
            <a:noAutofit/>
          </a:bodyPr>
          <a:lstStyle>
            <a:defPPr>
              <a:defRPr lang="en-US"/>
            </a:defPPr>
            <a:lvl1pPr marL="287338">
              <a:tabLst>
                <a:tab pos="10620375" algn="l"/>
              </a:tabLst>
              <a:defRPr sz="1600" b="1">
                <a:solidFill>
                  <a:schemeClr val="bg1"/>
                </a:solidFill>
                <a:latin typeface="Fira Sans" panose="020B0503050000020004" pitchFamily="34" charset="0"/>
                <a:ea typeface="Fira Sans" panose="020B0503050000020004" pitchFamily="34" charset="0"/>
              </a:defRPr>
            </a:lvl1pPr>
            <a:lvl2pPr marL="742950" lvl="1" indent="-285750">
              <a:buFont typeface="Arial" panose="020B0604020202020204" pitchFamily="34" charset="0"/>
              <a:buChar char="•"/>
              <a:defRPr sz="1400">
                <a:solidFill>
                  <a:schemeClr val="bg1"/>
                </a:solidFill>
                <a:latin typeface="Fira Sans" panose="020B0503050000020004" pitchFamily="34" charset="0"/>
                <a:ea typeface="Fira Sans" panose="020B0503050000020004" pitchFamily="34" charset="0"/>
              </a:defRPr>
            </a:lvl2pPr>
          </a:lstStyle>
          <a:p>
            <a:r>
              <a:rPr lang="en-US" sz="1600" dirty="0"/>
              <a:t>DEFINITION OF PERSISTENT STATE SLOT MACHINES IN THIS SURVEY:</a:t>
            </a:r>
          </a:p>
          <a:p>
            <a:endParaRPr lang="en-US" sz="1600" dirty="0"/>
          </a:p>
          <a:p>
            <a:r>
              <a:rPr lang="en-US" sz="1400" dirty="0"/>
              <a:t>Persistent state slot machines (PSMs) are gaming machines in which certain game features, progress, or "states" persist between plays or player sessions. Unlike traditional slot machines, which reset completely after every spin, persistent state slot machines retain information such as:</a:t>
            </a:r>
          </a:p>
          <a:p>
            <a:endParaRPr lang="en-US" sz="1400" b="0" dirty="0"/>
          </a:p>
          <a:p>
            <a:pPr marL="573088" indent="-285750">
              <a:buFont typeface="Arial" panose="020B0604020202020204" pitchFamily="34" charset="0"/>
              <a:buChar char="•"/>
            </a:pPr>
            <a:r>
              <a:rPr lang="en-US" sz="1400" b="0" dirty="0"/>
              <a:t>Accumulated bonus progress (e.g., partially filled bonus meters).</a:t>
            </a:r>
          </a:p>
          <a:p>
            <a:pPr marL="573088" indent="-285750">
              <a:buFont typeface="Arial" panose="020B0604020202020204" pitchFamily="34" charset="0"/>
              <a:buChar char="•"/>
            </a:pPr>
            <a:r>
              <a:rPr lang="en-US" sz="1400" b="0" dirty="0"/>
              <a:t>Unlocked special features or multipliers.</a:t>
            </a:r>
          </a:p>
          <a:p>
            <a:pPr marL="573088" indent="-285750">
              <a:buFont typeface="Arial" panose="020B0604020202020204" pitchFamily="34" charset="0"/>
              <a:buChar char="•"/>
            </a:pPr>
            <a:r>
              <a:rPr lang="en-US" sz="1400" b="0" dirty="0"/>
              <a:t>Progress toward “must-hit-by” jackpots.</a:t>
            </a:r>
          </a:p>
          <a:p>
            <a:endParaRPr lang="en-US" sz="1400" b="0" dirty="0"/>
          </a:p>
          <a:p>
            <a:r>
              <a:rPr lang="en-US" sz="1400" dirty="0"/>
              <a:t>DEFINITION OF ELECTRONIC TABLE GAMES (ETGs) IN THIS SURVEY:</a:t>
            </a:r>
          </a:p>
          <a:p>
            <a:r>
              <a:rPr lang="en-US" sz="1400" dirty="0"/>
              <a:t>Electronic table games (ETGs) are digital or hybrid versions of traditional table games such as blackjack, roulette, baccarat, and craps. ETGs may:</a:t>
            </a:r>
            <a:endParaRPr lang="en-US" sz="1400" b="0" dirty="0"/>
          </a:p>
          <a:p>
            <a:endParaRPr lang="en-US" sz="1400" b="0" dirty="0"/>
          </a:p>
          <a:p>
            <a:pPr marL="573088" indent="-285750">
              <a:buFont typeface="Arial" panose="020B0604020202020204" pitchFamily="34" charset="0"/>
              <a:buChar char="•"/>
            </a:pPr>
            <a:r>
              <a:rPr lang="en-US" sz="1400" b="0" dirty="0"/>
              <a:t>Use a virtual display with RNG-based outcomes (fully electronic).</a:t>
            </a:r>
          </a:p>
          <a:p>
            <a:pPr marL="573088" indent="-285750">
              <a:buFont typeface="Arial" panose="020B0604020202020204" pitchFamily="34" charset="0"/>
              <a:buChar char="•"/>
            </a:pPr>
            <a:r>
              <a:rPr lang="en-US" sz="1400" b="0" dirty="0"/>
              <a:t>Combine a physical dealer or mechanical components with electronic betting stations (hybrid ETGs).</a:t>
            </a:r>
          </a:p>
          <a:p>
            <a:pPr marL="573088" indent="-285750">
              <a:buFont typeface="Arial" panose="020B0604020202020204" pitchFamily="34" charset="0"/>
              <a:buChar char="•"/>
            </a:pPr>
            <a:r>
              <a:rPr lang="en-US" sz="1400" b="0" dirty="0"/>
              <a:t>They aim to replicate the table game experience while allowing multiple players to participate simultaneously, often at lower bet minimums.</a:t>
            </a:r>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p:txBody>
      </p:sp>
      <p:sp>
        <p:nvSpPr>
          <p:cNvPr id="14" name="TextBox 13">
            <a:extLst>
              <a:ext uri="{FF2B5EF4-FFF2-40B4-BE49-F238E27FC236}">
                <a16:creationId xmlns:a16="http://schemas.microsoft.com/office/drawing/2014/main" id="{73690A10-13BC-7FA2-9D17-52048BCB6E22}"/>
              </a:ext>
            </a:extLst>
          </p:cNvPr>
          <p:cNvSpPr txBox="1"/>
          <p:nvPr/>
        </p:nvSpPr>
        <p:spPr>
          <a:xfrm>
            <a:off x="-201540" y="2338856"/>
            <a:ext cx="4965328" cy="1938992"/>
          </a:xfrm>
          <a:prstGeom prst="rect">
            <a:avLst/>
          </a:prstGeom>
          <a:noFill/>
        </p:spPr>
        <p:txBody>
          <a:bodyPr wrap="square">
            <a:spAutoFit/>
          </a:bodyPr>
          <a:lstStyle/>
          <a:p>
            <a:pPr algn="ctr"/>
            <a:r>
              <a:rPr lang="en-US" sz="2400" dirty="0">
                <a:solidFill>
                  <a:schemeClr val="bg1"/>
                </a:solidFill>
                <a:latin typeface="Fira Sans" panose="020B0503050000020004" pitchFamily="34" charset="0"/>
                <a:ea typeface="Fira Sans" panose="020B0503050000020004" pitchFamily="34" charset="0"/>
              </a:rPr>
              <a:t>SECTION SEVEN</a:t>
            </a:r>
          </a:p>
          <a:p>
            <a:pPr algn="ctr"/>
            <a:endParaRPr lang="en-US" sz="2400" dirty="0">
              <a:solidFill>
                <a:schemeClr val="bg1"/>
              </a:solidFill>
              <a:latin typeface="Fira Sans" panose="020B0503050000020004" pitchFamily="34" charset="0"/>
              <a:ea typeface="Fira Sans" panose="020B0503050000020004" pitchFamily="34" charset="0"/>
            </a:endParaRPr>
          </a:p>
          <a:p>
            <a:pPr algn="ctr"/>
            <a:r>
              <a:rPr lang="en-US" sz="3600" b="1" dirty="0">
                <a:solidFill>
                  <a:schemeClr val="bg1"/>
                </a:solidFill>
                <a:latin typeface="Fira Sans" panose="020B0503050000020004" pitchFamily="34" charset="0"/>
                <a:ea typeface="Fira Sans" panose="020B0503050000020004" pitchFamily="34" charset="0"/>
              </a:rPr>
              <a:t>OPERATIONS </a:t>
            </a:r>
          </a:p>
          <a:p>
            <a:pPr algn="ctr"/>
            <a:r>
              <a:rPr lang="en-US" sz="3600" b="1" dirty="0">
                <a:solidFill>
                  <a:schemeClr val="bg1"/>
                </a:solidFill>
                <a:latin typeface="Fira Sans" panose="020B0503050000020004" pitchFamily="34" charset="0"/>
                <a:ea typeface="Fira Sans" panose="020B0503050000020004" pitchFamily="34" charset="0"/>
              </a:rPr>
              <a:t>TRENDS</a:t>
            </a:r>
          </a:p>
        </p:txBody>
      </p:sp>
      <p:sp>
        <p:nvSpPr>
          <p:cNvPr id="2" name="Slide Number Placeholder 1">
            <a:extLst>
              <a:ext uri="{FF2B5EF4-FFF2-40B4-BE49-F238E27FC236}">
                <a16:creationId xmlns:a16="http://schemas.microsoft.com/office/drawing/2014/main" id="{A2CD0F68-B065-DE1E-2F14-4A705E76DFCA}"/>
              </a:ext>
            </a:extLst>
          </p:cNvPr>
          <p:cNvSpPr>
            <a:spLocks noGrp="1"/>
          </p:cNvSpPr>
          <p:nvPr>
            <p:ph type="sldNum" sz="quarter" idx="4"/>
          </p:nvPr>
        </p:nvSpPr>
        <p:spPr/>
        <p:txBody>
          <a:bodyPr/>
          <a:lstStyle/>
          <a:p>
            <a:pPr algn="r"/>
            <a:fld id="{288C9D1B-96A2-1549-A8E5-402D4C8B6615}" type="slidenum">
              <a:rPr lang="en-US" smtClean="0">
                <a:solidFill>
                  <a:schemeClr val="bg1"/>
                </a:solidFill>
              </a:rPr>
              <a:pPr algn="r"/>
              <a:t>36</a:t>
            </a:fld>
            <a:endParaRPr lang="en-US" dirty="0">
              <a:solidFill>
                <a:schemeClr val="bg1"/>
              </a:solidFill>
            </a:endParaRPr>
          </a:p>
        </p:txBody>
      </p:sp>
      <p:grpSp>
        <p:nvGrpSpPr>
          <p:cNvPr id="10" name="Group 9">
            <a:extLst>
              <a:ext uri="{FF2B5EF4-FFF2-40B4-BE49-F238E27FC236}">
                <a16:creationId xmlns:a16="http://schemas.microsoft.com/office/drawing/2014/main" id="{E7AB389C-230D-43C8-15C7-546D44E0FCFB}"/>
              </a:ext>
            </a:extLst>
          </p:cNvPr>
          <p:cNvGrpSpPr/>
          <p:nvPr/>
        </p:nvGrpSpPr>
        <p:grpSpPr>
          <a:xfrm>
            <a:off x="5033301" y="5705840"/>
            <a:ext cx="3694014" cy="844952"/>
            <a:chOff x="4940700" y="5705840"/>
            <a:chExt cx="3694014" cy="844952"/>
          </a:xfrm>
        </p:grpSpPr>
        <p:sp>
          <p:nvSpPr>
            <p:cNvPr id="11" name="Rounded Rectangle 10">
              <a:extLst>
                <a:ext uri="{FF2B5EF4-FFF2-40B4-BE49-F238E27FC236}">
                  <a16:creationId xmlns:a16="http://schemas.microsoft.com/office/drawing/2014/main" id="{9F094F5D-8377-D6F2-F01D-8E47F6BF0CEE}"/>
                </a:ext>
              </a:extLst>
            </p:cNvPr>
            <p:cNvSpPr/>
            <p:nvPr/>
          </p:nvSpPr>
          <p:spPr>
            <a:xfrm>
              <a:off x="4940700" y="5705840"/>
              <a:ext cx="3694014" cy="84495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2">
              <a:extLst>
                <a:ext uri="{FF2B5EF4-FFF2-40B4-BE49-F238E27FC236}">
                  <a16:creationId xmlns:a16="http://schemas.microsoft.com/office/drawing/2014/main" id="{D1EF6CC2-F18E-5002-DAFA-19FFDDB82D4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p:blipFill>
          <p:spPr bwMode="auto">
            <a:xfrm>
              <a:off x="5137947" y="5847468"/>
              <a:ext cx="3300953" cy="5611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8593017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C8000-DF6C-87B4-4E26-B39DE5AA351B}"/>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3E971E69-BFAC-D5DD-FDB9-25907E4E0B92}"/>
              </a:ext>
            </a:extLst>
          </p:cNvPr>
          <p:cNvSpPr txBox="1"/>
          <p:nvPr/>
        </p:nvSpPr>
        <p:spPr>
          <a:xfrm>
            <a:off x="0" y="0"/>
            <a:ext cx="4652681" cy="6858000"/>
          </a:xfrm>
          <a:prstGeom prst="rect">
            <a:avLst/>
          </a:prstGeom>
          <a:solidFill>
            <a:srgbClr val="1D2244"/>
          </a:solidFill>
          <a:ln w="12700">
            <a:noFill/>
          </a:ln>
          <a:effectLst>
            <a:outerShdw blurRad="50800" dist="38100" dir="8100000" algn="tr" rotWithShape="0">
              <a:prstClr val="black">
                <a:alpha val="40000"/>
              </a:prstClr>
            </a:outerShdw>
          </a:effectLst>
        </p:spPr>
        <p:txBody>
          <a:bodyPr wrap="square" rtlCol="0">
            <a:noAutofit/>
          </a:bodyPr>
          <a:lstStyle>
            <a:defPPr>
              <a:defRPr lang="en-US"/>
            </a:defPPr>
            <a:lvl1pPr>
              <a:defRPr>
                <a:latin typeface="Arial Black" panose="020B0A04020102020204" pitchFamily="34" charset="0"/>
              </a:defRPr>
            </a:lvl1pPr>
          </a:lstStyle>
          <a:p>
            <a:endParaRPr lang="en-US" dirty="0"/>
          </a:p>
          <a:p>
            <a:endParaRPr lang="en-US" dirty="0"/>
          </a:p>
          <a:p>
            <a:endParaRPr lang="en-US" dirty="0"/>
          </a:p>
          <a:p>
            <a:endParaRPr lang="en-US" dirty="0"/>
          </a:p>
          <a:p>
            <a:endParaRPr lang="en-US" dirty="0"/>
          </a:p>
          <a:p>
            <a:endParaRPr lang="en-US" dirty="0"/>
          </a:p>
        </p:txBody>
      </p:sp>
      <p:sp>
        <p:nvSpPr>
          <p:cNvPr id="3" name="TextBox 2">
            <a:extLst>
              <a:ext uri="{FF2B5EF4-FFF2-40B4-BE49-F238E27FC236}">
                <a16:creationId xmlns:a16="http://schemas.microsoft.com/office/drawing/2014/main" id="{4F4DEB37-5F16-DD74-2933-AED4CFC81134}"/>
              </a:ext>
            </a:extLst>
          </p:cNvPr>
          <p:cNvSpPr txBox="1"/>
          <p:nvPr/>
        </p:nvSpPr>
        <p:spPr>
          <a:xfrm>
            <a:off x="4652681" y="416272"/>
            <a:ext cx="7236761" cy="6441728"/>
          </a:xfrm>
          <a:prstGeom prst="snip1Rect">
            <a:avLst/>
          </a:prstGeom>
          <a:gradFill flip="none" rotWithShape="1">
            <a:gsLst>
              <a:gs pos="0">
                <a:srgbClr val="00477C">
                  <a:shade val="30000"/>
                  <a:satMod val="115000"/>
                </a:srgbClr>
              </a:gs>
              <a:gs pos="50000">
                <a:srgbClr val="00477C">
                  <a:shade val="67500"/>
                  <a:satMod val="115000"/>
                </a:srgbClr>
              </a:gs>
              <a:gs pos="100000">
                <a:srgbClr val="00477C">
                  <a:shade val="100000"/>
                  <a:satMod val="115000"/>
                </a:srgbClr>
              </a:gs>
            </a:gsLst>
            <a:lin ang="2700000" scaled="1"/>
            <a:tileRect/>
          </a:gradFill>
          <a:ln w="28575">
            <a:noFill/>
          </a:ln>
          <a:effectLst>
            <a:outerShdw blurRad="50800" dist="38100" dir="2700000" algn="tl" rotWithShape="0">
              <a:prstClr val="black">
                <a:alpha val="40000"/>
              </a:prstClr>
            </a:outerShdw>
          </a:effectLst>
        </p:spPr>
        <p:txBody>
          <a:bodyPr wrap="square" rtlCol="0" anchor="ctr">
            <a:noAutofit/>
          </a:bodyPr>
          <a:lstStyle>
            <a:defPPr>
              <a:defRPr lang="en-US"/>
            </a:defPPr>
            <a:lvl1pPr marL="287338">
              <a:tabLst>
                <a:tab pos="10620375" algn="l"/>
              </a:tabLst>
              <a:defRPr sz="1600" b="1">
                <a:solidFill>
                  <a:schemeClr val="bg1"/>
                </a:solidFill>
                <a:latin typeface="Fira Sans" panose="020B0503050000020004" pitchFamily="34" charset="0"/>
                <a:ea typeface="Fira Sans" panose="020B0503050000020004" pitchFamily="34" charset="0"/>
              </a:defRPr>
            </a:lvl1pPr>
            <a:lvl2pPr marL="742950" lvl="1" indent="-285750">
              <a:buFont typeface="Arial" panose="020B0604020202020204" pitchFamily="34" charset="0"/>
              <a:buChar char="•"/>
              <a:defRPr sz="1400">
                <a:solidFill>
                  <a:schemeClr val="bg1"/>
                </a:solidFill>
                <a:latin typeface="Fira Sans" panose="020B0503050000020004" pitchFamily="34" charset="0"/>
                <a:ea typeface="Fira Sans" panose="020B0503050000020004" pitchFamily="34" charset="0"/>
              </a:defRPr>
            </a:lvl2pPr>
          </a:lstStyle>
          <a:p>
            <a:r>
              <a:rPr lang="en-US" sz="1550" dirty="0"/>
              <a:t>VULNERABILITIES TO SLOT ADVANTAGE PLAYERS AND CHEATS</a:t>
            </a:r>
          </a:p>
          <a:p>
            <a:endParaRPr lang="en-US" sz="1200" dirty="0"/>
          </a:p>
          <a:p>
            <a:r>
              <a:rPr lang="en-US" sz="1200" dirty="0"/>
              <a:t>Persistent State Slot Machines</a:t>
            </a:r>
          </a:p>
          <a:p>
            <a:endParaRPr lang="en-US" sz="500" dirty="0"/>
          </a:p>
          <a:p>
            <a:r>
              <a:rPr lang="en-US" sz="1200" b="0" dirty="0"/>
              <a:t>1. Advantage play vulnerability</a:t>
            </a:r>
          </a:p>
          <a:p>
            <a:pPr marL="749300" indent="-169863">
              <a:buFont typeface="Arial" panose="020B0604020202020204" pitchFamily="34" charset="0"/>
              <a:buChar char="•"/>
            </a:pPr>
            <a:r>
              <a:rPr lang="en-US" sz="1200" b="0" dirty="0"/>
              <a:t>Advantage players can “machine scout” for games left in a favorable state (e.g., nearly full bonus meter) and only play when the expected value is positive.</a:t>
            </a:r>
          </a:p>
          <a:p>
            <a:pPr marL="749300" indent="-169863">
              <a:buFont typeface="Arial" panose="020B0604020202020204" pitchFamily="34" charset="0"/>
              <a:buChar char="•"/>
            </a:pPr>
            <a:r>
              <a:rPr lang="en-US" sz="1200" b="0" dirty="0"/>
              <a:t>This can result in casinos losing theoretical hold over time.</a:t>
            </a:r>
          </a:p>
          <a:p>
            <a:r>
              <a:rPr lang="en-US" sz="1200" b="0" dirty="0"/>
              <a:t>2. Predictable progression exploits</a:t>
            </a:r>
          </a:p>
          <a:p>
            <a:pPr marL="749300" indent="-169863">
              <a:buFont typeface="Arial" panose="020B0604020202020204" pitchFamily="34" charset="0"/>
              <a:buChar char="•"/>
            </a:pPr>
            <a:r>
              <a:rPr lang="en-US" sz="1200" b="0" dirty="0"/>
              <a:t>If the game’s bonus trigger is deterministic or predictable after a set number of spins, experienced players can time entry and avoid low-value states.</a:t>
            </a:r>
          </a:p>
          <a:p>
            <a:r>
              <a:rPr lang="en-US" sz="1200" b="0" dirty="0"/>
              <a:t>3. Cheating Risks</a:t>
            </a:r>
          </a:p>
          <a:p>
            <a:pPr marL="749300" indent="-169863">
              <a:buFont typeface="Arial" panose="020B0604020202020204" pitchFamily="34" charset="0"/>
              <a:buChar char="•"/>
            </a:pPr>
            <a:r>
              <a:rPr lang="en-US" sz="1200" b="0" dirty="0"/>
              <a:t>Tampering with software or hardware to falsely display a high-progress state.</a:t>
            </a:r>
          </a:p>
          <a:p>
            <a:pPr marL="749300" indent="-169863">
              <a:buFont typeface="Arial" panose="020B0604020202020204" pitchFamily="34" charset="0"/>
              <a:buChar char="•"/>
            </a:pPr>
            <a:r>
              <a:rPr lang="en-US" sz="1200" b="0" dirty="0"/>
              <a:t>Collusion with insiders to identify machines in profitable conditions.</a:t>
            </a:r>
          </a:p>
          <a:p>
            <a:pPr marL="579437"/>
            <a:endParaRPr lang="en-US" sz="1200" b="0" dirty="0"/>
          </a:p>
          <a:p>
            <a:r>
              <a:rPr lang="en-US" sz="1200" dirty="0"/>
              <a:t>Electronic Table Games</a:t>
            </a:r>
          </a:p>
          <a:p>
            <a:endParaRPr lang="en-US" sz="500" b="0" dirty="0"/>
          </a:p>
          <a:p>
            <a:r>
              <a:rPr lang="en-US" sz="1200" b="0" dirty="0"/>
              <a:t>1. Software vulnerabilities</a:t>
            </a:r>
          </a:p>
          <a:p>
            <a:pPr marL="749300" indent="-169863">
              <a:buFont typeface="Arial" panose="020B0604020202020204" pitchFamily="34" charset="0"/>
              <a:buChar char="•"/>
            </a:pPr>
            <a:r>
              <a:rPr lang="en-US" sz="1200" b="0" dirty="0"/>
              <a:t>RNG exploitation if algorithms are predictable or improperly seeded.</a:t>
            </a:r>
          </a:p>
          <a:p>
            <a:pPr marL="749300" indent="-169863">
              <a:buFont typeface="Arial" panose="020B0604020202020204" pitchFamily="34" charset="0"/>
              <a:buChar char="•"/>
            </a:pPr>
            <a:r>
              <a:rPr lang="en-US" sz="1200" b="0" dirty="0"/>
              <a:t>Display manipulation to alter results or payouts.</a:t>
            </a:r>
          </a:p>
          <a:p>
            <a:r>
              <a:rPr lang="en-US" sz="1200" b="0" dirty="0"/>
              <a:t>2. Betting pattern exploits</a:t>
            </a:r>
          </a:p>
          <a:p>
            <a:pPr marL="749300" indent="-169863">
              <a:buFont typeface="Arial" panose="020B0604020202020204" pitchFamily="34" charset="0"/>
              <a:buChar char="•"/>
            </a:pPr>
            <a:r>
              <a:rPr lang="en-US" sz="1200" b="0" dirty="0"/>
              <a:t>If system timing allows delayed wagers after outcome determination due to latency issues.</a:t>
            </a:r>
          </a:p>
          <a:p>
            <a:r>
              <a:rPr lang="en-US" sz="1200" b="0" dirty="0"/>
              <a:t>3. Physical manipulation (hybrid ETGs)</a:t>
            </a:r>
          </a:p>
          <a:p>
            <a:pPr marL="749300" indent="-169863">
              <a:buFont typeface="Arial" panose="020B0604020202020204" pitchFamily="34" charset="0"/>
              <a:buChar char="•"/>
            </a:pPr>
            <a:r>
              <a:rPr lang="en-US" sz="1200" b="0" dirty="0"/>
              <a:t>If mechanical elements like roulette wheels are predictable or manipulated, advantage players can exploit bias detection.</a:t>
            </a:r>
          </a:p>
          <a:p>
            <a:pPr marL="579437"/>
            <a:endParaRPr lang="en-US" sz="1100" b="0" dirty="0"/>
          </a:p>
          <a:p>
            <a:pPr marL="458788" indent="-171450">
              <a:buFont typeface="Arial" panose="020B0604020202020204" pitchFamily="34" charset="0"/>
              <a:buChar char="•"/>
            </a:pPr>
            <a:endParaRPr lang="en-US" sz="1100" b="0" dirty="0"/>
          </a:p>
          <a:p>
            <a:pPr marL="458788" indent="-171450">
              <a:buFont typeface="Arial" panose="020B0604020202020204" pitchFamily="34" charset="0"/>
              <a:buChar char="•"/>
            </a:pPr>
            <a:endParaRPr lang="en-US" sz="1400" b="0" dirty="0"/>
          </a:p>
          <a:p>
            <a:r>
              <a:rPr lang="en-US" sz="1200" b="0" dirty="0"/>
              <a:t> </a:t>
            </a:r>
          </a:p>
          <a:p>
            <a:endParaRPr lang="en-US" sz="1200" dirty="0"/>
          </a:p>
          <a:p>
            <a:endParaRPr lang="en-US" sz="1200" dirty="0"/>
          </a:p>
          <a:p>
            <a:endParaRPr lang="en-US" sz="1200" dirty="0"/>
          </a:p>
          <a:p>
            <a:endParaRPr lang="en-US" sz="1200" dirty="0"/>
          </a:p>
        </p:txBody>
      </p:sp>
      <p:sp>
        <p:nvSpPr>
          <p:cNvPr id="14" name="TextBox 13">
            <a:extLst>
              <a:ext uri="{FF2B5EF4-FFF2-40B4-BE49-F238E27FC236}">
                <a16:creationId xmlns:a16="http://schemas.microsoft.com/office/drawing/2014/main" id="{A4EE8431-6CE4-E2F6-B15A-DBA230820026}"/>
              </a:ext>
            </a:extLst>
          </p:cNvPr>
          <p:cNvSpPr txBox="1"/>
          <p:nvPr/>
        </p:nvSpPr>
        <p:spPr>
          <a:xfrm>
            <a:off x="-201540" y="2338856"/>
            <a:ext cx="4965328" cy="1938992"/>
          </a:xfrm>
          <a:prstGeom prst="rect">
            <a:avLst/>
          </a:prstGeom>
          <a:noFill/>
        </p:spPr>
        <p:txBody>
          <a:bodyPr wrap="square">
            <a:spAutoFit/>
          </a:bodyPr>
          <a:lstStyle/>
          <a:p>
            <a:pPr algn="ctr"/>
            <a:r>
              <a:rPr lang="en-US" sz="2400" dirty="0">
                <a:solidFill>
                  <a:schemeClr val="bg1"/>
                </a:solidFill>
                <a:latin typeface="Fira Sans" panose="020B0503050000020004" pitchFamily="34" charset="0"/>
                <a:ea typeface="Fira Sans" panose="020B0503050000020004" pitchFamily="34" charset="0"/>
              </a:rPr>
              <a:t>SECTION SEVEN</a:t>
            </a:r>
          </a:p>
          <a:p>
            <a:pPr algn="ctr"/>
            <a:endParaRPr lang="en-US" sz="2400" dirty="0">
              <a:solidFill>
                <a:schemeClr val="bg1"/>
              </a:solidFill>
              <a:latin typeface="Fira Sans" panose="020B0503050000020004" pitchFamily="34" charset="0"/>
              <a:ea typeface="Fira Sans" panose="020B0503050000020004" pitchFamily="34" charset="0"/>
            </a:endParaRPr>
          </a:p>
          <a:p>
            <a:pPr algn="ctr"/>
            <a:r>
              <a:rPr lang="en-US" sz="3600" b="1" dirty="0">
                <a:solidFill>
                  <a:schemeClr val="bg1"/>
                </a:solidFill>
                <a:latin typeface="Fira Sans" panose="020B0503050000020004" pitchFamily="34" charset="0"/>
                <a:ea typeface="Fira Sans" panose="020B0503050000020004" pitchFamily="34" charset="0"/>
              </a:rPr>
              <a:t>OPERATIONS </a:t>
            </a:r>
          </a:p>
          <a:p>
            <a:pPr algn="ctr"/>
            <a:r>
              <a:rPr lang="en-US" sz="3600" b="1" dirty="0">
                <a:solidFill>
                  <a:schemeClr val="bg1"/>
                </a:solidFill>
                <a:latin typeface="Fira Sans" panose="020B0503050000020004" pitchFamily="34" charset="0"/>
                <a:ea typeface="Fira Sans" panose="020B0503050000020004" pitchFamily="34" charset="0"/>
              </a:rPr>
              <a:t>TRENDS</a:t>
            </a:r>
          </a:p>
        </p:txBody>
      </p:sp>
      <p:sp>
        <p:nvSpPr>
          <p:cNvPr id="2" name="Slide Number Placeholder 1">
            <a:extLst>
              <a:ext uri="{FF2B5EF4-FFF2-40B4-BE49-F238E27FC236}">
                <a16:creationId xmlns:a16="http://schemas.microsoft.com/office/drawing/2014/main" id="{7BA70159-846F-00CA-497F-80CB21B20787}"/>
              </a:ext>
            </a:extLst>
          </p:cNvPr>
          <p:cNvSpPr>
            <a:spLocks noGrp="1"/>
          </p:cNvSpPr>
          <p:nvPr>
            <p:ph type="sldNum" sz="quarter" idx="4"/>
          </p:nvPr>
        </p:nvSpPr>
        <p:spPr/>
        <p:txBody>
          <a:bodyPr/>
          <a:lstStyle/>
          <a:p>
            <a:pPr algn="r"/>
            <a:fld id="{288C9D1B-96A2-1549-A8E5-402D4C8B6615}" type="slidenum">
              <a:rPr lang="en-US" smtClean="0">
                <a:solidFill>
                  <a:schemeClr val="bg1"/>
                </a:solidFill>
              </a:rPr>
              <a:pPr algn="r"/>
              <a:t>37</a:t>
            </a:fld>
            <a:endParaRPr lang="en-US" dirty="0">
              <a:solidFill>
                <a:schemeClr val="bg1"/>
              </a:solidFill>
            </a:endParaRPr>
          </a:p>
        </p:txBody>
      </p:sp>
      <p:grpSp>
        <p:nvGrpSpPr>
          <p:cNvPr id="10" name="Group 9">
            <a:extLst>
              <a:ext uri="{FF2B5EF4-FFF2-40B4-BE49-F238E27FC236}">
                <a16:creationId xmlns:a16="http://schemas.microsoft.com/office/drawing/2014/main" id="{72BBA162-E4E3-E901-442C-E9AEDAE20BF6}"/>
              </a:ext>
            </a:extLst>
          </p:cNvPr>
          <p:cNvGrpSpPr/>
          <p:nvPr/>
        </p:nvGrpSpPr>
        <p:grpSpPr>
          <a:xfrm>
            <a:off x="5033301" y="5705840"/>
            <a:ext cx="3694014" cy="844952"/>
            <a:chOff x="4940700" y="5705840"/>
            <a:chExt cx="3694014" cy="844952"/>
          </a:xfrm>
        </p:grpSpPr>
        <p:sp>
          <p:nvSpPr>
            <p:cNvPr id="11" name="Rounded Rectangle 10">
              <a:extLst>
                <a:ext uri="{FF2B5EF4-FFF2-40B4-BE49-F238E27FC236}">
                  <a16:creationId xmlns:a16="http://schemas.microsoft.com/office/drawing/2014/main" id="{B16F783F-D126-3912-CA6E-08EE80C2D760}"/>
                </a:ext>
              </a:extLst>
            </p:cNvPr>
            <p:cNvSpPr/>
            <p:nvPr/>
          </p:nvSpPr>
          <p:spPr>
            <a:xfrm>
              <a:off x="4940700" y="5705840"/>
              <a:ext cx="3694014" cy="84495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2">
              <a:extLst>
                <a:ext uri="{FF2B5EF4-FFF2-40B4-BE49-F238E27FC236}">
                  <a16:creationId xmlns:a16="http://schemas.microsoft.com/office/drawing/2014/main" id="{604F9E03-754D-5ADB-134C-D2C5B1128B9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p:blipFill>
          <p:spPr bwMode="auto">
            <a:xfrm>
              <a:off x="5137947" y="5847468"/>
              <a:ext cx="3300953" cy="5611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0700469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8A2DC47-A1E0-77B1-2216-5860A9346155}"/>
              </a:ext>
            </a:extLst>
          </p:cNvPr>
          <p:cNvSpPr txBox="1"/>
          <p:nvPr/>
        </p:nvSpPr>
        <p:spPr>
          <a:xfrm>
            <a:off x="0" y="0"/>
            <a:ext cx="4652681" cy="6858000"/>
          </a:xfrm>
          <a:prstGeom prst="rect">
            <a:avLst/>
          </a:prstGeom>
          <a:solidFill>
            <a:srgbClr val="1D2244"/>
          </a:solidFill>
          <a:ln w="12700">
            <a:noFill/>
          </a:ln>
          <a:effectLst>
            <a:outerShdw blurRad="50800" dist="38100" dir="8100000" algn="tr" rotWithShape="0">
              <a:prstClr val="black">
                <a:alpha val="40000"/>
              </a:prstClr>
            </a:outerShdw>
          </a:effectLst>
        </p:spPr>
        <p:txBody>
          <a:bodyPr wrap="square" rtlCol="0">
            <a:noAutofit/>
          </a:bodyPr>
          <a:lstStyle>
            <a:defPPr>
              <a:defRPr lang="en-US"/>
            </a:defPPr>
            <a:lvl1pPr>
              <a:defRPr>
                <a:latin typeface="Arial Black" panose="020B0A04020102020204" pitchFamily="34" charset="0"/>
              </a:defRPr>
            </a:lvl1pPr>
          </a:lstStyle>
          <a:p>
            <a:endParaRPr lang="en-US" dirty="0"/>
          </a:p>
          <a:p>
            <a:endParaRPr lang="en-US" dirty="0"/>
          </a:p>
          <a:p>
            <a:endParaRPr lang="en-US" dirty="0"/>
          </a:p>
          <a:p>
            <a:endParaRPr lang="en-US" dirty="0"/>
          </a:p>
          <a:p>
            <a:endParaRPr lang="en-US" dirty="0"/>
          </a:p>
          <a:p>
            <a:endParaRPr lang="en-US" dirty="0"/>
          </a:p>
        </p:txBody>
      </p:sp>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mtClean="0"/>
              <a:pPr algn="r"/>
              <a:t>38</a:t>
            </a:fld>
            <a:endParaRPr lang="en-US" dirty="0"/>
          </a:p>
        </p:txBody>
      </p:sp>
      <p:sp>
        <p:nvSpPr>
          <p:cNvPr id="14" name="TextBox 13">
            <a:extLst>
              <a:ext uri="{FF2B5EF4-FFF2-40B4-BE49-F238E27FC236}">
                <a16:creationId xmlns:a16="http://schemas.microsoft.com/office/drawing/2014/main" id="{67A60AD8-5793-5727-9644-E8CCDFAB6060}"/>
              </a:ext>
            </a:extLst>
          </p:cNvPr>
          <p:cNvSpPr txBox="1"/>
          <p:nvPr/>
        </p:nvSpPr>
        <p:spPr>
          <a:xfrm>
            <a:off x="-201540" y="2338856"/>
            <a:ext cx="4965328" cy="1938992"/>
          </a:xfrm>
          <a:prstGeom prst="rect">
            <a:avLst/>
          </a:prstGeom>
          <a:noFill/>
        </p:spPr>
        <p:txBody>
          <a:bodyPr wrap="square">
            <a:spAutoFit/>
          </a:bodyPr>
          <a:lstStyle/>
          <a:p>
            <a:pPr algn="ctr"/>
            <a:r>
              <a:rPr lang="en-US" sz="2400" dirty="0">
                <a:solidFill>
                  <a:schemeClr val="bg1"/>
                </a:solidFill>
                <a:latin typeface="Fira Sans" panose="020B0503050000020004" pitchFamily="34" charset="0"/>
                <a:ea typeface="Fira Sans" panose="020B0503050000020004" pitchFamily="34" charset="0"/>
              </a:rPr>
              <a:t>SECTION SEVEN</a:t>
            </a:r>
          </a:p>
          <a:p>
            <a:pPr algn="ctr"/>
            <a:endParaRPr lang="en-US" sz="2400" dirty="0">
              <a:solidFill>
                <a:schemeClr val="bg1"/>
              </a:solidFill>
              <a:latin typeface="Fira Sans" panose="020B0503050000020004" pitchFamily="34" charset="0"/>
              <a:ea typeface="Fira Sans" panose="020B0503050000020004" pitchFamily="34" charset="0"/>
            </a:endParaRPr>
          </a:p>
          <a:p>
            <a:pPr algn="ctr"/>
            <a:r>
              <a:rPr lang="en-US" sz="3600" b="1" dirty="0">
                <a:solidFill>
                  <a:schemeClr val="bg1"/>
                </a:solidFill>
                <a:latin typeface="Fira Sans" panose="020B0503050000020004" pitchFamily="34" charset="0"/>
                <a:ea typeface="Fira Sans" panose="020B0503050000020004" pitchFamily="34" charset="0"/>
              </a:rPr>
              <a:t>BEST</a:t>
            </a:r>
          </a:p>
          <a:p>
            <a:pPr algn="ctr"/>
            <a:r>
              <a:rPr lang="en-US" sz="3600" b="1" dirty="0">
                <a:solidFill>
                  <a:schemeClr val="bg1"/>
                </a:solidFill>
                <a:latin typeface="Fira Sans" panose="020B0503050000020004" pitchFamily="34" charset="0"/>
                <a:ea typeface="Fira Sans" panose="020B0503050000020004" pitchFamily="34" charset="0"/>
              </a:rPr>
              <a:t>PRACTICES</a:t>
            </a:r>
          </a:p>
        </p:txBody>
      </p:sp>
      <p:pic>
        <p:nvPicPr>
          <p:cNvPr id="7" name="Picture 2">
            <a:extLst>
              <a:ext uri="{FF2B5EF4-FFF2-40B4-BE49-F238E27FC236}">
                <a16:creationId xmlns:a16="http://schemas.microsoft.com/office/drawing/2014/main" id="{E71DD711-709E-9D33-53B9-C63B8D74B27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p:blipFill>
        <p:spPr bwMode="auto">
          <a:xfrm>
            <a:off x="5011836" y="6141118"/>
            <a:ext cx="3300953" cy="561161"/>
          </a:xfrm>
          <a:prstGeom prst="rect">
            <a:avLst/>
          </a:prstGeom>
          <a:noFill/>
          <a:extLst>
            <a:ext uri="{909E8E84-426E-40DD-AFC4-6F175D3DCCD1}">
              <a14:hiddenFill xmlns:a14="http://schemas.microsoft.com/office/drawing/2010/main">
                <a:solidFill>
                  <a:srgbClr val="FFFFFF"/>
                </a:solidFill>
              </a14:hiddenFill>
            </a:ext>
          </a:extLst>
        </p:spPr>
      </p:pic>
      <p:sp>
        <p:nvSpPr>
          <p:cNvPr id="4" name="Snip Single Corner Rectangle 3">
            <a:extLst>
              <a:ext uri="{FF2B5EF4-FFF2-40B4-BE49-F238E27FC236}">
                <a16:creationId xmlns:a16="http://schemas.microsoft.com/office/drawing/2014/main" id="{941D9EBD-D16E-8DD6-B4B7-970E97DB61FE}"/>
              </a:ext>
            </a:extLst>
          </p:cNvPr>
          <p:cNvSpPr/>
          <p:nvPr/>
        </p:nvSpPr>
        <p:spPr>
          <a:xfrm>
            <a:off x="4652681" y="434715"/>
            <a:ext cx="7069627" cy="6423286"/>
          </a:xfrm>
          <a:prstGeom prst="snip1Rect">
            <a:avLst/>
          </a:prstGeom>
          <a:solidFill>
            <a:schemeClr val="bg1"/>
          </a:solidFill>
          <a:ln>
            <a:noFill/>
          </a:ln>
          <a:effectLst>
            <a:outerShdw blurRad="50800" dist="38100" dir="18900000" algn="b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314450"/>
            <a:r>
              <a:rPr lang="en-US" sz="1600" b="1" dirty="0">
                <a:solidFill>
                  <a:srgbClr val="1D2244"/>
                </a:solidFill>
                <a:latin typeface="Fira Sans" panose="020B0503050000020004" pitchFamily="34" charset="0"/>
                <a:ea typeface="Fira Sans" panose="020B0503050000020004" pitchFamily="34" charset="0"/>
              </a:rPr>
              <a:t>Recommended best practices </a:t>
            </a:r>
            <a:r>
              <a:rPr lang="en-US" sz="1600" dirty="0">
                <a:solidFill>
                  <a:schemeClr val="bg2">
                    <a:lumMod val="25000"/>
                  </a:schemeClr>
                </a:solidFill>
                <a:latin typeface="Fira Sans" panose="020B0503050000020004" pitchFamily="34" charset="0"/>
                <a:ea typeface="Fira Sans" panose="020B0503050000020004" pitchFamily="34" charset="0"/>
              </a:rPr>
              <a:t>to improve overall operations:</a:t>
            </a:r>
          </a:p>
          <a:p>
            <a:pPr marL="403225"/>
            <a:endParaRPr lang="en-US" sz="1600" dirty="0">
              <a:solidFill>
                <a:schemeClr val="bg2">
                  <a:lumMod val="25000"/>
                </a:schemeClr>
              </a:solidFill>
              <a:latin typeface="Fira Sans" panose="020B0503050000020004" pitchFamily="34" charset="0"/>
              <a:ea typeface="Fira Sans" panose="020B0503050000020004" pitchFamily="34" charset="0"/>
            </a:endParaRPr>
          </a:p>
          <a:p>
            <a:pPr marL="641350" indent="-238125">
              <a:buFont typeface="+mj-lt"/>
              <a:buAutoNum type="arabicPeriod"/>
            </a:pPr>
            <a:r>
              <a:rPr lang="en-US" sz="1600" dirty="0">
                <a:solidFill>
                  <a:schemeClr val="bg2">
                    <a:lumMod val="25000"/>
                  </a:schemeClr>
                </a:solidFill>
                <a:latin typeface="Fira Sans" panose="020B0503050000020004" pitchFamily="34" charset="0"/>
                <a:ea typeface="Fira Sans" panose="020B0503050000020004" pitchFamily="34" charset="0"/>
              </a:rPr>
              <a:t>Conduct a comprehensive risk assessment using a probability-impact model to identify and prioritize critical operational threats.</a:t>
            </a:r>
          </a:p>
          <a:p>
            <a:pPr marL="641350" indent="-238125">
              <a:buFont typeface="+mj-lt"/>
              <a:buAutoNum type="arabicPeriod"/>
            </a:pPr>
            <a:endParaRPr lang="en-US" sz="1600" dirty="0">
              <a:solidFill>
                <a:schemeClr val="bg2">
                  <a:lumMod val="25000"/>
                </a:schemeClr>
              </a:solidFill>
              <a:latin typeface="Fira Sans" panose="020B0503050000020004" pitchFamily="34" charset="0"/>
              <a:ea typeface="Fira Sans" panose="020B0503050000020004" pitchFamily="34" charset="0"/>
            </a:endParaRPr>
          </a:p>
          <a:p>
            <a:pPr marL="641350" indent="-238125">
              <a:buFont typeface="+mj-lt"/>
              <a:buAutoNum type="arabicPeriod"/>
            </a:pPr>
            <a:r>
              <a:rPr lang="en-US" sz="1600" dirty="0">
                <a:solidFill>
                  <a:schemeClr val="bg2">
                    <a:lumMod val="25000"/>
                  </a:schemeClr>
                </a:solidFill>
                <a:latin typeface="Fira Sans" panose="020B0503050000020004" pitchFamily="34" charset="0"/>
                <a:ea typeface="Fira Sans" panose="020B0503050000020004" pitchFamily="34" charset="0"/>
              </a:rPr>
              <a:t>Develop and maintain a property-wide surveillance audit schedule to ensure complete coverage across all gaming and non-gaming operations.</a:t>
            </a:r>
          </a:p>
          <a:p>
            <a:pPr marL="641350" indent="-238125">
              <a:buFont typeface="+mj-lt"/>
              <a:buAutoNum type="arabicPeriod"/>
            </a:pPr>
            <a:endParaRPr lang="en-US" sz="1600" dirty="0">
              <a:solidFill>
                <a:schemeClr val="bg2">
                  <a:lumMod val="25000"/>
                </a:schemeClr>
              </a:solidFill>
              <a:latin typeface="Fira Sans" panose="020B0503050000020004" pitchFamily="34" charset="0"/>
              <a:ea typeface="Fira Sans" panose="020B0503050000020004" pitchFamily="34" charset="0"/>
            </a:endParaRPr>
          </a:p>
          <a:p>
            <a:pPr marL="641350" indent="-238125">
              <a:buFont typeface="+mj-lt"/>
              <a:buAutoNum type="arabicPeriod"/>
            </a:pPr>
            <a:r>
              <a:rPr lang="en-US" sz="1600" dirty="0">
                <a:solidFill>
                  <a:schemeClr val="bg2">
                    <a:lumMod val="25000"/>
                  </a:schemeClr>
                </a:solidFill>
                <a:latin typeface="Fira Sans" panose="020B0503050000020004" pitchFamily="34" charset="0"/>
                <a:ea typeface="Fira Sans" panose="020B0503050000020004" pitchFamily="34" charset="0"/>
              </a:rPr>
              <a:t>Incorporate data analytics roles into the department structure to detect emerging fraud patterns and compliance gaps before they escalate.</a:t>
            </a:r>
          </a:p>
          <a:p>
            <a:pPr marL="641350" indent="-238125">
              <a:buFont typeface="+mj-lt"/>
              <a:buAutoNum type="arabicPeriod"/>
            </a:pPr>
            <a:endParaRPr lang="en-US" sz="1600" dirty="0">
              <a:solidFill>
                <a:schemeClr val="bg2">
                  <a:lumMod val="25000"/>
                </a:schemeClr>
              </a:solidFill>
              <a:latin typeface="Fira Sans" panose="020B0503050000020004" pitchFamily="34" charset="0"/>
              <a:ea typeface="Fira Sans" panose="020B0503050000020004" pitchFamily="34" charset="0"/>
            </a:endParaRPr>
          </a:p>
          <a:p>
            <a:pPr marL="641350" indent="-238125">
              <a:buFont typeface="+mj-lt"/>
              <a:buAutoNum type="arabicPeriod"/>
            </a:pPr>
            <a:r>
              <a:rPr lang="en-US" sz="1600" dirty="0">
                <a:solidFill>
                  <a:schemeClr val="bg2">
                    <a:lumMod val="25000"/>
                  </a:schemeClr>
                </a:solidFill>
                <a:latin typeface="Fira Sans" panose="020B0503050000020004" pitchFamily="34" charset="0"/>
                <a:ea typeface="Fira Sans" panose="020B0503050000020004" pitchFamily="34" charset="0"/>
              </a:rPr>
              <a:t>Use a balanced mix of live observation, retrospective review, and analytical reporting for balanced coverage.</a:t>
            </a:r>
          </a:p>
          <a:p>
            <a:pPr marL="641350" indent="-238125">
              <a:buFont typeface="+mj-lt"/>
              <a:buAutoNum type="arabicPeriod"/>
            </a:pPr>
            <a:endParaRPr lang="en-US" sz="1600" dirty="0">
              <a:solidFill>
                <a:schemeClr val="bg2">
                  <a:lumMod val="25000"/>
                </a:schemeClr>
              </a:solidFill>
              <a:latin typeface="Fira Sans" panose="020B0503050000020004" pitchFamily="34" charset="0"/>
              <a:ea typeface="Fira Sans" panose="020B0503050000020004" pitchFamily="34" charset="0"/>
            </a:endParaRPr>
          </a:p>
          <a:p>
            <a:pPr marL="403225"/>
            <a:endParaRPr lang="en-US" sz="1600" dirty="0">
              <a:solidFill>
                <a:schemeClr val="bg2">
                  <a:lumMod val="25000"/>
                </a:schemeClr>
              </a:solidFill>
              <a:latin typeface="Fira Sans" panose="020B0503050000020004" pitchFamily="34" charset="0"/>
              <a:ea typeface="Fira Sans" panose="020B0503050000020004" pitchFamily="34" charset="0"/>
            </a:endParaRPr>
          </a:p>
        </p:txBody>
      </p:sp>
      <p:pic>
        <p:nvPicPr>
          <p:cNvPr id="5" name="Graphic 4" descr="Checkbox Checked with solid fill">
            <a:extLst>
              <a:ext uri="{FF2B5EF4-FFF2-40B4-BE49-F238E27FC236}">
                <a16:creationId xmlns:a16="http://schemas.microsoft.com/office/drawing/2014/main" id="{5E7882D5-7AF0-5C41-61C1-A8F4CD3B0D9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44799" y="4095274"/>
            <a:ext cx="1472650" cy="1472650"/>
          </a:xfrm>
          <a:prstGeom prst="rect">
            <a:avLst/>
          </a:prstGeom>
        </p:spPr>
      </p:pic>
      <p:pic>
        <p:nvPicPr>
          <p:cNvPr id="9" name="Graphic 8" descr="Checkbox Checked with solid fill">
            <a:extLst>
              <a:ext uri="{FF2B5EF4-FFF2-40B4-BE49-F238E27FC236}">
                <a16:creationId xmlns:a16="http://schemas.microsoft.com/office/drawing/2014/main" id="{C52EDCFF-CAB6-5BF5-C4D5-FBE16D165AF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854221" y="1041648"/>
            <a:ext cx="1297208" cy="1297208"/>
          </a:xfrm>
          <a:prstGeom prst="rect">
            <a:avLst/>
          </a:prstGeom>
        </p:spPr>
      </p:pic>
    </p:spTree>
    <p:extLst>
      <p:ext uri="{BB962C8B-B14F-4D97-AF65-F5344CB8AC3E}">
        <p14:creationId xmlns:p14="http://schemas.microsoft.com/office/powerpoint/2010/main" val="19334682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5EE85-E657-6FE8-BB74-804F8DF6117C}"/>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C6D157A5-7535-01A2-4DA5-D0B7D536BDE8}"/>
              </a:ext>
            </a:extLst>
          </p:cNvPr>
          <p:cNvSpPr txBox="1"/>
          <p:nvPr/>
        </p:nvSpPr>
        <p:spPr>
          <a:xfrm>
            <a:off x="0" y="0"/>
            <a:ext cx="4652681" cy="6858000"/>
          </a:xfrm>
          <a:prstGeom prst="rect">
            <a:avLst/>
          </a:prstGeom>
          <a:solidFill>
            <a:srgbClr val="1D2244"/>
          </a:solidFill>
          <a:ln w="12700">
            <a:noFill/>
          </a:ln>
          <a:effectLst>
            <a:outerShdw blurRad="50800" dist="38100" dir="8100000" algn="tr" rotWithShape="0">
              <a:prstClr val="black">
                <a:alpha val="40000"/>
              </a:prstClr>
            </a:outerShdw>
          </a:effectLst>
        </p:spPr>
        <p:txBody>
          <a:bodyPr wrap="square" rtlCol="0">
            <a:noAutofit/>
          </a:bodyPr>
          <a:lstStyle>
            <a:defPPr>
              <a:defRPr lang="en-US"/>
            </a:defPPr>
            <a:lvl1pPr>
              <a:defRPr>
                <a:latin typeface="Arial Black" panose="020B0A04020102020204" pitchFamily="34" charset="0"/>
              </a:defRPr>
            </a:lvl1pPr>
          </a:lstStyle>
          <a:p>
            <a:endParaRPr lang="en-US" dirty="0"/>
          </a:p>
          <a:p>
            <a:endParaRPr lang="en-US" dirty="0"/>
          </a:p>
          <a:p>
            <a:endParaRPr lang="en-US" dirty="0"/>
          </a:p>
          <a:p>
            <a:endParaRPr lang="en-US" dirty="0"/>
          </a:p>
          <a:p>
            <a:endParaRPr lang="en-US" dirty="0"/>
          </a:p>
          <a:p>
            <a:endParaRPr lang="en-US" dirty="0"/>
          </a:p>
        </p:txBody>
      </p:sp>
      <p:sp>
        <p:nvSpPr>
          <p:cNvPr id="2" name="Slide Number Placeholder 1">
            <a:extLst>
              <a:ext uri="{FF2B5EF4-FFF2-40B4-BE49-F238E27FC236}">
                <a16:creationId xmlns:a16="http://schemas.microsoft.com/office/drawing/2014/main" id="{E477849B-A024-B45B-1676-C48CF0FC31E7}"/>
              </a:ext>
            </a:extLst>
          </p:cNvPr>
          <p:cNvSpPr>
            <a:spLocks noGrp="1"/>
          </p:cNvSpPr>
          <p:nvPr>
            <p:ph type="sldNum" sz="quarter" idx="4"/>
          </p:nvPr>
        </p:nvSpPr>
        <p:spPr/>
        <p:txBody>
          <a:bodyPr/>
          <a:lstStyle/>
          <a:p>
            <a:pPr algn="r"/>
            <a:fld id="{288C9D1B-96A2-1549-A8E5-402D4C8B6615}" type="slidenum">
              <a:rPr lang="en-US" smtClean="0"/>
              <a:pPr algn="r"/>
              <a:t>39</a:t>
            </a:fld>
            <a:endParaRPr lang="en-US" dirty="0"/>
          </a:p>
        </p:txBody>
      </p:sp>
      <p:sp>
        <p:nvSpPr>
          <p:cNvPr id="14" name="TextBox 13">
            <a:extLst>
              <a:ext uri="{FF2B5EF4-FFF2-40B4-BE49-F238E27FC236}">
                <a16:creationId xmlns:a16="http://schemas.microsoft.com/office/drawing/2014/main" id="{AF7EF6A4-9297-C4A9-E04B-B92B81482B94}"/>
              </a:ext>
            </a:extLst>
          </p:cNvPr>
          <p:cNvSpPr txBox="1"/>
          <p:nvPr/>
        </p:nvSpPr>
        <p:spPr>
          <a:xfrm>
            <a:off x="-201540" y="2338856"/>
            <a:ext cx="4965328" cy="1938992"/>
          </a:xfrm>
          <a:prstGeom prst="rect">
            <a:avLst/>
          </a:prstGeom>
          <a:noFill/>
        </p:spPr>
        <p:txBody>
          <a:bodyPr wrap="square">
            <a:spAutoFit/>
          </a:bodyPr>
          <a:lstStyle/>
          <a:p>
            <a:pPr algn="ctr"/>
            <a:r>
              <a:rPr lang="en-US" sz="2400" dirty="0">
                <a:solidFill>
                  <a:schemeClr val="bg1"/>
                </a:solidFill>
                <a:latin typeface="Fira Sans" panose="020B0503050000020004" pitchFamily="34" charset="0"/>
                <a:ea typeface="Fira Sans" panose="020B0503050000020004" pitchFamily="34" charset="0"/>
              </a:rPr>
              <a:t>SECTION SEVEN</a:t>
            </a:r>
          </a:p>
          <a:p>
            <a:pPr algn="ctr"/>
            <a:endParaRPr lang="en-US" sz="2400" dirty="0">
              <a:solidFill>
                <a:schemeClr val="bg1"/>
              </a:solidFill>
              <a:latin typeface="Fira Sans" panose="020B0503050000020004" pitchFamily="34" charset="0"/>
              <a:ea typeface="Fira Sans" panose="020B0503050000020004" pitchFamily="34" charset="0"/>
            </a:endParaRPr>
          </a:p>
          <a:p>
            <a:pPr algn="ctr"/>
            <a:r>
              <a:rPr lang="en-US" sz="3600" b="1" dirty="0">
                <a:solidFill>
                  <a:schemeClr val="bg1"/>
                </a:solidFill>
                <a:latin typeface="Fira Sans" panose="020B0503050000020004" pitchFamily="34" charset="0"/>
                <a:ea typeface="Fira Sans" panose="020B0503050000020004" pitchFamily="34" charset="0"/>
              </a:rPr>
              <a:t>BEST</a:t>
            </a:r>
          </a:p>
          <a:p>
            <a:pPr algn="ctr"/>
            <a:r>
              <a:rPr lang="en-US" sz="3600" b="1" dirty="0">
                <a:solidFill>
                  <a:schemeClr val="bg1"/>
                </a:solidFill>
                <a:latin typeface="Fira Sans" panose="020B0503050000020004" pitchFamily="34" charset="0"/>
                <a:ea typeface="Fira Sans" panose="020B0503050000020004" pitchFamily="34" charset="0"/>
              </a:rPr>
              <a:t>PRACTICES</a:t>
            </a:r>
          </a:p>
        </p:txBody>
      </p:sp>
      <p:pic>
        <p:nvPicPr>
          <p:cNvPr id="7" name="Picture 2">
            <a:extLst>
              <a:ext uri="{FF2B5EF4-FFF2-40B4-BE49-F238E27FC236}">
                <a16:creationId xmlns:a16="http://schemas.microsoft.com/office/drawing/2014/main" id="{7AD23AD7-DB03-7843-CAA9-47F697205A3F}"/>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p:blipFill>
        <p:spPr bwMode="auto">
          <a:xfrm>
            <a:off x="5011836" y="6141118"/>
            <a:ext cx="3300953" cy="561161"/>
          </a:xfrm>
          <a:prstGeom prst="rect">
            <a:avLst/>
          </a:prstGeom>
          <a:noFill/>
          <a:extLst>
            <a:ext uri="{909E8E84-426E-40DD-AFC4-6F175D3DCCD1}">
              <a14:hiddenFill xmlns:a14="http://schemas.microsoft.com/office/drawing/2010/main">
                <a:solidFill>
                  <a:srgbClr val="FFFFFF"/>
                </a:solidFill>
              </a14:hiddenFill>
            </a:ext>
          </a:extLst>
        </p:spPr>
      </p:pic>
      <p:sp>
        <p:nvSpPr>
          <p:cNvPr id="4" name="Snip Single Corner Rectangle 3">
            <a:extLst>
              <a:ext uri="{FF2B5EF4-FFF2-40B4-BE49-F238E27FC236}">
                <a16:creationId xmlns:a16="http://schemas.microsoft.com/office/drawing/2014/main" id="{C9869297-4C94-8A10-3C32-B8D38805F7FF}"/>
              </a:ext>
            </a:extLst>
          </p:cNvPr>
          <p:cNvSpPr/>
          <p:nvPr/>
        </p:nvSpPr>
        <p:spPr>
          <a:xfrm>
            <a:off x="4652681" y="434715"/>
            <a:ext cx="7069627" cy="6423286"/>
          </a:xfrm>
          <a:prstGeom prst="snip1Rect">
            <a:avLst/>
          </a:prstGeom>
          <a:solidFill>
            <a:schemeClr val="bg1"/>
          </a:solidFill>
          <a:ln>
            <a:noFill/>
          </a:ln>
          <a:effectLst>
            <a:outerShdw blurRad="50800" dist="38100" dir="18900000" algn="b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314450"/>
            <a:r>
              <a:rPr lang="en-US" sz="1600" b="1" dirty="0">
                <a:solidFill>
                  <a:srgbClr val="1D2244"/>
                </a:solidFill>
                <a:latin typeface="Fira Sans" panose="020B0503050000020004" pitchFamily="34" charset="0"/>
                <a:ea typeface="Fira Sans" panose="020B0503050000020004" pitchFamily="34" charset="0"/>
              </a:rPr>
              <a:t>Recommended best practices </a:t>
            </a:r>
            <a:r>
              <a:rPr lang="en-US" sz="1600" dirty="0">
                <a:solidFill>
                  <a:schemeClr val="bg2">
                    <a:lumMod val="25000"/>
                  </a:schemeClr>
                </a:solidFill>
                <a:latin typeface="Fira Sans" panose="020B0503050000020004" pitchFamily="34" charset="0"/>
                <a:ea typeface="Fira Sans" panose="020B0503050000020004" pitchFamily="34" charset="0"/>
              </a:rPr>
              <a:t>for persistent state slot machines:</a:t>
            </a:r>
          </a:p>
          <a:p>
            <a:pPr marL="403225"/>
            <a:endParaRPr lang="en-US" sz="1600" dirty="0">
              <a:solidFill>
                <a:schemeClr val="bg2">
                  <a:lumMod val="25000"/>
                </a:schemeClr>
              </a:solidFill>
              <a:latin typeface="Fira Sans" panose="020B0503050000020004" pitchFamily="34" charset="0"/>
              <a:ea typeface="Fira Sans" panose="020B0503050000020004" pitchFamily="34" charset="0"/>
            </a:endParaRPr>
          </a:p>
          <a:p>
            <a:pPr marL="641350" indent="-238125">
              <a:buFont typeface="+mj-lt"/>
              <a:buAutoNum type="arabicPeriod"/>
            </a:pPr>
            <a:r>
              <a:rPr lang="en-US" sz="1600" dirty="0">
                <a:solidFill>
                  <a:schemeClr val="bg2">
                    <a:lumMod val="25000"/>
                  </a:schemeClr>
                </a:solidFill>
                <a:latin typeface="Fira Sans" panose="020B0503050000020004" pitchFamily="34" charset="0"/>
                <a:ea typeface="Fira Sans" panose="020B0503050000020004" pitchFamily="34" charset="0"/>
              </a:rPr>
              <a:t>Monitor and identify consistent winners.</a:t>
            </a:r>
          </a:p>
          <a:p>
            <a:pPr marL="641350" indent="-238125">
              <a:buFont typeface="+mj-lt"/>
              <a:buAutoNum type="arabicPeriod"/>
            </a:pPr>
            <a:endParaRPr lang="en-US" sz="1600" dirty="0">
              <a:solidFill>
                <a:schemeClr val="bg2">
                  <a:lumMod val="25000"/>
                </a:schemeClr>
              </a:solidFill>
              <a:latin typeface="Fira Sans" panose="020B0503050000020004" pitchFamily="34" charset="0"/>
              <a:ea typeface="Fira Sans" panose="020B0503050000020004" pitchFamily="34" charset="0"/>
            </a:endParaRPr>
          </a:p>
          <a:p>
            <a:pPr marL="641350" indent="-238125">
              <a:buFont typeface="+mj-lt"/>
              <a:buAutoNum type="arabicPeriod"/>
            </a:pPr>
            <a:r>
              <a:rPr lang="en-US" sz="1600" dirty="0">
                <a:solidFill>
                  <a:schemeClr val="bg2">
                    <a:lumMod val="25000"/>
                  </a:schemeClr>
                </a:solidFill>
                <a:latin typeface="Fira Sans" panose="020B0503050000020004" pitchFamily="34" charset="0"/>
                <a:ea typeface="Fira Sans" panose="020B0503050000020004" pitchFamily="34" charset="0"/>
              </a:rPr>
              <a:t>Monitor player time on device as extended play on a single machine may indicate persistent-state advantage play. </a:t>
            </a:r>
          </a:p>
          <a:p>
            <a:pPr marL="641350" indent="-238125">
              <a:buFont typeface="+mj-lt"/>
              <a:buAutoNum type="arabicPeriod"/>
            </a:pPr>
            <a:endParaRPr lang="en-US" sz="1600" dirty="0">
              <a:solidFill>
                <a:schemeClr val="bg2">
                  <a:lumMod val="25000"/>
                </a:schemeClr>
              </a:solidFill>
              <a:latin typeface="Fira Sans" panose="020B0503050000020004" pitchFamily="34" charset="0"/>
              <a:ea typeface="Fira Sans" panose="020B0503050000020004" pitchFamily="34" charset="0"/>
            </a:endParaRPr>
          </a:p>
          <a:p>
            <a:pPr marL="641350" indent="-238125">
              <a:buFont typeface="+mj-lt"/>
              <a:buAutoNum type="arabicPeriod"/>
            </a:pPr>
            <a:r>
              <a:rPr lang="en-US" sz="1600" dirty="0">
                <a:solidFill>
                  <a:schemeClr val="bg2">
                    <a:lumMod val="25000"/>
                  </a:schemeClr>
                </a:solidFill>
                <a:latin typeface="Fira Sans" panose="020B0503050000020004" pitchFamily="34" charset="0"/>
                <a:ea typeface="Fira Sans" panose="020B0503050000020004" pitchFamily="34" charset="0"/>
              </a:rPr>
              <a:t>Observe players for behavioral indicators of slot advantage play. </a:t>
            </a:r>
          </a:p>
          <a:p>
            <a:pPr marL="641350" indent="-238125">
              <a:buFont typeface="+mj-lt"/>
              <a:buAutoNum type="arabicPeriod"/>
            </a:pPr>
            <a:endParaRPr lang="en-US" sz="1600" dirty="0">
              <a:solidFill>
                <a:schemeClr val="bg2">
                  <a:lumMod val="25000"/>
                </a:schemeClr>
              </a:solidFill>
              <a:latin typeface="Fira Sans" panose="020B0503050000020004" pitchFamily="34" charset="0"/>
              <a:ea typeface="Fira Sans" panose="020B0503050000020004" pitchFamily="34" charset="0"/>
            </a:endParaRPr>
          </a:p>
          <a:p>
            <a:pPr marL="641350" indent="-238125">
              <a:buFont typeface="+mj-lt"/>
              <a:buAutoNum type="arabicPeriod"/>
            </a:pPr>
            <a:r>
              <a:rPr lang="en-US" sz="1600" dirty="0">
                <a:solidFill>
                  <a:schemeClr val="bg2">
                    <a:lumMod val="25000"/>
                  </a:schemeClr>
                </a:solidFill>
                <a:latin typeface="Fira Sans" panose="020B0503050000020004" pitchFamily="34" charset="0"/>
                <a:ea typeface="Fira Sans" panose="020B0503050000020004" pitchFamily="34" charset="0"/>
              </a:rPr>
              <a:t>Track and analyze player patterns for “cherry-picking” behaviors.</a:t>
            </a:r>
          </a:p>
          <a:p>
            <a:pPr marL="641350" indent="-238125">
              <a:buFont typeface="+mj-lt"/>
              <a:buAutoNum type="arabicPeriod"/>
            </a:pPr>
            <a:endParaRPr lang="en-US" sz="1600" dirty="0">
              <a:solidFill>
                <a:schemeClr val="bg2">
                  <a:lumMod val="25000"/>
                </a:schemeClr>
              </a:solidFill>
              <a:latin typeface="Fira Sans" panose="020B0503050000020004" pitchFamily="34" charset="0"/>
              <a:ea typeface="Fira Sans" panose="020B0503050000020004" pitchFamily="34" charset="0"/>
            </a:endParaRPr>
          </a:p>
          <a:p>
            <a:pPr marL="641350" indent="-238125">
              <a:buFont typeface="+mj-lt"/>
              <a:buAutoNum type="arabicPeriod"/>
            </a:pPr>
            <a:r>
              <a:rPr lang="en-US" sz="1600" dirty="0">
                <a:solidFill>
                  <a:schemeClr val="bg2">
                    <a:lumMod val="25000"/>
                  </a:schemeClr>
                </a:solidFill>
                <a:latin typeface="Fira Sans" panose="020B0503050000020004" pitchFamily="34" charset="0"/>
                <a:ea typeface="Fira Sans" panose="020B0503050000020004" pitchFamily="34" charset="0"/>
              </a:rPr>
              <a:t>Data monitoring: Use analytics to flag abnormal win rates or unusual betting patterns.</a:t>
            </a:r>
          </a:p>
          <a:p>
            <a:pPr marL="641350" indent="-238125">
              <a:buFont typeface="+mj-lt"/>
              <a:buAutoNum type="arabicPeriod"/>
            </a:pPr>
            <a:endParaRPr lang="en-US" sz="1600" dirty="0">
              <a:solidFill>
                <a:schemeClr val="bg2">
                  <a:lumMod val="25000"/>
                </a:schemeClr>
              </a:solidFill>
              <a:latin typeface="Fira Sans" panose="020B0503050000020004" pitchFamily="34" charset="0"/>
              <a:ea typeface="Fira Sans" panose="020B0503050000020004" pitchFamily="34" charset="0"/>
            </a:endParaRPr>
          </a:p>
          <a:p>
            <a:pPr marL="641350" indent="-238125">
              <a:buFont typeface="+mj-lt"/>
              <a:buAutoNum type="arabicPeriod"/>
            </a:pPr>
            <a:endParaRPr lang="en-US" sz="1600" dirty="0">
              <a:solidFill>
                <a:schemeClr val="bg2">
                  <a:lumMod val="25000"/>
                </a:schemeClr>
              </a:solidFill>
              <a:latin typeface="Fira Sans" panose="020B0503050000020004" pitchFamily="34" charset="0"/>
              <a:ea typeface="Fira Sans" panose="020B0503050000020004" pitchFamily="34" charset="0"/>
            </a:endParaRPr>
          </a:p>
          <a:p>
            <a:pPr marL="641350" indent="-238125">
              <a:buFont typeface="+mj-lt"/>
              <a:buAutoNum type="arabicPeriod"/>
            </a:pPr>
            <a:endParaRPr lang="en-US" sz="1600" dirty="0">
              <a:solidFill>
                <a:schemeClr val="bg2">
                  <a:lumMod val="25000"/>
                </a:schemeClr>
              </a:solidFill>
              <a:latin typeface="Fira Sans" panose="020B0503050000020004" pitchFamily="34" charset="0"/>
              <a:ea typeface="Fira Sans" panose="020B0503050000020004" pitchFamily="34" charset="0"/>
            </a:endParaRPr>
          </a:p>
        </p:txBody>
      </p:sp>
      <p:pic>
        <p:nvPicPr>
          <p:cNvPr id="5" name="Graphic 4" descr="Checkbox Checked with solid fill">
            <a:extLst>
              <a:ext uri="{FF2B5EF4-FFF2-40B4-BE49-F238E27FC236}">
                <a16:creationId xmlns:a16="http://schemas.microsoft.com/office/drawing/2014/main" id="{97C13E56-95D1-5806-4E7B-D2BEBF0BCF2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44799" y="4095274"/>
            <a:ext cx="1472650" cy="1472650"/>
          </a:xfrm>
          <a:prstGeom prst="rect">
            <a:avLst/>
          </a:prstGeom>
        </p:spPr>
      </p:pic>
      <p:pic>
        <p:nvPicPr>
          <p:cNvPr id="9" name="Graphic 8" descr="Checkbox Checked with solid fill">
            <a:extLst>
              <a:ext uri="{FF2B5EF4-FFF2-40B4-BE49-F238E27FC236}">
                <a16:creationId xmlns:a16="http://schemas.microsoft.com/office/drawing/2014/main" id="{A1EAB3F8-E1DF-F72A-3C7B-67385E431C3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854221" y="1041648"/>
            <a:ext cx="1297208" cy="1297208"/>
          </a:xfrm>
          <a:prstGeom prst="rect">
            <a:avLst/>
          </a:prstGeom>
        </p:spPr>
      </p:pic>
    </p:spTree>
    <p:extLst>
      <p:ext uri="{BB962C8B-B14F-4D97-AF65-F5344CB8AC3E}">
        <p14:creationId xmlns:p14="http://schemas.microsoft.com/office/powerpoint/2010/main" val="1891178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mtClean="0"/>
              <a:pPr algn="r"/>
              <a:t>4</a:t>
            </a:fld>
            <a:endParaRPr lang="en-US" dirty="0"/>
          </a:p>
        </p:txBody>
      </p:sp>
      <p:sp>
        <p:nvSpPr>
          <p:cNvPr id="3" name="TextBox 2">
            <a:extLst>
              <a:ext uri="{FF2B5EF4-FFF2-40B4-BE49-F238E27FC236}">
                <a16:creationId xmlns:a16="http://schemas.microsoft.com/office/drawing/2014/main" id="{FD796EA1-3BA4-4CFB-8DB7-5729F915A280}"/>
              </a:ext>
            </a:extLst>
          </p:cNvPr>
          <p:cNvSpPr txBox="1"/>
          <p:nvPr/>
        </p:nvSpPr>
        <p:spPr>
          <a:xfrm>
            <a:off x="971551" y="1518175"/>
            <a:ext cx="10041812" cy="4401205"/>
          </a:xfrm>
          <a:prstGeom prst="rect">
            <a:avLst/>
          </a:prstGeom>
          <a:solidFill>
            <a:schemeClr val="bg1"/>
          </a:solidFill>
          <a:ln>
            <a:solidFill>
              <a:srgbClr val="FF0000"/>
            </a:solidFill>
          </a:ln>
          <a:effectLst>
            <a:outerShdw blurRad="50800" dist="38100" dir="2700000" algn="tl" rotWithShape="0">
              <a:prstClr val="black">
                <a:alpha val="40000"/>
              </a:prstClr>
            </a:outerShdw>
          </a:effectLst>
        </p:spPr>
        <p:txBody>
          <a:bodyPr wrap="square" rtlCol="0">
            <a:spAutoFit/>
          </a:bodyPr>
          <a:lstStyle/>
          <a:p>
            <a:r>
              <a:rPr lang="en-US" sz="1400" b="1" dirty="0"/>
              <a:t>Industry Trends Shaping Casino Surveillance in 2026</a:t>
            </a:r>
          </a:p>
          <a:p>
            <a:endParaRPr lang="en-US" sz="1400" b="1" dirty="0">
              <a:ln>
                <a:solidFill>
                  <a:srgbClr val="FF0000"/>
                </a:solidFill>
              </a:ln>
            </a:endParaRPr>
          </a:p>
          <a:p>
            <a:r>
              <a:rPr lang="en-US" sz="1400" dirty="0"/>
              <a:t>The </a:t>
            </a:r>
            <a:r>
              <a:rPr lang="en-US" sz="1400" b="1" dirty="0"/>
              <a:t>2026 International Casino Surveillance Survey</a:t>
            </a:r>
            <a:r>
              <a:rPr lang="en-US" sz="1400" dirty="0"/>
              <a:t> reveals an industry that continues to expand its operational influence while adapting to increasingly sophisticated risks and rapidly evolving technology. Although surveillance departments remain focused on traditional priorities such as internal theft, advantage play, and cheating, the survey demonstrates a growing emphasis on intelligence-led investigations, advanced technology, information sharing, and enterprise-wide risk management.</a:t>
            </a:r>
          </a:p>
          <a:p>
            <a:endParaRPr lang="en-US" sz="1400" dirty="0"/>
          </a:p>
          <a:p>
            <a:r>
              <a:rPr lang="en-US" sz="1400" b="1" dirty="0"/>
              <a:t>Key Industry Trends</a:t>
            </a:r>
          </a:p>
          <a:p>
            <a:endParaRPr lang="en-US" sz="1400" b="1" dirty="0"/>
          </a:p>
          <a:p>
            <a:pPr marL="285750" indent="-285750">
              <a:buFont typeface="Arial" panose="020B0604020202020204" pitchFamily="34" charset="0"/>
              <a:buChar char="•"/>
            </a:pPr>
            <a:r>
              <a:rPr lang="en-US" sz="1400" b="1" dirty="0"/>
              <a:t>Casino surveillance continues to strengthen its strategic role</a:t>
            </a:r>
            <a:r>
              <a:rPr lang="en-US" sz="1400" dirty="0"/>
              <a:t>, with many departments reporting strong access to executive leadership and increased involvement in operational decision-making.</a:t>
            </a:r>
          </a:p>
          <a:p>
            <a:pPr marL="285750" indent="-285750">
              <a:buFont typeface="Arial" panose="020B0604020202020204" pitchFamily="34" charset="0"/>
              <a:buChar char="•"/>
            </a:pPr>
            <a:r>
              <a:rPr lang="en-US" sz="1400" b="1" dirty="0"/>
              <a:t>Internal theft and fraud remain the industry's highest operational concern</a:t>
            </a:r>
            <a:r>
              <a:rPr lang="en-US" sz="1400" dirty="0"/>
              <a:t>, identified by </a:t>
            </a:r>
            <a:r>
              <a:rPr lang="en-US" sz="1400" b="1" dirty="0"/>
              <a:t>92%</a:t>
            </a:r>
            <a:r>
              <a:rPr lang="en-US" sz="1400" dirty="0"/>
              <a:t> of survey respondents, reinforcing the continued importance of proactive investigations and internal controls.</a:t>
            </a:r>
          </a:p>
          <a:p>
            <a:pPr marL="285750" indent="-285750">
              <a:buFont typeface="Arial" panose="020B0604020202020204" pitchFamily="34" charset="0"/>
              <a:buChar char="•"/>
            </a:pPr>
            <a:r>
              <a:rPr lang="en-US" sz="1400" b="1" dirty="0"/>
              <a:t>Advantage play, cheating, and cyber threats now represent the next tier of operational priorities</a:t>
            </a:r>
            <a:r>
              <a:rPr lang="en-US" sz="1400" dirty="0"/>
              <a:t>, demonstrating the expanding scope of surveillance responsibilities.</a:t>
            </a:r>
          </a:p>
          <a:p>
            <a:pPr marL="285750" indent="-285750">
              <a:buFont typeface="Arial" panose="020B0604020202020204" pitchFamily="34" charset="0"/>
              <a:buChar char="•"/>
            </a:pPr>
            <a:r>
              <a:rPr lang="en-US" sz="1400" b="1" dirty="0"/>
              <a:t>Technology adoption continues to accelerate.</a:t>
            </a:r>
            <a:r>
              <a:rPr lang="en-US" sz="1400" dirty="0"/>
              <a:t> Facial recognition usage has increased from </a:t>
            </a:r>
            <a:r>
              <a:rPr lang="en-US" sz="1400" b="1" dirty="0"/>
              <a:t>25% of responding properties in 2021 to 59% in 2026</a:t>
            </a:r>
            <a:r>
              <a:rPr lang="en-US" sz="1400" dirty="0"/>
              <a:t>, while ID scanning solutions have grown to </a:t>
            </a:r>
            <a:r>
              <a:rPr lang="en-US" sz="1400" b="1" dirty="0"/>
              <a:t>67%</a:t>
            </a:r>
            <a:r>
              <a:rPr lang="en-US" sz="1400" dirty="0"/>
              <a:t> of participating casinos.</a:t>
            </a:r>
          </a:p>
          <a:p>
            <a:pPr marL="285750" indent="-285750">
              <a:buFont typeface="Arial" panose="020B0604020202020204" pitchFamily="34" charset="0"/>
              <a:buChar char="•"/>
            </a:pPr>
            <a:r>
              <a:rPr lang="en-US" sz="1400" b="1" dirty="0"/>
              <a:t>Technology is delivering measurable operational value.</a:t>
            </a:r>
            <a:r>
              <a:rPr lang="en-US" sz="1400" dirty="0"/>
              <a:t> More than </a:t>
            </a:r>
            <a:r>
              <a:rPr lang="en-US" sz="1400" b="1" dirty="0"/>
              <a:t>80% of properties using facial recognition</a:t>
            </a:r>
            <a:r>
              <a:rPr lang="en-US" sz="1400" dirty="0"/>
              <a:t> reported a fairly large or huge positive impact on identifying criminal activity and undesirable individuals.</a:t>
            </a:r>
          </a:p>
          <a:p>
            <a:endParaRPr lang="en-US" sz="1400" dirty="0"/>
          </a:p>
        </p:txBody>
      </p:sp>
      <p:sp>
        <p:nvSpPr>
          <p:cNvPr id="7" name="TextBox 6">
            <a:extLst>
              <a:ext uri="{FF2B5EF4-FFF2-40B4-BE49-F238E27FC236}">
                <a16:creationId xmlns:a16="http://schemas.microsoft.com/office/drawing/2014/main" id="{8AA0EDCC-60A1-F383-1001-35078C329EB0}"/>
              </a:ext>
            </a:extLst>
          </p:cNvPr>
          <p:cNvSpPr txBox="1"/>
          <p:nvPr/>
        </p:nvSpPr>
        <p:spPr>
          <a:xfrm>
            <a:off x="7572375" y="275205"/>
            <a:ext cx="4619624" cy="430887"/>
          </a:xfrm>
          <a:prstGeom prst="rect">
            <a:avLst/>
          </a:prstGeom>
          <a:solidFill>
            <a:srgbClr val="D40032"/>
          </a:solidFill>
          <a:ln w="12700">
            <a:noFill/>
          </a:ln>
          <a:effectLst>
            <a:outerShdw blurRad="50800" dist="38100" dir="18900000" algn="bl" rotWithShape="0">
              <a:prstClr val="black">
                <a:alpha val="40000"/>
              </a:prstClr>
            </a:outerShdw>
          </a:effectLst>
        </p:spPr>
        <p:txBody>
          <a:bodyPr wrap="square" rtlCol="0">
            <a:spAutoFit/>
          </a:bodyPr>
          <a:lstStyle/>
          <a:p>
            <a:pPr marL="14288"/>
            <a:r>
              <a:rPr lang="en-US" sz="2200" b="1" dirty="0">
                <a:solidFill>
                  <a:schemeClr val="bg1"/>
                </a:solidFill>
                <a:latin typeface="Fira Sans" panose="020B0503050000020004" pitchFamily="34" charset="0"/>
                <a:ea typeface="Fira Sans" panose="020B0503050000020004" pitchFamily="34" charset="0"/>
              </a:rPr>
              <a:t>    EXECUTIVE SUMMARY</a:t>
            </a:r>
          </a:p>
        </p:txBody>
      </p:sp>
    </p:spTree>
    <p:extLst>
      <p:ext uri="{BB962C8B-B14F-4D97-AF65-F5344CB8AC3E}">
        <p14:creationId xmlns:p14="http://schemas.microsoft.com/office/powerpoint/2010/main" val="16748369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F6BAF3-29AC-4F91-F4C6-19C09AFFC834}"/>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9A4C4C40-EA97-1B33-1440-B1836513EA23}"/>
              </a:ext>
            </a:extLst>
          </p:cNvPr>
          <p:cNvSpPr txBox="1"/>
          <p:nvPr/>
        </p:nvSpPr>
        <p:spPr>
          <a:xfrm>
            <a:off x="0" y="0"/>
            <a:ext cx="4652681" cy="6858000"/>
          </a:xfrm>
          <a:prstGeom prst="rect">
            <a:avLst/>
          </a:prstGeom>
          <a:solidFill>
            <a:srgbClr val="1D2244"/>
          </a:solidFill>
          <a:ln w="12700">
            <a:noFill/>
          </a:ln>
          <a:effectLst>
            <a:outerShdw blurRad="50800" dist="38100" dir="8100000" algn="tr" rotWithShape="0">
              <a:prstClr val="black">
                <a:alpha val="40000"/>
              </a:prstClr>
            </a:outerShdw>
          </a:effectLst>
        </p:spPr>
        <p:txBody>
          <a:bodyPr wrap="square" rtlCol="0">
            <a:noAutofit/>
          </a:bodyPr>
          <a:lstStyle>
            <a:defPPr>
              <a:defRPr lang="en-US"/>
            </a:defPPr>
            <a:lvl1pPr>
              <a:defRPr>
                <a:latin typeface="Arial Black" panose="020B0A04020102020204" pitchFamily="34" charset="0"/>
              </a:defRPr>
            </a:lvl1pPr>
          </a:lstStyle>
          <a:p>
            <a:endParaRPr lang="en-US" dirty="0"/>
          </a:p>
          <a:p>
            <a:endParaRPr lang="en-US" dirty="0"/>
          </a:p>
          <a:p>
            <a:endParaRPr lang="en-US" dirty="0"/>
          </a:p>
          <a:p>
            <a:endParaRPr lang="en-US" dirty="0"/>
          </a:p>
          <a:p>
            <a:endParaRPr lang="en-US" dirty="0"/>
          </a:p>
          <a:p>
            <a:endParaRPr lang="en-US" dirty="0"/>
          </a:p>
        </p:txBody>
      </p:sp>
      <p:sp>
        <p:nvSpPr>
          <p:cNvPr id="2" name="Slide Number Placeholder 1">
            <a:extLst>
              <a:ext uri="{FF2B5EF4-FFF2-40B4-BE49-F238E27FC236}">
                <a16:creationId xmlns:a16="http://schemas.microsoft.com/office/drawing/2014/main" id="{4590F816-84FB-B4A8-B0B2-48AF265D6633}"/>
              </a:ext>
            </a:extLst>
          </p:cNvPr>
          <p:cNvSpPr>
            <a:spLocks noGrp="1"/>
          </p:cNvSpPr>
          <p:nvPr>
            <p:ph type="sldNum" sz="quarter" idx="4"/>
          </p:nvPr>
        </p:nvSpPr>
        <p:spPr/>
        <p:txBody>
          <a:bodyPr/>
          <a:lstStyle/>
          <a:p>
            <a:pPr algn="r"/>
            <a:fld id="{288C9D1B-96A2-1549-A8E5-402D4C8B6615}" type="slidenum">
              <a:rPr lang="en-US" smtClean="0"/>
              <a:pPr algn="r"/>
              <a:t>40</a:t>
            </a:fld>
            <a:endParaRPr lang="en-US" dirty="0"/>
          </a:p>
        </p:txBody>
      </p:sp>
      <p:sp>
        <p:nvSpPr>
          <p:cNvPr id="14" name="TextBox 13">
            <a:extLst>
              <a:ext uri="{FF2B5EF4-FFF2-40B4-BE49-F238E27FC236}">
                <a16:creationId xmlns:a16="http://schemas.microsoft.com/office/drawing/2014/main" id="{10206901-225E-ADD9-8987-F684D3C9212A}"/>
              </a:ext>
            </a:extLst>
          </p:cNvPr>
          <p:cNvSpPr txBox="1"/>
          <p:nvPr/>
        </p:nvSpPr>
        <p:spPr>
          <a:xfrm>
            <a:off x="-201540" y="2338856"/>
            <a:ext cx="4965328" cy="1938992"/>
          </a:xfrm>
          <a:prstGeom prst="rect">
            <a:avLst/>
          </a:prstGeom>
          <a:noFill/>
        </p:spPr>
        <p:txBody>
          <a:bodyPr wrap="square">
            <a:spAutoFit/>
          </a:bodyPr>
          <a:lstStyle/>
          <a:p>
            <a:pPr algn="ctr"/>
            <a:r>
              <a:rPr lang="en-US" sz="2400" dirty="0">
                <a:solidFill>
                  <a:schemeClr val="bg1"/>
                </a:solidFill>
                <a:latin typeface="Fira Sans" panose="020B0503050000020004" pitchFamily="34" charset="0"/>
                <a:ea typeface="Fira Sans" panose="020B0503050000020004" pitchFamily="34" charset="0"/>
              </a:rPr>
              <a:t>SECTION SEVEN</a:t>
            </a:r>
          </a:p>
          <a:p>
            <a:pPr algn="ctr"/>
            <a:endParaRPr lang="en-US" sz="2400" dirty="0">
              <a:solidFill>
                <a:schemeClr val="bg1"/>
              </a:solidFill>
              <a:latin typeface="Fira Sans" panose="020B0503050000020004" pitchFamily="34" charset="0"/>
              <a:ea typeface="Fira Sans" panose="020B0503050000020004" pitchFamily="34" charset="0"/>
            </a:endParaRPr>
          </a:p>
          <a:p>
            <a:pPr algn="ctr"/>
            <a:r>
              <a:rPr lang="en-US" sz="3600" b="1" dirty="0">
                <a:solidFill>
                  <a:schemeClr val="bg1"/>
                </a:solidFill>
                <a:latin typeface="Fira Sans" panose="020B0503050000020004" pitchFamily="34" charset="0"/>
                <a:ea typeface="Fira Sans" panose="020B0503050000020004" pitchFamily="34" charset="0"/>
              </a:rPr>
              <a:t>BEST</a:t>
            </a:r>
          </a:p>
          <a:p>
            <a:pPr algn="ctr"/>
            <a:r>
              <a:rPr lang="en-US" sz="3600" b="1" dirty="0">
                <a:solidFill>
                  <a:schemeClr val="bg1"/>
                </a:solidFill>
                <a:latin typeface="Fira Sans" panose="020B0503050000020004" pitchFamily="34" charset="0"/>
                <a:ea typeface="Fira Sans" panose="020B0503050000020004" pitchFamily="34" charset="0"/>
              </a:rPr>
              <a:t>PRACTICES</a:t>
            </a:r>
          </a:p>
        </p:txBody>
      </p:sp>
      <p:pic>
        <p:nvPicPr>
          <p:cNvPr id="7" name="Picture 2">
            <a:extLst>
              <a:ext uri="{FF2B5EF4-FFF2-40B4-BE49-F238E27FC236}">
                <a16:creationId xmlns:a16="http://schemas.microsoft.com/office/drawing/2014/main" id="{D1154A00-C67D-3F02-5026-ADE3CB31A89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p:blipFill>
        <p:spPr bwMode="auto">
          <a:xfrm>
            <a:off x="5011836" y="6141118"/>
            <a:ext cx="3300953" cy="561161"/>
          </a:xfrm>
          <a:prstGeom prst="rect">
            <a:avLst/>
          </a:prstGeom>
          <a:noFill/>
          <a:extLst>
            <a:ext uri="{909E8E84-426E-40DD-AFC4-6F175D3DCCD1}">
              <a14:hiddenFill xmlns:a14="http://schemas.microsoft.com/office/drawing/2010/main">
                <a:solidFill>
                  <a:srgbClr val="FFFFFF"/>
                </a:solidFill>
              </a14:hiddenFill>
            </a:ext>
          </a:extLst>
        </p:spPr>
      </p:pic>
      <p:sp>
        <p:nvSpPr>
          <p:cNvPr id="4" name="Snip Single Corner Rectangle 3">
            <a:extLst>
              <a:ext uri="{FF2B5EF4-FFF2-40B4-BE49-F238E27FC236}">
                <a16:creationId xmlns:a16="http://schemas.microsoft.com/office/drawing/2014/main" id="{A30A8306-F7D6-5EED-1546-01134989240D}"/>
              </a:ext>
            </a:extLst>
          </p:cNvPr>
          <p:cNvSpPr/>
          <p:nvPr/>
        </p:nvSpPr>
        <p:spPr>
          <a:xfrm>
            <a:off x="4652681" y="434715"/>
            <a:ext cx="7069627" cy="6423286"/>
          </a:xfrm>
          <a:prstGeom prst="snip1Rect">
            <a:avLst/>
          </a:prstGeom>
          <a:solidFill>
            <a:schemeClr val="bg1"/>
          </a:solidFill>
          <a:ln>
            <a:noFill/>
          </a:ln>
          <a:effectLst>
            <a:outerShdw blurRad="50800" dist="38100" dir="18900000" algn="b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314450"/>
            <a:r>
              <a:rPr lang="en-US" sz="1600" b="1" dirty="0">
                <a:solidFill>
                  <a:srgbClr val="1D2244"/>
                </a:solidFill>
                <a:latin typeface="Fira Sans" panose="020B0503050000020004" pitchFamily="34" charset="0"/>
                <a:ea typeface="Fira Sans" panose="020B0503050000020004" pitchFamily="34" charset="0"/>
              </a:rPr>
              <a:t>Recommended best practices </a:t>
            </a:r>
            <a:r>
              <a:rPr lang="en-US" sz="1600" dirty="0">
                <a:solidFill>
                  <a:schemeClr val="bg2">
                    <a:lumMod val="25000"/>
                  </a:schemeClr>
                </a:solidFill>
                <a:latin typeface="Fira Sans" panose="020B0503050000020004" pitchFamily="34" charset="0"/>
                <a:ea typeface="Fira Sans" panose="020B0503050000020004" pitchFamily="34" charset="0"/>
              </a:rPr>
              <a:t>for electronic table games (ETGs):</a:t>
            </a:r>
          </a:p>
          <a:p>
            <a:pPr marL="403225"/>
            <a:endParaRPr lang="en-US" sz="1600" dirty="0">
              <a:solidFill>
                <a:schemeClr val="bg2">
                  <a:lumMod val="25000"/>
                </a:schemeClr>
              </a:solidFill>
              <a:latin typeface="Fira Sans" panose="020B0503050000020004" pitchFamily="34" charset="0"/>
              <a:ea typeface="Fira Sans" panose="020B0503050000020004" pitchFamily="34" charset="0"/>
            </a:endParaRPr>
          </a:p>
          <a:p>
            <a:pPr marL="641350" indent="-238125">
              <a:buFont typeface="+mj-lt"/>
              <a:buAutoNum type="arabicPeriod"/>
            </a:pPr>
            <a:r>
              <a:rPr lang="en-US" sz="1600" dirty="0">
                <a:solidFill>
                  <a:schemeClr val="bg2">
                    <a:lumMod val="25000"/>
                  </a:schemeClr>
                </a:solidFill>
                <a:latin typeface="Fira Sans" panose="020B0503050000020004" pitchFamily="34" charset="0"/>
                <a:ea typeface="Fira Sans" panose="020B0503050000020004" pitchFamily="34" charset="0"/>
              </a:rPr>
              <a:t>Monitor and identify consistent winners.</a:t>
            </a:r>
          </a:p>
          <a:p>
            <a:pPr marL="641350" indent="-238125">
              <a:buFont typeface="+mj-lt"/>
              <a:buAutoNum type="arabicPeriod"/>
            </a:pPr>
            <a:endParaRPr lang="en-US" sz="1600" dirty="0">
              <a:solidFill>
                <a:schemeClr val="bg2">
                  <a:lumMod val="25000"/>
                </a:schemeClr>
              </a:solidFill>
              <a:latin typeface="Fira Sans" panose="020B0503050000020004" pitchFamily="34" charset="0"/>
              <a:ea typeface="Fira Sans" panose="020B0503050000020004" pitchFamily="34" charset="0"/>
            </a:endParaRPr>
          </a:p>
          <a:p>
            <a:pPr marL="641350" indent="-238125">
              <a:buFont typeface="+mj-lt"/>
              <a:buAutoNum type="arabicPeriod"/>
            </a:pPr>
            <a:r>
              <a:rPr lang="en-US" sz="1600" dirty="0">
                <a:solidFill>
                  <a:schemeClr val="bg2">
                    <a:lumMod val="25000"/>
                  </a:schemeClr>
                </a:solidFill>
                <a:latin typeface="Fira Sans" panose="020B0503050000020004" pitchFamily="34" charset="0"/>
                <a:ea typeface="Fira Sans" panose="020B0503050000020004" pitchFamily="34" charset="0"/>
              </a:rPr>
              <a:t>Observe players for behavioral indicators of advantage play on electronic table games.</a:t>
            </a:r>
          </a:p>
          <a:p>
            <a:pPr marL="641350" indent="-238125">
              <a:buFont typeface="+mj-lt"/>
              <a:buAutoNum type="arabicPeriod"/>
            </a:pPr>
            <a:endParaRPr lang="en-US" sz="1600" dirty="0">
              <a:solidFill>
                <a:schemeClr val="bg2">
                  <a:lumMod val="25000"/>
                </a:schemeClr>
              </a:solidFill>
              <a:latin typeface="Fira Sans" panose="020B0503050000020004" pitchFamily="34" charset="0"/>
              <a:ea typeface="Fira Sans" panose="020B0503050000020004" pitchFamily="34" charset="0"/>
            </a:endParaRPr>
          </a:p>
          <a:p>
            <a:pPr marL="641350" indent="-238125">
              <a:buFont typeface="+mj-lt"/>
              <a:buAutoNum type="arabicPeriod"/>
            </a:pPr>
            <a:r>
              <a:rPr lang="en-US" sz="1600" dirty="0">
                <a:solidFill>
                  <a:schemeClr val="bg2">
                    <a:lumMod val="25000"/>
                  </a:schemeClr>
                </a:solidFill>
                <a:latin typeface="Fira Sans" panose="020B0503050000020004" pitchFamily="34" charset="0"/>
                <a:ea typeface="Fira Sans" panose="020B0503050000020004" pitchFamily="34" charset="0"/>
              </a:rPr>
              <a:t>Ensure certified, regularly audited RNGs with cryptographically secure seeding.</a:t>
            </a:r>
          </a:p>
          <a:p>
            <a:pPr marL="641350" indent="-238125">
              <a:buFont typeface="+mj-lt"/>
              <a:buAutoNum type="arabicPeriod"/>
            </a:pPr>
            <a:endParaRPr lang="en-US" sz="1600" dirty="0">
              <a:solidFill>
                <a:schemeClr val="bg2">
                  <a:lumMod val="25000"/>
                </a:schemeClr>
              </a:solidFill>
              <a:latin typeface="Fira Sans" panose="020B0503050000020004" pitchFamily="34" charset="0"/>
              <a:ea typeface="Fira Sans" panose="020B0503050000020004" pitchFamily="34" charset="0"/>
            </a:endParaRPr>
          </a:p>
          <a:p>
            <a:pPr marL="641350" indent="-238125">
              <a:buFont typeface="+mj-lt"/>
              <a:buAutoNum type="arabicPeriod"/>
            </a:pPr>
            <a:r>
              <a:rPr lang="en-US" sz="1600" dirty="0">
                <a:solidFill>
                  <a:schemeClr val="bg2">
                    <a:lumMod val="25000"/>
                  </a:schemeClr>
                </a:solidFill>
                <a:latin typeface="Fira Sans" panose="020B0503050000020004" pitchFamily="34" charset="0"/>
                <a:ea typeface="Fira Sans" panose="020B0503050000020004" pitchFamily="34" charset="0"/>
              </a:rPr>
              <a:t>Latency management: Close betting before outcome determination.</a:t>
            </a:r>
          </a:p>
          <a:p>
            <a:pPr marL="641350" indent="-238125">
              <a:buFont typeface="+mj-lt"/>
              <a:buAutoNum type="arabicPeriod"/>
            </a:pPr>
            <a:endParaRPr lang="en-US" sz="1600" dirty="0">
              <a:solidFill>
                <a:schemeClr val="bg2">
                  <a:lumMod val="25000"/>
                </a:schemeClr>
              </a:solidFill>
              <a:latin typeface="Fira Sans" panose="020B0503050000020004" pitchFamily="34" charset="0"/>
              <a:ea typeface="Fira Sans" panose="020B0503050000020004" pitchFamily="34" charset="0"/>
            </a:endParaRPr>
          </a:p>
          <a:p>
            <a:pPr marL="641350" indent="-238125">
              <a:buFont typeface="+mj-lt"/>
              <a:buAutoNum type="arabicPeriod"/>
            </a:pPr>
            <a:r>
              <a:rPr lang="en-US" sz="1600" dirty="0">
                <a:solidFill>
                  <a:schemeClr val="bg2">
                    <a:lumMod val="25000"/>
                  </a:schemeClr>
                </a:solidFill>
                <a:latin typeface="Fira Sans" panose="020B0503050000020004" pitchFamily="34" charset="0"/>
                <a:ea typeface="Fira Sans" panose="020B0503050000020004" pitchFamily="34" charset="0"/>
              </a:rPr>
              <a:t>Hardware integrity checks: Regularly inspect and calibrate physical components to prevent bias exploitation.</a:t>
            </a:r>
          </a:p>
          <a:p>
            <a:pPr marL="641350" indent="-238125">
              <a:buFont typeface="+mj-lt"/>
              <a:buAutoNum type="arabicPeriod"/>
            </a:pPr>
            <a:endParaRPr lang="en-US" sz="1600" dirty="0">
              <a:solidFill>
                <a:schemeClr val="bg2">
                  <a:lumMod val="25000"/>
                </a:schemeClr>
              </a:solidFill>
              <a:latin typeface="Fira Sans" panose="020B0503050000020004" pitchFamily="34" charset="0"/>
              <a:ea typeface="Fira Sans" panose="020B0503050000020004" pitchFamily="34" charset="0"/>
            </a:endParaRPr>
          </a:p>
          <a:p>
            <a:pPr marL="641350" indent="-238125">
              <a:buFont typeface="+mj-lt"/>
              <a:buAutoNum type="arabicPeriod"/>
            </a:pPr>
            <a:r>
              <a:rPr lang="en-US" sz="1600" dirty="0">
                <a:solidFill>
                  <a:schemeClr val="bg2">
                    <a:lumMod val="25000"/>
                  </a:schemeClr>
                </a:solidFill>
                <a:latin typeface="Fira Sans" panose="020B0503050000020004" pitchFamily="34" charset="0"/>
                <a:ea typeface="Fira Sans" panose="020B0503050000020004" pitchFamily="34" charset="0"/>
              </a:rPr>
              <a:t>Data monitoring: Use analytics to flag abnormal win rates or unusual betting patterns</a:t>
            </a:r>
          </a:p>
          <a:p>
            <a:pPr marL="403225"/>
            <a:endParaRPr lang="en-US" sz="1600" dirty="0">
              <a:solidFill>
                <a:schemeClr val="bg2">
                  <a:lumMod val="25000"/>
                </a:schemeClr>
              </a:solidFill>
              <a:latin typeface="Fira Sans" panose="020B0503050000020004" pitchFamily="34" charset="0"/>
              <a:ea typeface="Fira Sans" panose="020B0503050000020004" pitchFamily="34" charset="0"/>
            </a:endParaRPr>
          </a:p>
        </p:txBody>
      </p:sp>
      <p:pic>
        <p:nvPicPr>
          <p:cNvPr id="5" name="Graphic 4" descr="Checkbox Checked with solid fill">
            <a:extLst>
              <a:ext uri="{FF2B5EF4-FFF2-40B4-BE49-F238E27FC236}">
                <a16:creationId xmlns:a16="http://schemas.microsoft.com/office/drawing/2014/main" id="{4EE64166-A05D-63C2-CBDD-C339BB04C68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44799" y="4095274"/>
            <a:ext cx="1472650" cy="1472650"/>
          </a:xfrm>
          <a:prstGeom prst="rect">
            <a:avLst/>
          </a:prstGeom>
        </p:spPr>
      </p:pic>
      <p:pic>
        <p:nvPicPr>
          <p:cNvPr id="9" name="Graphic 8" descr="Checkbox Checked with solid fill">
            <a:extLst>
              <a:ext uri="{FF2B5EF4-FFF2-40B4-BE49-F238E27FC236}">
                <a16:creationId xmlns:a16="http://schemas.microsoft.com/office/drawing/2014/main" id="{83586D9C-6E58-00CC-A7BC-14A66163B99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854221" y="1041648"/>
            <a:ext cx="1297208" cy="1297208"/>
          </a:xfrm>
          <a:prstGeom prst="rect">
            <a:avLst/>
          </a:prstGeom>
        </p:spPr>
      </p:pic>
    </p:spTree>
    <p:extLst>
      <p:ext uri="{BB962C8B-B14F-4D97-AF65-F5344CB8AC3E}">
        <p14:creationId xmlns:p14="http://schemas.microsoft.com/office/powerpoint/2010/main" val="34084267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EF6FC-624B-884C-BD65-E419DC83C2F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DF9AA9E-50A9-9D7E-4EE7-802E5FF2ACD2}"/>
              </a:ext>
            </a:extLst>
          </p:cNvPr>
          <p:cNvSpPr>
            <a:spLocks noGrp="1"/>
          </p:cNvSpPr>
          <p:nvPr>
            <p:ph type="sldNum" sz="quarter" idx="4"/>
          </p:nvPr>
        </p:nvSpPr>
        <p:spPr/>
        <p:txBody>
          <a:bodyPr/>
          <a:lstStyle/>
          <a:p>
            <a:pPr algn="r"/>
            <a:fld id="{288C9D1B-96A2-1549-A8E5-402D4C8B6615}" type="slidenum">
              <a:rPr lang="en-US" smtClean="0"/>
              <a:pPr algn="r"/>
              <a:t>41</a:t>
            </a:fld>
            <a:endParaRPr lang="en-US" dirty="0"/>
          </a:p>
        </p:txBody>
      </p:sp>
      <p:sp>
        <p:nvSpPr>
          <p:cNvPr id="4" name="TextBox 3">
            <a:extLst>
              <a:ext uri="{FF2B5EF4-FFF2-40B4-BE49-F238E27FC236}">
                <a16:creationId xmlns:a16="http://schemas.microsoft.com/office/drawing/2014/main" id="{1B52F63E-3F93-9008-B519-8FC7143871C2}"/>
              </a:ext>
            </a:extLst>
          </p:cNvPr>
          <p:cNvSpPr txBox="1"/>
          <p:nvPr/>
        </p:nvSpPr>
        <p:spPr>
          <a:xfrm>
            <a:off x="700088" y="1692772"/>
            <a:ext cx="10358437" cy="3754874"/>
          </a:xfrm>
          <a:prstGeom prst="rect">
            <a:avLst/>
          </a:prstGeom>
          <a:noFill/>
        </p:spPr>
        <p:txBody>
          <a:bodyPr wrap="square">
            <a:spAutoFit/>
          </a:bodyPr>
          <a:lstStyle/>
          <a:p>
            <a:r>
              <a:rPr lang="en-US" sz="1400" b="1" dirty="0"/>
              <a:t>SECTION 7 OVERVIEW: OPERATIONS TRENDS</a:t>
            </a:r>
          </a:p>
          <a:p>
            <a:endParaRPr lang="en-US" sz="1400" b="1" dirty="0"/>
          </a:p>
          <a:p>
            <a:r>
              <a:rPr lang="en-US" sz="1400" b="1" dirty="0"/>
              <a:t>Analysis</a:t>
            </a:r>
          </a:p>
          <a:p>
            <a:r>
              <a:rPr lang="en-US" sz="1400" dirty="0"/>
              <a:t>Survey results show that surveillance departments continue to devote most operational resources to live observation and video review. While reporting systems and operational databases are widely available, information analysis represents a smaller portion of daily activities, indicating an opportunity to further leverage surveillance intelligence.</a:t>
            </a:r>
          </a:p>
          <a:p>
            <a:endParaRPr lang="en-US" sz="1400" dirty="0"/>
          </a:p>
          <a:p>
            <a:r>
              <a:rPr lang="en-US" sz="1400" b="1" dirty="0"/>
              <a:t>Key Findings</a:t>
            </a:r>
          </a:p>
          <a:p>
            <a:pPr marL="285750" indent="-285750">
              <a:buFont typeface="Arial" panose="020B0604020202020204" pitchFamily="34" charset="0"/>
              <a:buChar char="•"/>
            </a:pPr>
            <a:r>
              <a:rPr lang="en-US" sz="1400" b="1" dirty="0"/>
              <a:t>Reviews (38%)</a:t>
            </a:r>
            <a:r>
              <a:rPr lang="en-US" sz="1400" dirty="0"/>
              <a:t> remain the primary method of detecting incidents, followed by </a:t>
            </a:r>
            <a:r>
              <a:rPr lang="en-US" sz="1400" b="1" dirty="0"/>
              <a:t>live patrol (22%)</a:t>
            </a:r>
            <a:r>
              <a:rPr lang="en-US" sz="1400" dirty="0"/>
              <a:t>. </a:t>
            </a:r>
          </a:p>
          <a:p>
            <a:pPr marL="285750" indent="-285750">
              <a:buFont typeface="Arial" panose="020B0604020202020204" pitchFamily="34" charset="0"/>
              <a:buChar char="•"/>
            </a:pPr>
            <a:r>
              <a:rPr lang="en-US" sz="1400" b="1" dirty="0"/>
              <a:t>93%</a:t>
            </a:r>
            <a:r>
              <a:rPr lang="en-US" sz="1400" dirty="0"/>
              <a:t> of departments use </a:t>
            </a:r>
            <a:r>
              <a:rPr lang="en-US" sz="1400" b="1" dirty="0"/>
              <a:t>daily reporting systems</a:t>
            </a:r>
            <a:r>
              <a:rPr lang="en-US" sz="1400" dirty="0"/>
              <a:t>, while </a:t>
            </a:r>
            <a:r>
              <a:rPr lang="en-US" sz="1400" b="1" dirty="0"/>
              <a:t>83%</a:t>
            </a:r>
            <a:r>
              <a:rPr lang="en-US" sz="1400" dirty="0"/>
              <a:t> utilize </a:t>
            </a:r>
            <a:r>
              <a:rPr lang="en-US" sz="1400" b="1" dirty="0"/>
              <a:t>slot data systems</a:t>
            </a:r>
            <a:r>
              <a:rPr lang="en-US" sz="1400" dirty="0"/>
              <a:t>. </a:t>
            </a:r>
          </a:p>
          <a:p>
            <a:pPr marL="285750" indent="-285750">
              <a:buFont typeface="Arial" panose="020B0604020202020204" pitchFamily="34" charset="0"/>
              <a:buChar char="•"/>
            </a:pPr>
            <a:r>
              <a:rPr lang="en-US" sz="1400" b="1" dirty="0"/>
              <a:t>37%</a:t>
            </a:r>
            <a:r>
              <a:rPr lang="en-US" sz="1400" dirty="0"/>
              <a:t> of respondents spend only </a:t>
            </a:r>
            <a:r>
              <a:rPr lang="en-US" sz="1400" b="1" dirty="0"/>
              <a:t>0–10%</a:t>
            </a:r>
            <a:r>
              <a:rPr lang="en-US" sz="1400" dirty="0"/>
              <a:t> of their time conducting information analysis. </a:t>
            </a:r>
          </a:p>
          <a:p>
            <a:pPr marL="285750" indent="-285750">
              <a:buFont typeface="Arial" panose="020B0604020202020204" pitchFamily="34" charset="0"/>
              <a:buChar char="•"/>
            </a:pPr>
            <a:r>
              <a:rPr lang="en-US" sz="1400" dirty="0"/>
              <a:t>Operational reporting tools are widely available across surveillance departments. </a:t>
            </a:r>
          </a:p>
          <a:p>
            <a:endParaRPr lang="en-US" sz="1400" dirty="0"/>
          </a:p>
          <a:p>
            <a:r>
              <a:rPr lang="en-US" sz="1400" b="1" dirty="0"/>
              <a:t>Why This Matters</a:t>
            </a:r>
          </a:p>
          <a:p>
            <a:pPr marL="285750" indent="-285750">
              <a:buFont typeface="Arial" panose="020B0604020202020204" pitchFamily="34" charset="0"/>
              <a:buChar char="•"/>
            </a:pPr>
            <a:r>
              <a:rPr lang="en-US" sz="1400" dirty="0"/>
              <a:t>Traditional surveillance activities continue to dominate daily operations. </a:t>
            </a:r>
          </a:p>
          <a:p>
            <a:pPr marL="285750" indent="-285750">
              <a:buFont typeface="Arial" panose="020B0604020202020204" pitchFamily="34" charset="0"/>
              <a:buChar char="•"/>
            </a:pPr>
            <a:r>
              <a:rPr lang="en-US" sz="1400" dirty="0"/>
              <a:t>Existing reporting systems provide opportunities to expand intelligence-led investigations. </a:t>
            </a:r>
          </a:p>
          <a:p>
            <a:pPr marL="285750" indent="-285750">
              <a:buFont typeface="Arial" panose="020B0604020202020204" pitchFamily="34" charset="0"/>
              <a:buChar char="•"/>
            </a:pPr>
            <a:r>
              <a:rPr lang="en-US" sz="1400" dirty="0"/>
              <a:t>Increasing analytical capabilities may improve operational efficiency and investigative effectiveness. </a:t>
            </a:r>
          </a:p>
        </p:txBody>
      </p:sp>
    </p:spTree>
    <p:extLst>
      <p:ext uri="{BB962C8B-B14F-4D97-AF65-F5344CB8AC3E}">
        <p14:creationId xmlns:p14="http://schemas.microsoft.com/office/powerpoint/2010/main" val="22616138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mtClean="0"/>
              <a:pPr algn="r"/>
              <a:t>42</a:t>
            </a:fld>
            <a:endParaRPr lang="en-US" dirty="0"/>
          </a:p>
        </p:txBody>
      </p:sp>
      <p:sp>
        <p:nvSpPr>
          <p:cNvPr id="3" name="TextBox 2">
            <a:extLst>
              <a:ext uri="{FF2B5EF4-FFF2-40B4-BE49-F238E27FC236}">
                <a16:creationId xmlns:a16="http://schemas.microsoft.com/office/drawing/2014/main" id="{459594E4-2FCE-F3E2-2F67-7311FA37B904}"/>
              </a:ext>
            </a:extLst>
          </p:cNvPr>
          <p:cNvSpPr txBox="1"/>
          <p:nvPr/>
        </p:nvSpPr>
        <p:spPr>
          <a:xfrm>
            <a:off x="746687" y="1419892"/>
            <a:ext cx="5020733" cy="923330"/>
          </a:xfrm>
          <a:prstGeom prst="rect">
            <a:avLst/>
          </a:prstGeom>
          <a:noFill/>
        </p:spPr>
        <p:txBody>
          <a:bodyPr wrap="square" rtlCol="0">
            <a:spAutoFit/>
          </a:bodyPr>
          <a:lstStyle/>
          <a:p>
            <a:pPr algn="ctr"/>
            <a:r>
              <a:rPr lang="en-US" sz="1400" b="1" dirty="0">
                <a:solidFill>
                  <a:schemeClr val="bg2">
                    <a:lumMod val="25000"/>
                  </a:schemeClr>
                </a:solidFill>
                <a:latin typeface="Fira Sans" panose="020B0503050000020004" pitchFamily="34" charset="0"/>
                <a:ea typeface="Fira Sans" panose="020B0503050000020004" pitchFamily="34" charset="0"/>
                <a:cs typeface="Arial" panose="020B0604020202020204" pitchFamily="34" charset="0"/>
              </a:rPr>
              <a:t>Respondents ranked the following areas in order of importance for priority of security and surveillance resources.</a:t>
            </a:r>
            <a:endParaRPr lang="en-US" sz="1200" dirty="0">
              <a:solidFill>
                <a:schemeClr val="bg2">
                  <a:lumMod val="25000"/>
                </a:schemeClr>
              </a:solidFill>
              <a:latin typeface="Arial" panose="020B0604020202020204" pitchFamily="34" charset="0"/>
              <a:cs typeface="Arial" panose="020B0604020202020204" pitchFamily="34" charset="0"/>
            </a:endParaRPr>
          </a:p>
          <a:p>
            <a:pPr algn="ctr"/>
            <a:r>
              <a:rPr lang="en-US" sz="1200" i="1" dirty="0">
                <a:solidFill>
                  <a:schemeClr val="bg2">
                    <a:lumMod val="25000"/>
                  </a:schemeClr>
                </a:solidFill>
                <a:latin typeface="Arial" panose="020B0604020202020204" pitchFamily="34" charset="0"/>
                <a:cs typeface="Arial" panose="020B0604020202020204" pitchFamily="34" charset="0"/>
              </a:rPr>
              <a:t>The list is in descending order of importance:</a:t>
            </a:r>
            <a:endParaRPr lang="en-US" sz="1200" i="1" dirty="0">
              <a:solidFill>
                <a:schemeClr val="bg2">
                  <a:lumMod val="25000"/>
                </a:schemeClr>
              </a:solidFill>
              <a:latin typeface="Arial" panose="020B0604020202020204" pitchFamily="34" charset="0"/>
            </a:endParaRPr>
          </a:p>
        </p:txBody>
      </p:sp>
      <p:sp>
        <p:nvSpPr>
          <p:cNvPr id="7" name="Rectangle 6">
            <a:extLst>
              <a:ext uri="{FF2B5EF4-FFF2-40B4-BE49-F238E27FC236}">
                <a16:creationId xmlns:a16="http://schemas.microsoft.com/office/drawing/2014/main" id="{2FC44AEC-9E3D-DA49-89E4-4C44D1E9C68E}"/>
              </a:ext>
            </a:extLst>
          </p:cNvPr>
          <p:cNvSpPr/>
          <p:nvPr/>
        </p:nvSpPr>
        <p:spPr>
          <a:xfrm>
            <a:off x="736600" y="5283686"/>
            <a:ext cx="5020733" cy="609600"/>
          </a:xfrm>
          <a:prstGeom prst="rect">
            <a:avLst/>
          </a:prstGeom>
          <a:solidFill>
            <a:srgbClr val="CC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Fira Sans" panose="020B0503050000020004" pitchFamily="34" charset="0"/>
                <a:ea typeface="Fira Sans" panose="020B0503050000020004" pitchFamily="34" charset="0"/>
                <a:cs typeface="Arial" panose="020B0604020202020204" pitchFamily="34" charset="0"/>
              </a:rPr>
              <a:t>Other</a:t>
            </a:r>
          </a:p>
        </p:txBody>
      </p:sp>
      <p:sp>
        <p:nvSpPr>
          <p:cNvPr id="8" name="Rectangle 7">
            <a:extLst>
              <a:ext uri="{FF2B5EF4-FFF2-40B4-BE49-F238E27FC236}">
                <a16:creationId xmlns:a16="http://schemas.microsoft.com/office/drawing/2014/main" id="{C3AAEA57-D045-4245-B422-A6854034E6ED}"/>
              </a:ext>
            </a:extLst>
          </p:cNvPr>
          <p:cNvSpPr/>
          <p:nvPr/>
        </p:nvSpPr>
        <p:spPr>
          <a:xfrm>
            <a:off x="736599" y="4578788"/>
            <a:ext cx="5020733" cy="609600"/>
          </a:xfrm>
          <a:prstGeom prst="rect">
            <a:avLst/>
          </a:prstGeom>
          <a:solidFill>
            <a:srgbClr val="CC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Fira Sans" panose="020B0503050000020004" pitchFamily="34" charset="0"/>
                <a:ea typeface="Fira Sans" panose="020B0503050000020004" pitchFamily="34" charset="0"/>
                <a:cs typeface="Arial" panose="020B0604020202020204" pitchFamily="34" charset="0"/>
              </a:rPr>
              <a:t>Slots</a:t>
            </a:r>
          </a:p>
        </p:txBody>
      </p:sp>
      <p:sp>
        <p:nvSpPr>
          <p:cNvPr id="9" name="Rectangle 8">
            <a:extLst>
              <a:ext uri="{FF2B5EF4-FFF2-40B4-BE49-F238E27FC236}">
                <a16:creationId xmlns:a16="http://schemas.microsoft.com/office/drawing/2014/main" id="{C88C0745-8538-AE46-A3D6-F8AB9C698165}"/>
              </a:ext>
            </a:extLst>
          </p:cNvPr>
          <p:cNvSpPr/>
          <p:nvPr/>
        </p:nvSpPr>
        <p:spPr>
          <a:xfrm>
            <a:off x="736598" y="3856301"/>
            <a:ext cx="5020733" cy="609600"/>
          </a:xfrm>
          <a:prstGeom prst="rect">
            <a:avLst/>
          </a:prstGeom>
          <a:solidFill>
            <a:srgbClr val="CC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Fira Sans" panose="020B0503050000020004" pitchFamily="34" charset="0"/>
                <a:ea typeface="Fira Sans" panose="020B0503050000020004" pitchFamily="34" charset="0"/>
                <a:cs typeface="Arial" panose="020B0604020202020204" pitchFamily="34" charset="0"/>
              </a:rPr>
              <a:t>Food and beverage</a:t>
            </a:r>
          </a:p>
        </p:txBody>
      </p:sp>
      <p:sp>
        <p:nvSpPr>
          <p:cNvPr id="10" name="Rectangle 9">
            <a:extLst>
              <a:ext uri="{FF2B5EF4-FFF2-40B4-BE49-F238E27FC236}">
                <a16:creationId xmlns:a16="http://schemas.microsoft.com/office/drawing/2014/main" id="{9F219B11-3598-A143-BF4B-FFF012A9CABF}"/>
              </a:ext>
            </a:extLst>
          </p:cNvPr>
          <p:cNvSpPr/>
          <p:nvPr/>
        </p:nvSpPr>
        <p:spPr>
          <a:xfrm>
            <a:off x="736597" y="2443508"/>
            <a:ext cx="5020733" cy="609600"/>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Fira Sans" panose="020B0503050000020004" pitchFamily="34" charset="0"/>
                <a:ea typeface="Fira Sans" panose="020B0503050000020004" pitchFamily="34" charset="0"/>
                <a:cs typeface="Arial" panose="020B0604020202020204" pitchFamily="34" charset="0"/>
              </a:rPr>
              <a:t>Guests</a:t>
            </a:r>
          </a:p>
        </p:txBody>
      </p:sp>
      <p:sp>
        <p:nvSpPr>
          <p:cNvPr id="11" name="Rectangle 10">
            <a:extLst>
              <a:ext uri="{FF2B5EF4-FFF2-40B4-BE49-F238E27FC236}">
                <a16:creationId xmlns:a16="http://schemas.microsoft.com/office/drawing/2014/main" id="{DFE9E963-6F09-974B-BED3-15F0E402B1D6}"/>
              </a:ext>
            </a:extLst>
          </p:cNvPr>
          <p:cNvSpPr/>
          <p:nvPr/>
        </p:nvSpPr>
        <p:spPr>
          <a:xfrm>
            <a:off x="736597" y="3147925"/>
            <a:ext cx="5020733" cy="609600"/>
          </a:xfrm>
          <a:prstGeom prst="rect">
            <a:avLst/>
          </a:prstGeom>
          <a:solidFill>
            <a:srgbClr val="CC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Fira Sans" panose="020B0503050000020004" pitchFamily="34" charset="0"/>
                <a:ea typeface="Fira Sans" panose="020B0503050000020004" pitchFamily="34" charset="0"/>
                <a:cs typeface="Arial" panose="020B0604020202020204" pitchFamily="34" charset="0"/>
              </a:rPr>
              <a:t>Table games </a:t>
            </a:r>
          </a:p>
        </p:txBody>
      </p:sp>
      <p:sp>
        <p:nvSpPr>
          <p:cNvPr id="12" name="TextBox 11">
            <a:extLst>
              <a:ext uri="{FF2B5EF4-FFF2-40B4-BE49-F238E27FC236}">
                <a16:creationId xmlns:a16="http://schemas.microsoft.com/office/drawing/2014/main" id="{B0AA9EB9-5B36-8A47-96A5-F682C00000D7}"/>
              </a:ext>
            </a:extLst>
          </p:cNvPr>
          <p:cNvSpPr txBox="1"/>
          <p:nvPr/>
        </p:nvSpPr>
        <p:spPr>
          <a:xfrm>
            <a:off x="6127743" y="1551973"/>
            <a:ext cx="5020733" cy="1107996"/>
          </a:xfrm>
          <a:prstGeom prst="rect">
            <a:avLst/>
          </a:prstGeom>
          <a:noFill/>
        </p:spPr>
        <p:txBody>
          <a:bodyPr wrap="square" rtlCol="0">
            <a:spAutoFit/>
          </a:bodyPr>
          <a:lstStyle/>
          <a:p>
            <a:pPr algn="ctr"/>
            <a:r>
              <a:rPr lang="en-US" sz="1400" b="1" dirty="0">
                <a:solidFill>
                  <a:schemeClr val="bg2">
                    <a:lumMod val="25000"/>
                  </a:schemeClr>
                </a:solidFill>
                <a:latin typeface="Fira Sans" panose="020B0503050000020004" pitchFamily="34" charset="0"/>
                <a:ea typeface="Fira Sans" panose="020B0503050000020004" pitchFamily="34" charset="0"/>
                <a:cs typeface="Arial" panose="020B0604020202020204" pitchFamily="34" charset="0"/>
              </a:rPr>
              <a:t>Survey respondents ranked the list below in order of which type of operation creates the most impactful decision.</a:t>
            </a:r>
          </a:p>
          <a:p>
            <a:pPr algn="ctr"/>
            <a:endParaRPr lang="en-US" sz="1400" b="1" dirty="0">
              <a:solidFill>
                <a:schemeClr val="bg2">
                  <a:lumMod val="25000"/>
                </a:schemeClr>
              </a:solidFill>
              <a:latin typeface="Arial" panose="020B0604020202020204" pitchFamily="34" charset="0"/>
              <a:cs typeface="Arial" panose="020B0604020202020204" pitchFamily="34" charset="0"/>
            </a:endParaRPr>
          </a:p>
          <a:p>
            <a:pPr algn="ctr"/>
            <a:r>
              <a:rPr lang="en-US" sz="1200" i="1" dirty="0">
                <a:solidFill>
                  <a:schemeClr val="bg2">
                    <a:lumMod val="25000"/>
                  </a:schemeClr>
                </a:solidFill>
                <a:latin typeface="Arial" panose="020B0604020202020204" pitchFamily="34" charset="0"/>
                <a:cs typeface="Arial" panose="020B0604020202020204" pitchFamily="34" charset="0"/>
              </a:rPr>
              <a:t>The list is in descending order of importance:</a:t>
            </a:r>
            <a:endParaRPr lang="en-US" sz="1200" i="1" dirty="0">
              <a:solidFill>
                <a:schemeClr val="bg2">
                  <a:lumMod val="25000"/>
                </a:schemeClr>
              </a:solidFill>
              <a:latin typeface="Arial" panose="020B0604020202020204" pitchFamily="34" charset="0"/>
            </a:endParaRPr>
          </a:p>
          <a:p>
            <a:endParaRPr lang="en-US" sz="1200" dirty="0">
              <a:solidFill>
                <a:schemeClr val="bg2">
                  <a:lumMod val="25000"/>
                </a:schemeClr>
              </a:solidFill>
              <a:latin typeface="Arial" panose="020B0604020202020204" pitchFamily="34" charset="0"/>
            </a:endParaRPr>
          </a:p>
        </p:txBody>
      </p:sp>
      <p:sp>
        <p:nvSpPr>
          <p:cNvPr id="13" name="Rectangle 12">
            <a:extLst>
              <a:ext uri="{FF2B5EF4-FFF2-40B4-BE49-F238E27FC236}">
                <a16:creationId xmlns:a16="http://schemas.microsoft.com/office/drawing/2014/main" id="{196F3B1F-7FE1-6948-9AE5-64EC49D1F33B}"/>
              </a:ext>
            </a:extLst>
          </p:cNvPr>
          <p:cNvSpPr/>
          <p:nvPr/>
        </p:nvSpPr>
        <p:spPr>
          <a:xfrm>
            <a:off x="6127747" y="5283686"/>
            <a:ext cx="5020733" cy="609600"/>
          </a:xfrm>
          <a:prstGeom prst="rect">
            <a:avLst/>
          </a:prstGeom>
          <a:solidFill>
            <a:srgbClr val="CC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Fira Sans" panose="020B0503050000020004" pitchFamily="34" charset="0"/>
                <a:ea typeface="Fira Sans" panose="020B0503050000020004" pitchFamily="34" charset="0"/>
                <a:cs typeface="Arial" panose="020B0604020202020204" pitchFamily="34" charset="0"/>
              </a:rPr>
              <a:t>Other</a:t>
            </a:r>
          </a:p>
        </p:txBody>
      </p:sp>
      <p:sp>
        <p:nvSpPr>
          <p:cNvPr id="14" name="Rectangle 13">
            <a:extLst>
              <a:ext uri="{FF2B5EF4-FFF2-40B4-BE49-F238E27FC236}">
                <a16:creationId xmlns:a16="http://schemas.microsoft.com/office/drawing/2014/main" id="{EA713881-58EF-B143-AEC5-B7B6851DE609}"/>
              </a:ext>
            </a:extLst>
          </p:cNvPr>
          <p:cNvSpPr/>
          <p:nvPr/>
        </p:nvSpPr>
        <p:spPr>
          <a:xfrm>
            <a:off x="6127746" y="4578788"/>
            <a:ext cx="5020733" cy="609600"/>
          </a:xfrm>
          <a:prstGeom prst="rect">
            <a:avLst/>
          </a:prstGeom>
          <a:solidFill>
            <a:srgbClr val="CC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Fira Sans" panose="020B0503050000020004" pitchFamily="34" charset="0"/>
                <a:ea typeface="Fira Sans" panose="020B0503050000020004" pitchFamily="34" charset="0"/>
                <a:cs typeface="Arial" panose="020B0604020202020204" pitchFamily="34" charset="0"/>
              </a:rPr>
              <a:t>Information analysis</a:t>
            </a:r>
          </a:p>
        </p:txBody>
      </p:sp>
      <p:sp>
        <p:nvSpPr>
          <p:cNvPr id="15" name="Rectangle 14">
            <a:extLst>
              <a:ext uri="{FF2B5EF4-FFF2-40B4-BE49-F238E27FC236}">
                <a16:creationId xmlns:a16="http://schemas.microsoft.com/office/drawing/2014/main" id="{5E4EC0D8-4AF9-8442-B300-DE89A7E30981}"/>
              </a:ext>
            </a:extLst>
          </p:cNvPr>
          <p:cNvSpPr/>
          <p:nvPr/>
        </p:nvSpPr>
        <p:spPr>
          <a:xfrm>
            <a:off x="6127745" y="3856301"/>
            <a:ext cx="5020733" cy="609600"/>
          </a:xfrm>
          <a:prstGeom prst="rect">
            <a:avLst/>
          </a:prstGeom>
          <a:solidFill>
            <a:srgbClr val="CC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Fira Sans" panose="020B0503050000020004" pitchFamily="34" charset="0"/>
                <a:ea typeface="Fira Sans" panose="020B0503050000020004" pitchFamily="34" charset="0"/>
                <a:cs typeface="Arial" panose="020B0604020202020204" pitchFamily="34" charset="0"/>
              </a:rPr>
              <a:t>Video audit</a:t>
            </a:r>
          </a:p>
        </p:txBody>
      </p:sp>
      <p:sp>
        <p:nvSpPr>
          <p:cNvPr id="16" name="Rectangle 15">
            <a:extLst>
              <a:ext uri="{FF2B5EF4-FFF2-40B4-BE49-F238E27FC236}">
                <a16:creationId xmlns:a16="http://schemas.microsoft.com/office/drawing/2014/main" id="{359EE7FB-2490-4C49-8B45-E6A8A8DCD06C}"/>
              </a:ext>
            </a:extLst>
          </p:cNvPr>
          <p:cNvSpPr/>
          <p:nvPr/>
        </p:nvSpPr>
        <p:spPr>
          <a:xfrm>
            <a:off x="6127744" y="2443508"/>
            <a:ext cx="5020733" cy="609600"/>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Fira Sans" panose="020B0503050000020004" pitchFamily="34" charset="0"/>
                <a:ea typeface="Fira Sans" panose="020B0503050000020004" pitchFamily="34" charset="0"/>
                <a:cs typeface="Arial" panose="020B0604020202020204" pitchFamily="34" charset="0"/>
              </a:rPr>
              <a:t>Reviews</a:t>
            </a:r>
          </a:p>
        </p:txBody>
      </p:sp>
      <p:sp>
        <p:nvSpPr>
          <p:cNvPr id="17" name="Rectangle 16">
            <a:extLst>
              <a:ext uri="{FF2B5EF4-FFF2-40B4-BE49-F238E27FC236}">
                <a16:creationId xmlns:a16="http://schemas.microsoft.com/office/drawing/2014/main" id="{F04032BB-1543-474A-952A-5F22813790D9}"/>
              </a:ext>
            </a:extLst>
          </p:cNvPr>
          <p:cNvSpPr/>
          <p:nvPr/>
        </p:nvSpPr>
        <p:spPr>
          <a:xfrm>
            <a:off x="6127744" y="3147925"/>
            <a:ext cx="5020733" cy="609600"/>
          </a:xfrm>
          <a:prstGeom prst="rect">
            <a:avLst/>
          </a:prstGeom>
          <a:solidFill>
            <a:srgbClr val="CC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Fira Sans" panose="020B0503050000020004" pitchFamily="34" charset="0"/>
                <a:ea typeface="Fira Sans" panose="020B0503050000020004" pitchFamily="34" charset="0"/>
                <a:cs typeface="Arial" panose="020B0604020202020204" pitchFamily="34" charset="0"/>
              </a:rPr>
              <a:t>Live patrol</a:t>
            </a:r>
          </a:p>
        </p:txBody>
      </p:sp>
      <p:sp>
        <p:nvSpPr>
          <p:cNvPr id="4" name="TextBox 3">
            <a:extLst>
              <a:ext uri="{FF2B5EF4-FFF2-40B4-BE49-F238E27FC236}">
                <a16:creationId xmlns:a16="http://schemas.microsoft.com/office/drawing/2014/main" id="{3165C88E-364D-832F-214F-99E6A2A060B9}"/>
              </a:ext>
            </a:extLst>
          </p:cNvPr>
          <p:cNvSpPr txBox="1"/>
          <p:nvPr/>
        </p:nvSpPr>
        <p:spPr>
          <a:xfrm>
            <a:off x="7809874" y="275205"/>
            <a:ext cx="4382125" cy="769441"/>
          </a:xfrm>
          <a:prstGeom prst="rect">
            <a:avLst/>
          </a:prstGeom>
          <a:solidFill>
            <a:srgbClr val="1D2244"/>
          </a:solidFill>
          <a:ln w="12700">
            <a:noFill/>
          </a:ln>
          <a:effectLst>
            <a:outerShdw blurRad="50800" dist="38100" dir="18900000" algn="bl" rotWithShape="0">
              <a:prstClr val="black">
                <a:alpha val="40000"/>
              </a:prstClr>
            </a:outerShdw>
          </a:effectLst>
        </p:spPr>
        <p:txBody>
          <a:bodyPr wrap="square" rtlCol="0">
            <a:spAutoFit/>
          </a:bodyPr>
          <a:lstStyle/>
          <a:p>
            <a:pPr marL="14288"/>
            <a:r>
              <a:rPr lang="en-US" sz="2200" dirty="0">
                <a:solidFill>
                  <a:schemeClr val="bg1"/>
                </a:solidFill>
                <a:latin typeface="Fira Sans" panose="020B0503050000020004" pitchFamily="34" charset="0"/>
                <a:ea typeface="Fira Sans" panose="020B0503050000020004" pitchFamily="34" charset="0"/>
              </a:rPr>
              <a:t>SECTION SEVEN:</a:t>
            </a:r>
          </a:p>
          <a:p>
            <a:pPr marL="14288"/>
            <a:r>
              <a:rPr lang="en-US" sz="2200" b="1" dirty="0">
                <a:solidFill>
                  <a:schemeClr val="bg1"/>
                </a:solidFill>
                <a:latin typeface="Fira Sans" panose="020B0503050000020004" pitchFamily="34" charset="0"/>
                <a:ea typeface="Fira Sans" panose="020B0503050000020004" pitchFamily="34" charset="0"/>
              </a:rPr>
              <a:t>OPERATIONS TRENDS</a:t>
            </a:r>
          </a:p>
        </p:txBody>
      </p:sp>
    </p:spTree>
    <p:extLst>
      <p:ext uri="{BB962C8B-B14F-4D97-AF65-F5344CB8AC3E}">
        <p14:creationId xmlns:p14="http://schemas.microsoft.com/office/powerpoint/2010/main" val="6453581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mtClean="0"/>
              <a:pPr algn="r"/>
              <a:t>43</a:t>
            </a:fld>
            <a:endParaRPr lang="en-US" dirty="0"/>
          </a:p>
        </p:txBody>
      </p:sp>
      <p:sp>
        <p:nvSpPr>
          <p:cNvPr id="5" name="TextBox 4">
            <a:extLst>
              <a:ext uri="{FF2B5EF4-FFF2-40B4-BE49-F238E27FC236}">
                <a16:creationId xmlns:a16="http://schemas.microsoft.com/office/drawing/2014/main" id="{9DDF4A36-890B-42D3-4DB4-9747FC84DA80}"/>
              </a:ext>
            </a:extLst>
          </p:cNvPr>
          <p:cNvSpPr txBox="1"/>
          <p:nvPr/>
        </p:nvSpPr>
        <p:spPr>
          <a:xfrm>
            <a:off x="6011380" y="6189938"/>
            <a:ext cx="1795625" cy="646331"/>
          </a:xfrm>
          <a:prstGeom prst="rect">
            <a:avLst/>
          </a:prstGeom>
          <a:noFill/>
        </p:spPr>
        <p:txBody>
          <a:bodyPr wrap="square" rtlCol="0">
            <a:spAutoFit/>
          </a:bodyPr>
          <a:lstStyle/>
          <a:p>
            <a:r>
              <a:rPr lang="en-US" sz="1200" i="1" dirty="0">
                <a:latin typeface="Arial" panose="020B0604020202020204" pitchFamily="34" charset="0"/>
              </a:rPr>
              <a:t>(Percent of total respondents who chose each answer)</a:t>
            </a:r>
          </a:p>
        </p:txBody>
      </p:sp>
      <p:sp>
        <p:nvSpPr>
          <p:cNvPr id="4" name="TextBox 3">
            <a:extLst>
              <a:ext uri="{FF2B5EF4-FFF2-40B4-BE49-F238E27FC236}">
                <a16:creationId xmlns:a16="http://schemas.microsoft.com/office/drawing/2014/main" id="{24E1E4A2-705B-FE09-EA16-22001CA75B04}"/>
              </a:ext>
            </a:extLst>
          </p:cNvPr>
          <p:cNvSpPr txBox="1"/>
          <p:nvPr/>
        </p:nvSpPr>
        <p:spPr>
          <a:xfrm>
            <a:off x="7809874" y="275205"/>
            <a:ext cx="4382125" cy="769441"/>
          </a:xfrm>
          <a:prstGeom prst="rect">
            <a:avLst/>
          </a:prstGeom>
          <a:solidFill>
            <a:srgbClr val="1D2244"/>
          </a:solidFill>
          <a:ln w="12700">
            <a:noFill/>
          </a:ln>
          <a:effectLst>
            <a:outerShdw blurRad="50800" dist="38100" dir="18900000" algn="bl" rotWithShape="0">
              <a:prstClr val="black">
                <a:alpha val="40000"/>
              </a:prstClr>
            </a:outerShdw>
          </a:effectLst>
        </p:spPr>
        <p:txBody>
          <a:bodyPr wrap="square" rtlCol="0">
            <a:spAutoFit/>
          </a:bodyPr>
          <a:lstStyle/>
          <a:p>
            <a:pPr marL="14288"/>
            <a:r>
              <a:rPr lang="en-US" sz="2200" dirty="0">
                <a:solidFill>
                  <a:schemeClr val="bg1"/>
                </a:solidFill>
                <a:latin typeface="Fira Sans" panose="020B0503050000020004" pitchFamily="34" charset="0"/>
                <a:ea typeface="Fira Sans" panose="020B0503050000020004" pitchFamily="34" charset="0"/>
              </a:rPr>
              <a:t>SECTION SEVEN:</a:t>
            </a:r>
          </a:p>
          <a:p>
            <a:pPr marL="14288"/>
            <a:r>
              <a:rPr lang="en-US" sz="2200" b="1" dirty="0">
                <a:solidFill>
                  <a:schemeClr val="bg1"/>
                </a:solidFill>
                <a:latin typeface="Fira Sans" panose="020B0503050000020004" pitchFamily="34" charset="0"/>
                <a:ea typeface="Fira Sans" panose="020B0503050000020004" pitchFamily="34" charset="0"/>
              </a:rPr>
              <a:t>OPERATIONS TRENDS</a:t>
            </a:r>
          </a:p>
        </p:txBody>
      </p:sp>
      <p:graphicFrame>
        <p:nvGraphicFramePr>
          <p:cNvPr id="6" name="Chart 5">
            <a:extLst>
              <a:ext uri="{FF2B5EF4-FFF2-40B4-BE49-F238E27FC236}">
                <a16:creationId xmlns:a16="http://schemas.microsoft.com/office/drawing/2014/main" id="{680D851E-AAD0-495F-5EDB-5E126DA81C3F}"/>
              </a:ext>
            </a:extLst>
          </p:cNvPr>
          <p:cNvGraphicFramePr>
            <a:graphicFrameLocks/>
          </p:cNvGraphicFramePr>
          <p:nvPr>
            <p:extLst>
              <p:ext uri="{D42A27DB-BD31-4B8C-83A1-F6EECF244321}">
                <p14:modId xmlns:p14="http://schemas.microsoft.com/office/powerpoint/2010/main" val="3446491753"/>
              </p:ext>
            </p:extLst>
          </p:nvPr>
        </p:nvGraphicFramePr>
        <p:xfrm>
          <a:off x="576197" y="1592949"/>
          <a:ext cx="5062603" cy="401024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318BFFAC-D187-B90E-0E57-5A6B243B9180}"/>
              </a:ext>
            </a:extLst>
          </p:cNvPr>
          <p:cNvGraphicFramePr>
            <a:graphicFrameLocks/>
          </p:cNvGraphicFramePr>
          <p:nvPr>
            <p:extLst>
              <p:ext uri="{D42A27DB-BD31-4B8C-83A1-F6EECF244321}">
                <p14:modId xmlns:p14="http://schemas.microsoft.com/office/powerpoint/2010/main" val="4136850683"/>
              </p:ext>
            </p:extLst>
          </p:nvPr>
        </p:nvGraphicFramePr>
        <p:xfrm>
          <a:off x="6598525" y="1568885"/>
          <a:ext cx="4975524" cy="41930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2598454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mtClean="0"/>
              <a:pPr algn="r"/>
              <a:t>44</a:t>
            </a:fld>
            <a:endParaRPr lang="en-US" dirty="0"/>
          </a:p>
        </p:txBody>
      </p:sp>
      <p:sp>
        <p:nvSpPr>
          <p:cNvPr id="5" name="TextBox 4">
            <a:extLst>
              <a:ext uri="{FF2B5EF4-FFF2-40B4-BE49-F238E27FC236}">
                <a16:creationId xmlns:a16="http://schemas.microsoft.com/office/drawing/2014/main" id="{56D4CB3A-B30A-B08D-3E10-60C24D02D2DD}"/>
              </a:ext>
            </a:extLst>
          </p:cNvPr>
          <p:cNvSpPr txBox="1"/>
          <p:nvPr/>
        </p:nvSpPr>
        <p:spPr>
          <a:xfrm>
            <a:off x="7809874" y="275205"/>
            <a:ext cx="4382125" cy="769441"/>
          </a:xfrm>
          <a:prstGeom prst="rect">
            <a:avLst/>
          </a:prstGeom>
          <a:solidFill>
            <a:srgbClr val="1D2244"/>
          </a:solidFill>
          <a:ln w="12700">
            <a:noFill/>
          </a:ln>
          <a:effectLst>
            <a:outerShdw blurRad="50800" dist="38100" dir="18900000" algn="bl" rotWithShape="0">
              <a:prstClr val="black">
                <a:alpha val="40000"/>
              </a:prstClr>
            </a:outerShdw>
          </a:effectLst>
        </p:spPr>
        <p:txBody>
          <a:bodyPr wrap="square" rtlCol="0">
            <a:spAutoFit/>
          </a:bodyPr>
          <a:lstStyle/>
          <a:p>
            <a:pPr marL="14288"/>
            <a:r>
              <a:rPr lang="en-US" sz="2200" dirty="0">
                <a:solidFill>
                  <a:schemeClr val="bg1"/>
                </a:solidFill>
                <a:latin typeface="Fira Sans" panose="020B0503050000020004" pitchFamily="34" charset="0"/>
                <a:ea typeface="Fira Sans" panose="020B0503050000020004" pitchFamily="34" charset="0"/>
              </a:rPr>
              <a:t>SECTION SEVEN:</a:t>
            </a:r>
          </a:p>
          <a:p>
            <a:pPr marL="14288"/>
            <a:r>
              <a:rPr lang="en-US" sz="2200" b="1" dirty="0">
                <a:solidFill>
                  <a:schemeClr val="bg1"/>
                </a:solidFill>
                <a:latin typeface="Fira Sans" panose="020B0503050000020004" pitchFamily="34" charset="0"/>
                <a:ea typeface="Fira Sans" panose="020B0503050000020004" pitchFamily="34" charset="0"/>
              </a:rPr>
              <a:t>OPERATIONS TRENDS</a:t>
            </a:r>
          </a:p>
        </p:txBody>
      </p:sp>
      <p:graphicFrame>
        <p:nvGraphicFramePr>
          <p:cNvPr id="7" name="Chart 6">
            <a:extLst>
              <a:ext uri="{FF2B5EF4-FFF2-40B4-BE49-F238E27FC236}">
                <a16:creationId xmlns:a16="http://schemas.microsoft.com/office/drawing/2014/main" id="{32416427-462A-B332-BDBF-90E86AEE7310}"/>
              </a:ext>
            </a:extLst>
          </p:cNvPr>
          <p:cNvGraphicFramePr>
            <a:graphicFrameLocks/>
          </p:cNvGraphicFramePr>
          <p:nvPr>
            <p:extLst>
              <p:ext uri="{D42A27DB-BD31-4B8C-83A1-F6EECF244321}">
                <p14:modId xmlns:p14="http://schemas.microsoft.com/office/powerpoint/2010/main" val="3275018011"/>
              </p:ext>
            </p:extLst>
          </p:nvPr>
        </p:nvGraphicFramePr>
        <p:xfrm>
          <a:off x="503128" y="1465051"/>
          <a:ext cx="5321475" cy="419621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C6419BB8-EC31-246B-F01C-D17271AD2BC4}"/>
              </a:ext>
            </a:extLst>
          </p:cNvPr>
          <p:cNvGraphicFramePr>
            <a:graphicFrameLocks/>
          </p:cNvGraphicFramePr>
          <p:nvPr>
            <p:extLst>
              <p:ext uri="{D42A27DB-BD31-4B8C-83A1-F6EECF244321}">
                <p14:modId xmlns:p14="http://schemas.microsoft.com/office/powerpoint/2010/main" val="3770931987"/>
              </p:ext>
            </p:extLst>
          </p:nvPr>
        </p:nvGraphicFramePr>
        <p:xfrm>
          <a:off x="6828773" y="1540701"/>
          <a:ext cx="4682646" cy="397075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8633392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mtClean="0"/>
              <a:pPr algn="r"/>
              <a:t>45</a:t>
            </a:fld>
            <a:endParaRPr lang="en-US" dirty="0"/>
          </a:p>
        </p:txBody>
      </p:sp>
      <p:sp>
        <p:nvSpPr>
          <p:cNvPr id="4" name="TextBox 3">
            <a:extLst>
              <a:ext uri="{FF2B5EF4-FFF2-40B4-BE49-F238E27FC236}">
                <a16:creationId xmlns:a16="http://schemas.microsoft.com/office/drawing/2014/main" id="{E70A420C-3BF1-B07C-C84B-FE28B881382B}"/>
              </a:ext>
            </a:extLst>
          </p:cNvPr>
          <p:cNvSpPr txBox="1"/>
          <p:nvPr/>
        </p:nvSpPr>
        <p:spPr>
          <a:xfrm>
            <a:off x="7809874" y="275205"/>
            <a:ext cx="4382125" cy="769441"/>
          </a:xfrm>
          <a:prstGeom prst="rect">
            <a:avLst/>
          </a:prstGeom>
          <a:solidFill>
            <a:srgbClr val="1D2244"/>
          </a:solidFill>
          <a:ln w="12700">
            <a:noFill/>
          </a:ln>
          <a:effectLst>
            <a:outerShdw blurRad="50800" dist="38100" dir="18900000" algn="bl" rotWithShape="0">
              <a:prstClr val="black">
                <a:alpha val="40000"/>
              </a:prstClr>
            </a:outerShdw>
          </a:effectLst>
        </p:spPr>
        <p:txBody>
          <a:bodyPr wrap="square" rtlCol="0">
            <a:spAutoFit/>
          </a:bodyPr>
          <a:lstStyle/>
          <a:p>
            <a:pPr marL="14288"/>
            <a:r>
              <a:rPr lang="en-US" sz="2200" dirty="0">
                <a:solidFill>
                  <a:schemeClr val="bg1"/>
                </a:solidFill>
                <a:latin typeface="Fira Sans" panose="020B0503050000020004" pitchFamily="34" charset="0"/>
                <a:ea typeface="Fira Sans" panose="020B0503050000020004" pitchFamily="34" charset="0"/>
              </a:rPr>
              <a:t>SECTION SEVEN:</a:t>
            </a:r>
          </a:p>
          <a:p>
            <a:pPr marL="14288"/>
            <a:r>
              <a:rPr lang="en-US" sz="2200" b="1" dirty="0">
                <a:solidFill>
                  <a:schemeClr val="bg1"/>
                </a:solidFill>
                <a:latin typeface="Fira Sans" panose="020B0503050000020004" pitchFamily="34" charset="0"/>
                <a:ea typeface="Fira Sans" panose="020B0503050000020004" pitchFamily="34" charset="0"/>
              </a:rPr>
              <a:t>OPERATIONS TRENDS</a:t>
            </a:r>
          </a:p>
        </p:txBody>
      </p:sp>
      <p:graphicFrame>
        <p:nvGraphicFramePr>
          <p:cNvPr id="5" name="Chart 4">
            <a:extLst>
              <a:ext uri="{FF2B5EF4-FFF2-40B4-BE49-F238E27FC236}">
                <a16:creationId xmlns:a16="http://schemas.microsoft.com/office/drawing/2014/main" id="{56ADF370-07CB-015A-06F4-1E562B632BE9}"/>
              </a:ext>
            </a:extLst>
          </p:cNvPr>
          <p:cNvGraphicFramePr>
            <a:graphicFrameLocks/>
          </p:cNvGraphicFramePr>
          <p:nvPr>
            <p:extLst>
              <p:ext uri="{D42A27DB-BD31-4B8C-83A1-F6EECF244321}">
                <p14:modId xmlns:p14="http://schemas.microsoft.com/office/powerpoint/2010/main" val="1426043560"/>
              </p:ext>
            </p:extLst>
          </p:nvPr>
        </p:nvGraphicFramePr>
        <p:xfrm>
          <a:off x="626301" y="1613694"/>
          <a:ext cx="5260931" cy="390929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76EF0EBE-29FA-077E-FDE1-95D14A856EE2}"/>
              </a:ext>
            </a:extLst>
          </p:cNvPr>
          <p:cNvGraphicFramePr>
            <a:graphicFrameLocks/>
          </p:cNvGraphicFramePr>
          <p:nvPr>
            <p:extLst>
              <p:ext uri="{D42A27DB-BD31-4B8C-83A1-F6EECF244321}">
                <p14:modId xmlns:p14="http://schemas.microsoft.com/office/powerpoint/2010/main" val="3096002893"/>
              </p:ext>
            </p:extLst>
          </p:nvPr>
        </p:nvGraphicFramePr>
        <p:xfrm>
          <a:off x="6598525" y="1589629"/>
          <a:ext cx="5036012" cy="404114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8537523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C699F8F-9A64-299E-4D0D-71C8F16E5CE1}"/>
              </a:ext>
            </a:extLst>
          </p:cNvPr>
          <p:cNvSpPr txBox="1"/>
          <p:nvPr/>
        </p:nvSpPr>
        <p:spPr>
          <a:xfrm>
            <a:off x="0" y="0"/>
            <a:ext cx="4652681" cy="6858000"/>
          </a:xfrm>
          <a:prstGeom prst="rect">
            <a:avLst/>
          </a:prstGeom>
          <a:solidFill>
            <a:srgbClr val="1D2244"/>
          </a:solidFill>
          <a:ln w="12700">
            <a:noFill/>
          </a:ln>
          <a:effectLst>
            <a:outerShdw blurRad="50800" dist="38100" dir="8100000" algn="tr" rotWithShape="0">
              <a:prstClr val="black">
                <a:alpha val="40000"/>
              </a:prstClr>
            </a:outerShdw>
          </a:effectLst>
        </p:spPr>
        <p:txBody>
          <a:bodyPr wrap="square" rtlCol="0">
            <a:noAutofit/>
          </a:bodyPr>
          <a:lstStyle>
            <a:defPPr>
              <a:defRPr lang="en-US"/>
            </a:defPPr>
            <a:lvl1pPr>
              <a:defRPr>
                <a:latin typeface="Arial Black" panose="020B0A04020102020204" pitchFamily="34" charset="0"/>
              </a:defRPr>
            </a:lvl1pPr>
          </a:lstStyle>
          <a:p>
            <a:endParaRPr lang="en-US" dirty="0"/>
          </a:p>
          <a:p>
            <a:endParaRPr lang="en-US" dirty="0"/>
          </a:p>
          <a:p>
            <a:endParaRPr lang="en-US" dirty="0"/>
          </a:p>
          <a:p>
            <a:endParaRPr lang="en-US" dirty="0"/>
          </a:p>
          <a:p>
            <a:endParaRPr lang="en-US" dirty="0"/>
          </a:p>
          <a:p>
            <a:endParaRPr lang="en-US" dirty="0"/>
          </a:p>
        </p:txBody>
      </p:sp>
      <p:sp>
        <p:nvSpPr>
          <p:cNvPr id="3" name="TextBox 2">
            <a:extLst>
              <a:ext uri="{FF2B5EF4-FFF2-40B4-BE49-F238E27FC236}">
                <a16:creationId xmlns:a16="http://schemas.microsoft.com/office/drawing/2014/main" id="{23644E2A-D3EF-F842-7435-4495034AFA6D}"/>
              </a:ext>
            </a:extLst>
          </p:cNvPr>
          <p:cNvSpPr txBox="1"/>
          <p:nvPr/>
        </p:nvSpPr>
        <p:spPr>
          <a:xfrm>
            <a:off x="4652681" y="416272"/>
            <a:ext cx="7236761" cy="6441728"/>
          </a:xfrm>
          <a:prstGeom prst="snip1Rect">
            <a:avLst/>
          </a:prstGeom>
          <a:gradFill flip="none" rotWithShape="1">
            <a:gsLst>
              <a:gs pos="0">
                <a:srgbClr val="00477C">
                  <a:shade val="30000"/>
                  <a:satMod val="115000"/>
                </a:srgbClr>
              </a:gs>
              <a:gs pos="50000">
                <a:srgbClr val="00477C">
                  <a:shade val="67500"/>
                  <a:satMod val="115000"/>
                </a:srgbClr>
              </a:gs>
              <a:gs pos="100000">
                <a:srgbClr val="00477C">
                  <a:shade val="100000"/>
                  <a:satMod val="115000"/>
                </a:srgbClr>
              </a:gs>
            </a:gsLst>
            <a:lin ang="2700000" scaled="1"/>
            <a:tileRect/>
          </a:gradFill>
          <a:ln w="28575">
            <a:noFill/>
          </a:ln>
          <a:effectLst>
            <a:outerShdw blurRad="50800" dist="38100" dir="2700000" algn="tl" rotWithShape="0">
              <a:prstClr val="black">
                <a:alpha val="40000"/>
              </a:prstClr>
            </a:outerShdw>
          </a:effectLst>
        </p:spPr>
        <p:txBody>
          <a:bodyPr wrap="square" rtlCol="0" anchor="ctr">
            <a:noAutofit/>
          </a:bodyPr>
          <a:lstStyle>
            <a:defPPr>
              <a:defRPr lang="en-US"/>
            </a:defPPr>
            <a:lvl1pPr marL="287338">
              <a:tabLst>
                <a:tab pos="10620375" algn="l"/>
              </a:tabLst>
              <a:defRPr sz="1400" b="1">
                <a:solidFill>
                  <a:schemeClr val="bg1"/>
                </a:solidFill>
                <a:latin typeface="Fira Sans" panose="020B0503050000020004" pitchFamily="34" charset="0"/>
                <a:ea typeface="Fira Sans" panose="020B0503050000020004" pitchFamily="34" charset="0"/>
              </a:defRPr>
            </a:lvl1pPr>
            <a:lvl2pPr marL="742950" lvl="1" indent="-285750">
              <a:buFont typeface="Arial" panose="020B0604020202020204" pitchFamily="34" charset="0"/>
              <a:buChar char="•"/>
              <a:defRPr sz="1400">
                <a:solidFill>
                  <a:schemeClr val="bg1"/>
                </a:solidFill>
                <a:latin typeface="Fira Sans" panose="020B0503050000020004" pitchFamily="34" charset="0"/>
                <a:ea typeface="Fira Sans" panose="020B0503050000020004" pitchFamily="34" charset="0"/>
              </a:defRPr>
            </a:lvl2pPr>
          </a:lstStyle>
          <a:p>
            <a:r>
              <a:rPr lang="en-US" dirty="0"/>
              <a:t>EXPERT OPINION:</a:t>
            </a:r>
          </a:p>
          <a:p>
            <a:endParaRPr lang="en-US" dirty="0"/>
          </a:p>
          <a:p>
            <a:r>
              <a:rPr lang="en-US" dirty="0"/>
              <a:t>“Facial recognition technology has moved beyond early adoption to become a proven operational tool within casino surveillance. Survey results show implementation increasing from 25% in 2021 to 59% in 2026, while a majority of remaining non-users plan future investment. </a:t>
            </a:r>
          </a:p>
          <a:p>
            <a:endParaRPr lang="en-US" dirty="0"/>
          </a:p>
          <a:p>
            <a:r>
              <a:rPr lang="en-US" dirty="0"/>
              <a:t>More importantly, more than eight in ten respondents report that facial recognition has had a fairly large or huge impact on detecting criminal and undesirable activity, reinforcing its value as a proactive security capability. </a:t>
            </a:r>
          </a:p>
          <a:p>
            <a:endParaRPr lang="en-US" dirty="0"/>
          </a:p>
          <a:p>
            <a:r>
              <a:rPr lang="en-US" dirty="0"/>
              <a:t>As surveillance departments continue integrating facial recognition with intelligence databases and analytics platforms, success will increasingly depend on effective data management, sound operational policies, and trained personnel who can transform alerts into timely investigative action.”</a:t>
            </a:r>
          </a:p>
          <a:p>
            <a:endParaRPr lang="en-US" dirty="0"/>
          </a:p>
          <a:p>
            <a:r>
              <a:rPr lang="en-US" dirty="0"/>
              <a:t>Derk J. Boss, CFE, CPP, CSP</a:t>
            </a:r>
            <a:br>
              <a:rPr lang="en-US" dirty="0"/>
            </a:br>
            <a:r>
              <a:rPr lang="en-US" dirty="0"/>
              <a:t>President, IACSP</a:t>
            </a:r>
          </a:p>
          <a:p>
            <a:endParaRPr lang="en-US" dirty="0"/>
          </a:p>
          <a:p>
            <a:endParaRPr lang="en-US" dirty="0"/>
          </a:p>
          <a:p>
            <a:endParaRPr lang="en-US" dirty="0"/>
          </a:p>
          <a:p>
            <a:endParaRPr lang="en-US" dirty="0"/>
          </a:p>
          <a:p>
            <a:endParaRPr lang="en-US" dirty="0"/>
          </a:p>
          <a:p>
            <a:endParaRPr lang="en-US" dirty="0"/>
          </a:p>
        </p:txBody>
      </p:sp>
      <p:sp>
        <p:nvSpPr>
          <p:cNvPr id="14" name="TextBox 13">
            <a:extLst>
              <a:ext uri="{FF2B5EF4-FFF2-40B4-BE49-F238E27FC236}">
                <a16:creationId xmlns:a16="http://schemas.microsoft.com/office/drawing/2014/main" id="{67A60AD8-5793-5727-9644-E8CCDFAB6060}"/>
              </a:ext>
            </a:extLst>
          </p:cNvPr>
          <p:cNvSpPr txBox="1"/>
          <p:nvPr/>
        </p:nvSpPr>
        <p:spPr>
          <a:xfrm>
            <a:off x="-201540" y="2338856"/>
            <a:ext cx="4965328" cy="1384995"/>
          </a:xfrm>
          <a:prstGeom prst="rect">
            <a:avLst/>
          </a:prstGeom>
          <a:noFill/>
        </p:spPr>
        <p:txBody>
          <a:bodyPr wrap="square">
            <a:spAutoFit/>
          </a:bodyPr>
          <a:lstStyle/>
          <a:p>
            <a:pPr algn="ctr"/>
            <a:r>
              <a:rPr lang="en-US" sz="2400" dirty="0">
                <a:solidFill>
                  <a:schemeClr val="bg1"/>
                </a:solidFill>
                <a:latin typeface="Fira Sans" panose="020B0503050000020004" pitchFamily="34" charset="0"/>
                <a:ea typeface="Fira Sans" panose="020B0503050000020004" pitchFamily="34" charset="0"/>
              </a:rPr>
              <a:t>SECTION EIGHT</a:t>
            </a:r>
          </a:p>
          <a:p>
            <a:pPr algn="ctr"/>
            <a:endParaRPr lang="en-US" sz="2400" dirty="0">
              <a:solidFill>
                <a:schemeClr val="bg1"/>
              </a:solidFill>
              <a:latin typeface="Fira Sans" panose="020B0503050000020004" pitchFamily="34" charset="0"/>
              <a:ea typeface="Fira Sans" panose="020B0503050000020004" pitchFamily="34" charset="0"/>
            </a:endParaRPr>
          </a:p>
          <a:p>
            <a:pPr algn="ctr"/>
            <a:r>
              <a:rPr lang="en-US" sz="3600" b="1" dirty="0">
                <a:solidFill>
                  <a:schemeClr val="bg1"/>
                </a:solidFill>
                <a:latin typeface="Fira Sans" panose="020B0503050000020004" pitchFamily="34" charset="0"/>
                <a:ea typeface="Fira Sans" panose="020B0503050000020004" pitchFamily="34" charset="0"/>
              </a:rPr>
              <a:t>TECHNOLOGY</a:t>
            </a:r>
          </a:p>
        </p:txBody>
      </p:sp>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mtClean="0">
                <a:solidFill>
                  <a:schemeClr val="bg1"/>
                </a:solidFill>
              </a:rPr>
              <a:pPr algn="r"/>
              <a:t>46</a:t>
            </a:fld>
            <a:endParaRPr lang="en-US" dirty="0">
              <a:solidFill>
                <a:schemeClr val="bg1"/>
              </a:solidFill>
            </a:endParaRPr>
          </a:p>
        </p:txBody>
      </p:sp>
      <p:grpSp>
        <p:nvGrpSpPr>
          <p:cNvPr id="8" name="Group 7">
            <a:extLst>
              <a:ext uri="{FF2B5EF4-FFF2-40B4-BE49-F238E27FC236}">
                <a16:creationId xmlns:a16="http://schemas.microsoft.com/office/drawing/2014/main" id="{1E744E4D-0813-1BBC-3394-9ED0C186C59A}"/>
              </a:ext>
            </a:extLst>
          </p:cNvPr>
          <p:cNvGrpSpPr/>
          <p:nvPr/>
        </p:nvGrpSpPr>
        <p:grpSpPr>
          <a:xfrm>
            <a:off x="5033301" y="5705840"/>
            <a:ext cx="3694014" cy="844952"/>
            <a:chOff x="4940700" y="5705840"/>
            <a:chExt cx="3694014" cy="844952"/>
          </a:xfrm>
        </p:grpSpPr>
        <p:sp>
          <p:nvSpPr>
            <p:cNvPr id="9" name="Rounded Rectangle 8">
              <a:extLst>
                <a:ext uri="{FF2B5EF4-FFF2-40B4-BE49-F238E27FC236}">
                  <a16:creationId xmlns:a16="http://schemas.microsoft.com/office/drawing/2014/main" id="{9A8B7E42-ED36-C969-2A54-A54526827877}"/>
                </a:ext>
              </a:extLst>
            </p:cNvPr>
            <p:cNvSpPr/>
            <p:nvPr/>
          </p:nvSpPr>
          <p:spPr>
            <a:xfrm>
              <a:off x="4940700" y="5705840"/>
              <a:ext cx="3694014" cy="84495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a:extLst>
                <a:ext uri="{FF2B5EF4-FFF2-40B4-BE49-F238E27FC236}">
                  <a16:creationId xmlns:a16="http://schemas.microsoft.com/office/drawing/2014/main" id="{4B57E6BF-5211-EFEF-2791-FC750D5E668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p:blipFill>
          <p:spPr bwMode="auto">
            <a:xfrm>
              <a:off x="5137947" y="5847468"/>
              <a:ext cx="3300953" cy="5611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5791152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8A2DC47-A1E0-77B1-2216-5860A9346155}"/>
              </a:ext>
            </a:extLst>
          </p:cNvPr>
          <p:cNvSpPr txBox="1"/>
          <p:nvPr/>
        </p:nvSpPr>
        <p:spPr>
          <a:xfrm>
            <a:off x="0" y="0"/>
            <a:ext cx="4652681" cy="6858000"/>
          </a:xfrm>
          <a:prstGeom prst="rect">
            <a:avLst/>
          </a:prstGeom>
          <a:solidFill>
            <a:srgbClr val="1D2244"/>
          </a:solidFill>
          <a:ln w="12700">
            <a:noFill/>
          </a:ln>
          <a:effectLst>
            <a:outerShdw blurRad="50800" dist="38100" dir="8100000" algn="tr" rotWithShape="0">
              <a:prstClr val="black">
                <a:alpha val="40000"/>
              </a:prstClr>
            </a:outerShdw>
          </a:effectLst>
        </p:spPr>
        <p:txBody>
          <a:bodyPr wrap="square" rtlCol="0">
            <a:noAutofit/>
          </a:bodyPr>
          <a:lstStyle>
            <a:defPPr>
              <a:defRPr lang="en-US"/>
            </a:defPPr>
            <a:lvl1pPr>
              <a:defRPr>
                <a:latin typeface="Arial Black" panose="020B0A04020102020204" pitchFamily="34" charset="0"/>
              </a:defRPr>
            </a:lvl1pPr>
          </a:lstStyle>
          <a:p>
            <a:endParaRPr lang="en-US" dirty="0"/>
          </a:p>
          <a:p>
            <a:endParaRPr lang="en-US" dirty="0"/>
          </a:p>
          <a:p>
            <a:endParaRPr lang="en-US" dirty="0"/>
          </a:p>
          <a:p>
            <a:endParaRPr lang="en-US" dirty="0"/>
          </a:p>
          <a:p>
            <a:endParaRPr lang="en-US" dirty="0"/>
          </a:p>
          <a:p>
            <a:endParaRPr lang="en-US" dirty="0"/>
          </a:p>
        </p:txBody>
      </p:sp>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mtClean="0"/>
              <a:pPr algn="r"/>
              <a:t>47</a:t>
            </a:fld>
            <a:endParaRPr lang="en-US" dirty="0"/>
          </a:p>
        </p:txBody>
      </p:sp>
      <p:sp>
        <p:nvSpPr>
          <p:cNvPr id="14" name="TextBox 13">
            <a:extLst>
              <a:ext uri="{FF2B5EF4-FFF2-40B4-BE49-F238E27FC236}">
                <a16:creationId xmlns:a16="http://schemas.microsoft.com/office/drawing/2014/main" id="{67A60AD8-5793-5727-9644-E8CCDFAB6060}"/>
              </a:ext>
            </a:extLst>
          </p:cNvPr>
          <p:cNvSpPr txBox="1"/>
          <p:nvPr/>
        </p:nvSpPr>
        <p:spPr>
          <a:xfrm>
            <a:off x="-201540" y="2338856"/>
            <a:ext cx="4965328" cy="1938992"/>
          </a:xfrm>
          <a:prstGeom prst="rect">
            <a:avLst/>
          </a:prstGeom>
          <a:noFill/>
        </p:spPr>
        <p:txBody>
          <a:bodyPr wrap="square">
            <a:spAutoFit/>
          </a:bodyPr>
          <a:lstStyle/>
          <a:p>
            <a:pPr algn="ctr"/>
            <a:r>
              <a:rPr lang="en-US" sz="2400" dirty="0">
                <a:solidFill>
                  <a:schemeClr val="bg1"/>
                </a:solidFill>
                <a:latin typeface="Fira Sans" panose="020B0503050000020004" pitchFamily="34" charset="0"/>
                <a:ea typeface="Fira Sans" panose="020B0503050000020004" pitchFamily="34" charset="0"/>
              </a:rPr>
              <a:t>SECTION EIGHT</a:t>
            </a:r>
          </a:p>
          <a:p>
            <a:pPr algn="ctr"/>
            <a:endParaRPr lang="en-US" sz="2400" dirty="0">
              <a:solidFill>
                <a:schemeClr val="bg1"/>
              </a:solidFill>
              <a:latin typeface="Fira Sans" panose="020B0503050000020004" pitchFamily="34" charset="0"/>
              <a:ea typeface="Fira Sans" panose="020B0503050000020004" pitchFamily="34" charset="0"/>
            </a:endParaRPr>
          </a:p>
          <a:p>
            <a:pPr algn="ctr"/>
            <a:r>
              <a:rPr lang="en-US" sz="3600" b="1" dirty="0">
                <a:solidFill>
                  <a:schemeClr val="bg1"/>
                </a:solidFill>
                <a:latin typeface="Fira Sans" panose="020B0503050000020004" pitchFamily="34" charset="0"/>
                <a:ea typeface="Fira Sans" panose="020B0503050000020004" pitchFamily="34" charset="0"/>
              </a:rPr>
              <a:t>BEST</a:t>
            </a:r>
          </a:p>
          <a:p>
            <a:pPr algn="ctr"/>
            <a:r>
              <a:rPr lang="en-US" sz="3600" b="1" dirty="0">
                <a:solidFill>
                  <a:schemeClr val="bg1"/>
                </a:solidFill>
                <a:latin typeface="Fira Sans" panose="020B0503050000020004" pitchFamily="34" charset="0"/>
                <a:ea typeface="Fira Sans" panose="020B0503050000020004" pitchFamily="34" charset="0"/>
              </a:rPr>
              <a:t>PRACTICES</a:t>
            </a:r>
          </a:p>
        </p:txBody>
      </p:sp>
      <p:pic>
        <p:nvPicPr>
          <p:cNvPr id="7" name="Picture 2">
            <a:extLst>
              <a:ext uri="{FF2B5EF4-FFF2-40B4-BE49-F238E27FC236}">
                <a16:creationId xmlns:a16="http://schemas.microsoft.com/office/drawing/2014/main" id="{E71DD711-709E-9D33-53B9-C63B8D74B27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p:blipFill>
        <p:spPr bwMode="auto">
          <a:xfrm>
            <a:off x="5011836" y="6141118"/>
            <a:ext cx="3300953" cy="561161"/>
          </a:xfrm>
          <a:prstGeom prst="rect">
            <a:avLst/>
          </a:prstGeom>
          <a:noFill/>
          <a:extLst>
            <a:ext uri="{909E8E84-426E-40DD-AFC4-6F175D3DCCD1}">
              <a14:hiddenFill xmlns:a14="http://schemas.microsoft.com/office/drawing/2010/main">
                <a:solidFill>
                  <a:srgbClr val="FFFFFF"/>
                </a:solidFill>
              </a14:hiddenFill>
            </a:ext>
          </a:extLst>
        </p:spPr>
      </p:pic>
      <p:sp>
        <p:nvSpPr>
          <p:cNvPr id="4" name="Snip Single Corner Rectangle 3">
            <a:extLst>
              <a:ext uri="{FF2B5EF4-FFF2-40B4-BE49-F238E27FC236}">
                <a16:creationId xmlns:a16="http://schemas.microsoft.com/office/drawing/2014/main" id="{941D9EBD-D16E-8DD6-B4B7-970E97DB61FE}"/>
              </a:ext>
            </a:extLst>
          </p:cNvPr>
          <p:cNvSpPr/>
          <p:nvPr/>
        </p:nvSpPr>
        <p:spPr>
          <a:xfrm>
            <a:off x="4652681" y="434715"/>
            <a:ext cx="7069627" cy="6423286"/>
          </a:xfrm>
          <a:prstGeom prst="snip1Rect">
            <a:avLst/>
          </a:prstGeom>
          <a:solidFill>
            <a:schemeClr val="bg1"/>
          </a:solidFill>
          <a:ln>
            <a:noFill/>
          </a:ln>
          <a:effectLst>
            <a:outerShdw blurRad="50800" dist="38100" dir="18900000" algn="b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314450"/>
            <a:r>
              <a:rPr lang="en-US" sz="1600" b="1" dirty="0">
                <a:solidFill>
                  <a:srgbClr val="1D2244"/>
                </a:solidFill>
                <a:latin typeface="Fira Sans" panose="020B0503050000020004" pitchFamily="34" charset="0"/>
                <a:ea typeface="Fira Sans" panose="020B0503050000020004" pitchFamily="34" charset="0"/>
              </a:rPr>
              <a:t>Recommended Best Practices </a:t>
            </a:r>
            <a:r>
              <a:rPr lang="en-US" sz="1600" dirty="0">
                <a:solidFill>
                  <a:schemeClr val="bg2">
                    <a:lumMod val="25000"/>
                  </a:schemeClr>
                </a:solidFill>
                <a:latin typeface="Fira Sans" panose="020B0503050000020004" pitchFamily="34" charset="0"/>
                <a:ea typeface="Fira Sans" panose="020B0503050000020004" pitchFamily="34" charset="0"/>
              </a:rPr>
              <a:t>to approach technology:</a:t>
            </a:r>
          </a:p>
          <a:p>
            <a:pPr marL="403225"/>
            <a:endParaRPr lang="en-US" sz="1600" dirty="0">
              <a:solidFill>
                <a:schemeClr val="bg2">
                  <a:lumMod val="25000"/>
                </a:schemeClr>
              </a:solidFill>
              <a:latin typeface="Fira Sans" panose="020B0503050000020004" pitchFamily="34" charset="0"/>
              <a:ea typeface="Fira Sans" panose="020B0503050000020004" pitchFamily="34" charset="0"/>
            </a:endParaRPr>
          </a:p>
          <a:p>
            <a:pPr marL="641350" indent="-238125">
              <a:buFont typeface="+mj-lt"/>
              <a:buAutoNum type="arabicPeriod"/>
            </a:pPr>
            <a:r>
              <a:rPr lang="en-US" sz="1600" dirty="0">
                <a:solidFill>
                  <a:schemeClr val="bg2">
                    <a:lumMod val="25000"/>
                  </a:schemeClr>
                </a:solidFill>
                <a:latin typeface="Fira Sans" panose="020B0503050000020004" pitchFamily="34" charset="0"/>
                <a:ea typeface="Fira Sans" panose="020B0503050000020004" pitchFamily="34" charset="0"/>
              </a:rPr>
              <a:t>Deploy FR and license plate recognition (LPR) as part of a structured threat identification program, ensuring that reference databases are accurate, up-to-date, and legally compliant.</a:t>
            </a:r>
          </a:p>
          <a:p>
            <a:pPr marL="641350" indent="-238125">
              <a:buFont typeface="+mj-lt"/>
              <a:buAutoNum type="arabicPeriod"/>
            </a:pPr>
            <a:endParaRPr lang="en-US" sz="1600" dirty="0">
              <a:solidFill>
                <a:schemeClr val="bg2">
                  <a:lumMod val="25000"/>
                </a:schemeClr>
              </a:solidFill>
              <a:latin typeface="Fira Sans" panose="020B0503050000020004" pitchFamily="34" charset="0"/>
              <a:ea typeface="Fira Sans" panose="020B0503050000020004" pitchFamily="34" charset="0"/>
            </a:endParaRPr>
          </a:p>
          <a:p>
            <a:pPr marL="641350" indent="-238125">
              <a:buFont typeface="+mj-lt"/>
              <a:buAutoNum type="arabicPeriod"/>
            </a:pPr>
            <a:r>
              <a:rPr lang="en-US" sz="1600" dirty="0">
                <a:solidFill>
                  <a:schemeClr val="bg2">
                    <a:lumMod val="25000"/>
                  </a:schemeClr>
                </a:solidFill>
                <a:latin typeface="Fira Sans" panose="020B0503050000020004" pitchFamily="34" charset="0"/>
                <a:ea typeface="Fira Sans" panose="020B0503050000020004" pitchFamily="34" charset="0"/>
              </a:rPr>
              <a:t>Build operational playbooks for each technology—detailing alert response procedures, evidence collection standards, and integration with security and law enforcement protocols.</a:t>
            </a:r>
          </a:p>
          <a:p>
            <a:pPr marL="641350" indent="-238125">
              <a:buFont typeface="+mj-lt"/>
              <a:buAutoNum type="arabicPeriod"/>
            </a:pPr>
            <a:endParaRPr lang="en-US" sz="1600" dirty="0">
              <a:solidFill>
                <a:schemeClr val="bg2">
                  <a:lumMod val="25000"/>
                </a:schemeClr>
              </a:solidFill>
              <a:latin typeface="Fira Sans" panose="020B0503050000020004" pitchFamily="34" charset="0"/>
              <a:ea typeface="Fira Sans" panose="020B0503050000020004" pitchFamily="34" charset="0"/>
            </a:endParaRPr>
          </a:p>
          <a:p>
            <a:pPr marL="641350" indent="-238125">
              <a:buFont typeface="+mj-lt"/>
              <a:buAutoNum type="arabicPeriod"/>
            </a:pPr>
            <a:r>
              <a:rPr lang="en-US" sz="1600" dirty="0">
                <a:solidFill>
                  <a:schemeClr val="bg2">
                    <a:lumMod val="25000"/>
                  </a:schemeClr>
                </a:solidFill>
                <a:latin typeface="Fira Sans" panose="020B0503050000020004" pitchFamily="34" charset="0"/>
                <a:ea typeface="Fira Sans" panose="020B0503050000020004" pitchFamily="34" charset="0"/>
              </a:rPr>
              <a:t>Maintain ongoing technical and operational training for staff to optimize technology use and ensure compliance with privacy laws.</a:t>
            </a:r>
          </a:p>
          <a:p>
            <a:pPr marL="641350" indent="-238125">
              <a:buFont typeface="+mj-lt"/>
              <a:buAutoNum type="arabicPeriod"/>
            </a:pPr>
            <a:endParaRPr lang="en-US" sz="1600" dirty="0">
              <a:solidFill>
                <a:schemeClr val="bg2">
                  <a:lumMod val="25000"/>
                </a:schemeClr>
              </a:solidFill>
              <a:latin typeface="Fira Sans" panose="020B0503050000020004" pitchFamily="34" charset="0"/>
              <a:ea typeface="Fira Sans" panose="020B0503050000020004" pitchFamily="34" charset="0"/>
            </a:endParaRPr>
          </a:p>
          <a:p>
            <a:pPr marL="641350" indent="-238125">
              <a:buFont typeface="+mj-lt"/>
              <a:buAutoNum type="arabicPeriod"/>
            </a:pPr>
            <a:endParaRPr lang="en-US" sz="1600" dirty="0">
              <a:solidFill>
                <a:schemeClr val="bg2">
                  <a:lumMod val="25000"/>
                </a:schemeClr>
              </a:solidFill>
              <a:latin typeface="Fira Sans" panose="020B0503050000020004" pitchFamily="34" charset="0"/>
              <a:ea typeface="Fira Sans" panose="020B0503050000020004" pitchFamily="34" charset="0"/>
            </a:endParaRPr>
          </a:p>
          <a:p>
            <a:pPr marL="641350" indent="-238125">
              <a:buFont typeface="+mj-lt"/>
              <a:buAutoNum type="arabicPeriod"/>
            </a:pPr>
            <a:endParaRPr lang="en-US" sz="1600" dirty="0">
              <a:solidFill>
                <a:schemeClr val="bg2">
                  <a:lumMod val="25000"/>
                </a:schemeClr>
              </a:solidFill>
              <a:latin typeface="Fira Sans" panose="020B0503050000020004" pitchFamily="34" charset="0"/>
              <a:ea typeface="Fira Sans" panose="020B0503050000020004" pitchFamily="34" charset="0"/>
            </a:endParaRPr>
          </a:p>
          <a:p>
            <a:pPr marL="641350" indent="-238125">
              <a:buFont typeface="+mj-lt"/>
              <a:buAutoNum type="arabicPeriod"/>
            </a:pPr>
            <a:endParaRPr lang="en-US" sz="1600" dirty="0">
              <a:solidFill>
                <a:schemeClr val="bg2">
                  <a:lumMod val="25000"/>
                </a:schemeClr>
              </a:solidFill>
              <a:latin typeface="Fira Sans" panose="020B0503050000020004" pitchFamily="34" charset="0"/>
              <a:ea typeface="Fira Sans" panose="020B0503050000020004" pitchFamily="34" charset="0"/>
            </a:endParaRPr>
          </a:p>
        </p:txBody>
      </p:sp>
      <p:pic>
        <p:nvPicPr>
          <p:cNvPr id="5" name="Graphic 4" descr="Checkbox Checked with solid fill">
            <a:extLst>
              <a:ext uri="{FF2B5EF4-FFF2-40B4-BE49-F238E27FC236}">
                <a16:creationId xmlns:a16="http://schemas.microsoft.com/office/drawing/2014/main" id="{5E7882D5-7AF0-5C41-61C1-A8F4CD3B0D9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44799" y="4095274"/>
            <a:ext cx="1472650" cy="1472650"/>
          </a:xfrm>
          <a:prstGeom prst="rect">
            <a:avLst/>
          </a:prstGeom>
        </p:spPr>
      </p:pic>
      <p:pic>
        <p:nvPicPr>
          <p:cNvPr id="9" name="Graphic 8" descr="Checkbox Checked with solid fill">
            <a:extLst>
              <a:ext uri="{FF2B5EF4-FFF2-40B4-BE49-F238E27FC236}">
                <a16:creationId xmlns:a16="http://schemas.microsoft.com/office/drawing/2014/main" id="{C52EDCFF-CAB6-5BF5-C4D5-FBE16D165AF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883249" y="925536"/>
            <a:ext cx="1297208" cy="1297208"/>
          </a:xfrm>
          <a:prstGeom prst="rect">
            <a:avLst/>
          </a:prstGeom>
        </p:spPr>
      </p:pic>
    </p:spTree>
    <p:extLst>
      <p:ext uri="{BB962C8B-B14F-4D97-AF65-F5344CB8AC3E}">
        <p14:creationId xmlns:p14="http://schemas.microsoft.com/office/powerpoint/2010/main" val="35507034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83D22-953A-36FB-CF59-EFA01213184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D504595-8624-95A3-A358-4313F68DC597}"/>
              </a:ext>
            </a:extLst>
          </p:cNvPr>
          <p:cNvSpPr>
            <a:spLocks noGrp="1"/>
          </p:cNvSpPr>
          <p:nvPr>
            <p:ph type="sldNum" sz="quarter" idx="4"/>
          </p:nvPr>
        </p:nvSpPr>
        <p:spPr/>
        <p:txBody>
          <a:bodyPr/>
          <a:lstStyle/>
          <a:p>
            <a:pPr algn="r"/>
            <a:fld id="{288C9D1B-96A2-1549-A8E5-402D4C8B6615}" type="slidenum">
              <a:rPr lang="en-US" smtClean="0"/>
              <a:pPr algn="r"/>
              <a:t>48</a:t>
            </a:fld>
            <a:endParaRPr lang="en-US" dirty="0"/>
          </a:p>
        </p:txBody>
      </p:sp>
      <p:sp>
        <p:nvSpPr>
          <p:cNvPr id="4" name="TextBox 3">
            <a:extLst>
              <a:ext uri="{FF2B5EF4-FFF2-40B4-BE49-F238E27FC236}">
                <a16:creationId xmlns:a16="http://schemas.microsoft.com/office/drawing/2014/main" id="{682713B1-0E09-99E5-E8F5-3BCA84C92760}"/>
              </a:ext>
            </a:extLst>
          </p:cNvPr>
          <p:cNvSpPr txBox="1"/>
          <p:nvPr/>
        </p:nvSpPr>
        <p:spPr>
          <a:xfrm>
            <a:off x="700088" y="1435597"/>
            <a:ext cx="10358437" cy="4401205"/>
          </a:xfrm>
          <a:prstGeom prst="rect">
            <a:avLst/>
          </a:prstGeom>
          <a:noFill/>
        </p:spPr>
        <p:txBody>
          <a:bodyPr wrap="square">
            <a:spAutoFit/>
          </a:bodyPr>
          <a:lstStyle/>
          <a:p>
            <a:r>
              <a:rPr lang="en-US" sz="1400" b="1" dirty="0"/>
              <a:t>SECTION 8 OVERVIEW: TECHNOLOGY</a:t>
            </a:r>
          </a:p>
          <a:p>
            <a:endParaRPr lang="en-US" sz="1400" b="1" dirty="0"/>
          </a:p>
          <a:p>
            <a:r>
              <a:rPr lang="en-US" sz="1400" b="1" dirty="0"/>
              <a:t>Analysis</a:t>
            </a:r>
          </a:p>
          <a:p>
            <a:r>
              <a:rPr lang="en-US" sz="1400" dirty="0"/>
              <a:t>Survey results indicate continued growth in the adoption of surveillance technologies, particularly facial recognition, ID scanning, and intelligence-sharing platforms. Respondents also reported that these technologies are improving investigative effectiveness while supporting more proactive surveillance operations.</a:t>
            </a:r>
          </a:p>
          <a:p>
            <a:endParaRPr lang="en-US" sz="1400" dirty="0"/>
          </a:p>
          <a:p>
            <a:r>
              <a:rPr lang="en-US" sz="1400" b="1" dirty="0"/>
              <a:t>Key Findings</a:t>
            </a:r>
          </a:p>
          <a:p>
            <a:pPr marL="285750" indent="-285750">
              <a:buFont typeface="Arial" panose="020B0604020202020204" pitchFamily="34" charset="0"/>
              <a:buChar char="•"/>
            </a:pPr>
            <a:r>
              <a:rPr lang="en-US" sz="1400" b="1" dirty="0"/>
              <a:t>59%</a:t>
            </a:r>
            <a:r>
              <a:rPr lang="en-US" sz="1400" dirty="0"/>
              <a:t> of responding casinos now utilize </a:t>
            </a:r>
            <a:r>
              <a:rPr lang="en-US" sz="1400" b="1" dirty="0"/>
              <a:t>facial recognition technology</a:t>
            </a:r>
            <a:r>
              <a:rPr lang="en-US" sz="1400" dirty="0"/>
              <a:t>, up from </a:t>
            </a:r>
            <a:r>
              <a:rPr lang="en-US" sz="1400" b="1" dirty="0"/>
              <a:t>25% in 2021</a:t>
            </a:r>
            <a:r>
              <a:rPr lang="en-US" sz="1400" dirty="0"/>
              <a:t>. </a:t>
            </a:r>
          </a:p>
          <a:p>
            <a:pPr marL="285750" indent="-285750">
              <a:buFont typeface="Arial" panose="020B0604020202020204" pitchFamily="34" charset="0"/>
              <a:buChar char="•"/>
            </a:pPr>
            <a:r>
              <a:rPr lang="en-US" sz="1400" b="1" dirty="0"/>
              <a:t>67%</a:t>
            </a:r>
            <a:r>
              <a:rPr lang="en-US" sz="1400" dirty="0"/>
              <a:t> of properties report using </a:t>
            </a:r>
            <a:r>
              <a:rPr lang="en-US" sz="1400" b="1" dirty="0"/>
              <a:t>ID scanning solutions</a:t>
            </a:r>
            <a:r>
              <a:rPr lang="en-US" sz="1400" dirty="0"/>
              <a:t>. </a:t>
            </a:r>
          </a:p>
          <a:p>
            <a:pPr marL="285750" indent="-285750">
              <a:buFont typeface="Arial" panose="020B0604020202020204" pitchFamily="34" charset="0"/>
              <a:buChar char="•"/>
            </a:pPr>
            <a:r>
              <a:rPr lang="en-US" sz="1400" b="1" dirty="0"/>
              <a:t>82%</a:t>
            </a:r>
            <a:r>
              <a:rPr lang="en-US" sz="1400" dirty="0"/>
              <a:t> of facial recognition users reported a </a:t>
            </a:r>
            <a:r>
              <a:rPr lang="en-US" sz="1400" b="1" dirty="0"/>
              <a:t>fairly large or huge impact</a:t>
            </a:r>
            <a:r>
              <a:rPr lang="en-US" sz="1400" dirty="0"/>
              <a:t> on detecting criminal activity and undesirable individuals. </a:t>
            </a:r>
          </a:p>
          <a:p>
            <a:pPr marL="285750" indent="-285750">
              <a:buFont typeface="Arial" panose="020B0604020202020204" pitchFamily="34" charset="0"/>
              <a:buChar char="•"/>
            </a:pPr>
            <a:r>
              <a:rPr lang="en-US" sz="1400" dirty="0"/>
              <a:t>Intelligence-sharing platforms such as the </a:t>
            </a:r>
            <a:r>
              <a:rPr lang="en-US" sz="1400" b="1" dirty="0"/>
              <a:t>Oregon Surveillance Network (63%)</a:t>
            </a:r>
            <a:r>
              <a:rPr lang="en-US" sz="1400" dirty="0"/>
              <a:t> and </a:t>
            </a:r>
            <a:r>
              <a:rPr lang="en-US" sz="1400" b="1" dirty="0"/>
              <a:t>eConnect (58%)</a:t>
            </a:r>
            <a:r>
              <a:rPr lang="en-US" sz="1400" dirty="0"/>
              <a:t> continue to support investigations. </a:t>
            </a:r>
          </a:p>
          <a:p>
            <a:pPr marL="285750" indent="-285750">
              <a:buFont typeface="Arial" panose="020B0604020202020204" pitchFamily="34" charset="0"/>
              <a:buChar char="•"/>
            </a:pPr>
            <a:endParaRPr lang="en-US" sz="1400" dirty="0"/>
          </a:p>
          <a:p>
            <a:r>
              <a:rPr lang="en-US" sz="1400" b="1" dirty="0"/>
              <a:t>Why This Matters</a:t>
            </a:r>
          </a:p>
          <a:p>
            <a:pPr marL="285750" indent="-285750">
              <a:buFont typeface="Arial" panose="020B0604020202020204" pitchFamily="34" charset="0"/>
              <a:buChar char="•"/>
            </a:pPr>
            <a:r>
              <a:rPr lang="en-US" sz="1400" dirty="0"/>
              <a:t>Technology has become an integral component of modern surveillance operations. </a:t>
            </a:r>
          </a:p>
          <a:p>
            <a:pPr marL="285750" indent="-285750">
              <a:buFont typeface="Arial" panose="020B0604020202020204" pitchFamily="34" charset="0"/>
              <a:buChar char="•"/>
            </a:pPr>
            <a:r>
              <a:rPr lang="en-US" sz="1400" dirty="0"/>
              <a:t>Advanced investigative tools are improving detection capabilities while supporting more efficient investigations. </a:t>
            </a:r>
          </a:p>
          <a:p>
            <a:pPr marL="285750" indent="-285750">
              <a:buFont typeface="Arial" panose="020B0604020202020204" pitchFamily="34" charset="0"/>
              <a:buChar char="•"/>
            </a:pPr>
            <a:r>
              <a:rPr lang="en-US" sz="1400" dirty="0"/>
              <a:t>Continued investment in technology requires corresponding investments in training, data management, and operational integration. </a:t>
            </a:r>
          </a:p>
        </p:txBody>
      </p:sp>
    </p:spTree>
    <p:extLst>
      <p:ext uri="{BB962C8B-B14F-4D97-AF65-F5344CB8AC3E}">
        <p14:creationId xmlns:p14="http://schemas.microsoft.com/office/powerpoint/2010/main" val="16834859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person, indoor, electronics&#10;&#10;Description automatically generated">
            <a:extLst>
              <a:ext uri="{FF2B5EF4-FFF2-40B4-BE49-F238E27FC236}">
                <a16:creationId xmlns:a16="http://schemas.microsoft.com/office/drawing/2014/main" id="{185AD082-0F6E-1E4F-A06D-1D676854310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915"/>
          <a:stretch/>
        </p:blipFill>
        <p:spPr>
          <a:xfrm>
            <a:off x="7809874" y="1162881"/>
            <a:ext cx="4382124" cy="2837619"/>
          </a:xfrm>
          <a:prstGeom prst="rect">
            <a:avLst/>
          </a:prstGeom>
        </p:spPr>
      </p:pic>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z="1600" smtClean="0">
                <a:solidFill>
                  <a:schemeClr val="bg1"/>
                </a:solidFill>
              </a:rPr>
              <a:pPr algn="r"/>
              <a:t>49</a:t>
            </a:fld>
            <a:endParaRPr lang="en-US" sz="1600" dirty="0">
              <a:solidFill>
                <a:schemeClr val="bg1"/>
              </a:solidFill>
            </a:endParaRPr>
          </a:p>
        </p:txBody>
      </p:sp>
      <p:sp>
        <p:nvSpPr>
          <p:cNvPr id="3" name="TextBox 2">
            <a:extLst>
              <a:ext uri="{FF2B5EF4-FFF2-40B4-BE49-F238E27FC236}">
                <a16:creationId xmlns:a16="http://schemas.microsoft.com/office/drawing/2014/main" id="{65C28064-9DD4-DED0-CDD7-A270539687E9}"/>
              </a:ext>
            </a:extLst>
          </p:cNvPr>
          <p:cNvSpPr txBox="1"/>
          <p:nvPr/>
        </p:nvSpPr>
        <p:spPr>
          <a:xfrm>
            <a:off x="7809874" y="275205"/>
            <a:ext cx="4382125" cy="769441"/>
          </a:xfrm>
          <a:prstGeom prst="rect">
            <a:avLst/>
          </a:prstGeom>
          <a:solidFill>
            <a:srgbClr val="1D2244"/>
          </a:solidFill>
          <a:ln w="12700">
            <a:noFill/>
          </a:ln>
          <a:effectLst>
            <a:outerShdw blurRad="50800" dist="38100" dir="18900000" algn="bl" rotWithShape="0">
              <a:prstClr val="black">
                <a:alpha val="40000"/>
              </a:prstClr>
            </a:outerShdw>
          </a:effectLst>
        </p:spPr>
        <p:txBody>
          <a:bodyPr wrap="square" rtlCol="0">
            <a:spAutoFit/>
          </a:bodyPr>
          <a:lstStyle/>
          <a:p>
            <a:pPr marL="14288"/>
            <a:r>
              <a:rPr lang="en-US" sz="2200" dirty="0">
                <a:solidFill>
                  <a:schemeClr val="bg1"/>
                </a:solidFill>
                <a:latin typeface="Fira Sans" panose="020B0503050000020004" pitchFamily="34" charset="0"/>
                <a:ea typeface="Fira Sans" panose="020B0503050000020004" pitchFamily="34" charset="0"/>
              </a:rPr>
              <a:t>SECTION EIGHT:</a:t>
            </a:r>
          </a:p>
          <a:p>
            <a:pPr marL="14288"/>
            <a:r>
              <a:rPr lang="en-US" sz="2200" b="1" dirty="0">
                <a:solidFill>
                  <a:schemeClr val="bg1"/>
                </a:solidFill>
                <a:latin typeface="Fira Sans" panose="020B0503050000020004" pitchFamily="34" charset="0"/>
                <a:ea typeface="Fira Sans" panose="020B0503050000020004" pitchFamily="34" charset="0"/>
              </a:rPr>
              <a:t>TECHNOLOGY</a:t>
            </a:r>
          </a:p>
        </p:txBody>
      </p:sp>
      <p:sp>
        <p:nvSpPr>
          <p:cNvPr id="5" name="Manual Input 8">
            <a:extLst>
              <a:ext uri="{FF2B5EF4-FFF2-40B4-BE49-F238E27FC236}">
                <a16:creationId xmlns:a16="http://schemas.microsoft.com/office/drawing/2014/main" id="{8F82BF55-4A49-CE32-7425-3A01D4CCC98F}"/>
              </a:ext>
            </a:extLst>
          </p:cNvPr>
          <p:cNvSpPr/>
          <p:nvPr/>
        </p:nvSpPr>
        <p:spPr>
          <a:xfrm>
            <a:off x="7810026" y="4672012"/>
            <a:ext cx="4382127" cy="2259235"/>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957 h 8957"/>
              <a:gd name="connsiteX1" fmla="*/ 9965 w 10000"/>
              <a:gd name="connsiteY1" fmla="*/ 0 h 8957"/>
              <a:gd name="connsiteX2" fmla="*/ 10000 w 10000"/>
              <a:gd name="connsiteY2" fmla="*/ 8957 h 8957"/>
              <a:gd name="connsiteX3" fmla="*/ 0 w 10000"/>
              <a:gd name="connsiteY3" fmla="*/ 8957 h 8957"/>
              <a:gd name="connsiteX4" fmla="*/ 0 w 10000"/>
              <a:gd name="connsiteY4" fmla="*/ 957 h 8957"/>
              <a:gd name="connsiteX0" fmla="*/ 0 w 10000"/>
              <a:gd name="connsiteY0" fmla="*/ 777 h 9709"/>
              <a:gd name="connsiteX1" fmla="*/ 9965 w 10000"/>
              <a:gd name="connsiteY1" fmla="*/ 0 h 9709"/>
              <a:gd name="connsiteX2" fmla="*/ 10000 w 10000"/>
              <a:gd name="connsiteY2" fmla="*/ 9709 h 9709"/>
              <a:gd name="connsiteX3" fmla="*/ 0 w 10000"/>
              <a:gd name="connsiteY3" fmla="*/ 9709 h 9709"/>
              <a:gd name="connsiteX4" fmla="*/ 0 w 10000"/>
              <a:gd name="connsiteY4" fmla="*/ 777 h 9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709">
                <a:moveTo>
                  <a:pt x="0" y="777"/>
                </a:moveTo>
                <a:lnTo>
                  <a:pt x="9965" y="0"/>
                </a:lnTo>
                <a:cubicBezTo>
                  <a:pt x="9977" y="3334"/>
                  <a:pt x="9988" y="6375"/>
                  <a:pt x="10000" y="9709"/>
                </a:cubicBezTo>
                <a:lnTo>
                  <a:pt x="0" y="9709"/>
                </a:lnTo>
                <a:lnTo>
                  <a:pt x="0" y="777"/>
                </a:lnTo>
                <a:close/>
              </a:path>
            </a:pathLst>
          </a:custGeom>
          <a:gradFill flip="none" rotWithShape="1">
            <a:gsLst>
              <a:gs pos="0">
                <a:srgbClr val="D40032">
                  <a:shade val="30000"/>
                  <a:satMod val="115000"/>
                </a:srgbClr>
              </a:gs>
              <a:gs pos="50000">
                <a:srgbClr val="D40032">
                  <a:shade val="67500"/>
                  <a:satMod val="115000"/>
                </a:srgbClr>
              </a:gs>
              <a:gs pos="100000">
                <a:srgbClr val="D40032">
                  <a:shade val="100000"/>
                  <a:satMod val="115000"/>
                </a:srgbClr>
              </a:gs>
            </a:gsLst>
            <a:lin ang="18900000" scaled="1"/>
            <a:tileRect/>
          </a:gradFill>
          <a:ln w="12700">
            <a:noFill/>
          </a:ln>
          <a:effectLst>
            <a:outerShdw blurRad="50800" dist="38100" dir="18900000" algn="bl" rotWithShape="0">
              <a:prstClr val="black">
                <a:alpha val="40000"/>
              </a:prstClr>
            </a:outerShdw>
          </a:effectLst>
        </p:spPr>
        <p:txBody>
          <a:bodyPr wrap="square" rtlCol="0">
            <a:noAutofit/>
          </a:bodyPr>
          <a:lstStyle/>
          <a:p>
            <a:endParaRPr lang="en-US" dirty="0">
              <a:solidFill>
                <a:schemeClr val="tx1"/>
              </a:solidFill>
              <a:latin typeface="Arial Black" panose="020B0A04020102020204" pitchFamily="34" charset="0"/>
            </a:endParaRPr>
          </a:p>
        </p:txBody>
      </p:sp>
      <p:sp>
        <p:nvSpPr>
          <p:cNvPr id="6" name="TextBox 5">
            <a:extLst>
              <a:ext uri="{FF2B5EF4-FFF2-40B4-BE49-F238E27FC236}">
                <a16:creationId xmlns:a16="http://schemas.microsoft.com/office/drawing/2014/main" id="{676013CD-FBB0-BE33-4A0F-EE0A53E728AE}"/>
              </a:ext>
            </a:extLst>
          </p:cNvPr>
          <p:cNvSpPr txBox="1"/>
          <p:nvPr/>
        </p:nvSpPr>
        <p:spPr>
          <a:xfrm>
            <a:off x="8010095" y="4838321"/>
            <a:ext cx="3980033" cy="954107"/>
          </a:xfrm>
          <a:prstGeom prst="rect">
            <a:avLst/>
          </a:prstGeom>
          <a:noFill/>
        </p:spPr>
        <p:txBody>
          <a:bodyPr wrap="square" rtlCol="0">
            <a:spAutoFit/>
          </a:bodyPr>
          <a:lstStyle/>
          <a:p>
            <a:pPr algn="r"/>
            <a:endParaRPr lang="en-US" sz="1100" dirty="0">
              <a:solidFill>
                <a:schemeClr val="bg1"/>
              </a:solidFill>
              <a:latin typeface="Fira Sans Condensed Book" panose="020B0503050000020004" pitchFamily="34" charset="0"/>
              <a:ea typeface="Fira Sans Condensed Book" panose="020B0503050000020004" pitchFamily="34" charset="0"/>
            </a:endParaRPr>
          </a:p>
          <a:p>
            <a:pPr algn="r"/>
            <a:endParaRPr lang="en-US" sz="1100" dirty="0">
              <a:solidFill>
                <a:schemeClr val="bg1"/>
              </a:solidFill>
              <a:latin typeface="Fira Sans Condensed Book" panose="020B0503050000020004" pitchFamily="34" charset="0"/>
              <a:ea typeface="Fira Sans Condensed Book" panose="020B0503050000020004" pitchFamily="34" charset="0"/>
            </a:endParaRPr>
          </a:p>
          <a:p>
            <a:pPr marL="7938"/>
            <a:r>
              <a:rPr lang="en-US" sz="1100" b="1" dirty="0">
                <a:solidFill>
                  <a:schemeClr val="bg1"/>
                </a:solidFill>
                <a:latin typeface="Fira Sans" panose="020B0503050000020004" pitchFamily="34" charset="0"/>
                <a:ea typeface="Fira Sans" panose="020B0503050000020004" pitchFamily="34" charset="0"/>
              </a:rPr>
              <a:t>RESPONDENT COMMENTS </a:t>
            </a:r>
          </a:p>
          <a:p>
            <a:pPr marL="7938"/>
            <a:endParaRPr lang="en-US" sz="1100" b="1" dirty="0">
              <a:solidFill>
                <a:schemeClr val="bg1"/>
              </a:solidFill>
              <a:latin typeface="Fira Sans" panose="020B0503050000020004" pitchFamily="34" charset="0"/>
              <a:ea typeface="Fira Sans" panose="020B0503050000020004" pitchFamily="34" charset="0"/>
            </a:endParaRPr>
          </a:p>
          <a:p>
            <a:pPr marL="7938"/>
            <a:r>
              <a:rPr lang="en-US" sz="1200" dirty="0">
                <a:solidFill>
                  <a:schemeClr val="bg1"/>
                </a:solidFill>
              </a:rPr>
              <a:t>“Technology brings more trust in agents.”</a:t>
            </a:r>
            <a:endParaRPr lang="en-US" sz="1200" b="1" dirty="0">
              <a:solidFill>
                <a:schemeClr val="bg1"/>
              </a:solidFill>
              <a:latin typeface="Fira Sans" panose="020B0503050000020004" pitchFamily="34" charset="0"/>
              <a:ea typeface="Fira Sans" panose="020B0503050000020004" pitchFamily="34" charset="0"/>
            </a:endParaRPr>
          </a:p>
        </p:txBody>
      </p:sp>
      <p:sp>
        <p:nvSpPr>
          <p:cNvPr id="8" name="TextBox 7">
            <a:extLst>
              <a:ext uri="{FF2B5EF4-FFF2-40B4-BE49-F238E27FC236}">
                <a16:creationId xmlns:a16="http://schemas.microsoft.com/office/drawing/2014/main" id="{E34AE22D-97E8-AC77-FD5E-9E91CA2E3E59}"/>
              </a:ext>
            </a:extLst>
          </p:cNvPr>
          <p:cNvSpPr txBox="1"/>
          <p:nvPr/>
        </p:nvSpPr>
        <p:spPr>
          <a:xfrm>
            <a:off x="7942206" y="6514528"/>
            <a:ext cx="3120934" cy="261610"/>
          </a:xfrm>
          <a:prstGeom prst="rect">
            <a:avLst/>
          </a:prstGeom>
          <a:noFill/>
        </p:spPr>
        <p:txBody>
          <a:bodyPr wrap="square" rtlCol="0">
            <a:spAutoFit/>
          </a:bodyPr>
          <a:lstStyle/>
          <a:p>
            <a:r>
              <a:rPr lang="en-US" sz="1100" dirty="0">
                <a:solidFill>
                  <a:schemeClr val="bg1"/>
                </a:solidFill>
              </a:rPr>
              <a:t>** Respondent comments are not edited</a:t>
            </a:r>
          </a:p>
        </p:txBody>
      </p:sp>
      <p:sp>
        <p:nvSpPr>
          <p:cNvPr id="7" name="TextBox 6">
            <a:extLst>
              <a:ext uri="{FF2B5EF4-FFF2-40B4-BE49-F238E27FC236}">
                <a16:creationId xmlns:a16="http://schemas.microsoft.com/office/drawing/2014/main" id="{038C8C18-1B01-905A-A245-863C205913F0}"/>
              </a:ext>
            </a:extLst>
          </p:cNvPr>
          <p:cNvSpPr txBox="1"/>
          <p:nvPr/>
        </p:nvSpPr>
        <p:spPr>
          <a:xfrm>
            <a:off x="5500856" y="5191088"/>
            <a:ext cx="1766485" cy="461665"/>
          </a:xfrm>
          <a:prstGeom prst="rect">
            <a:avLst/>
          </a:prstGeom>
          <a:solidFill>
            <a:srgbClr val="FFCC00"/>
          </a:solidFill>
        </p:spPr>
        <p:txBody>
          <a:bodyPr wrap="square">
            <a:spAutoFit/>
          </a:bodyPr>
          <a:lstStyle>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a:pPr algn="ctr"/>
            <a:r>
              <a:rPr lang="en-US" sz="1200" i="1" dirty="0">
                <a:latin typeface="Arial" panose="020B0604020202020204" pitchFamily="34" charset="0"/>
              </a:rPr>
              <a:t>(Multiple responses permitted.) </a:t>
            </a:r>
          </a:p>
        </p:txBody>
      </p:sp>
      <p:graphicFrame>
        <p:nvGraphicFramePr>
          <p:cNvPr id="9" name="Chart 8">
            <a:extLst>
              <a:ext uri="{FF2B5EF4-FFF2-40B4-BE49-F238E27FC236}">
                <a16:creationId xmlns:a16="http://schemas.microsoft.com/office/drawing/2014/main" id="{32036429-FBE1-433F-9456-DBB9E7F51123}"/>
              </a:ext>
            </a:extLst>
          </p:cNvPr>
          <p:cNvGraphicFramePr>
            <a:graphicFrameLocks/>
          </p:cNvGraphicFramePr>
          <p:nvPr>
            <p:extLst>
              <p:ext uri="{D42A27DB-BD31-4B8C-83A1-F6EECF244321}">
                <p14:modId xmlns:p14="http://schemas.microsoft.com/office/powerpoint/2010/main" val="1056441639"/>
              </p:ext>
            </p:extLst>
          </p:nvPr>
        </p:nvGraphicFramePr>
        <p:xfrm>
          <a:off x="567688" y="1509770"/>
          <a:ext cx="5895741" cy="414298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2485909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9E1CC-1368-B2F7-6BD5-9A0697C97F4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08A295-D0CF-A5DB-2150-650D1DD3419E}"/>
              </a:ext>
            </a:extLst>
          </p:cNvPr>
          <p:cNvSpPr>
            <a:spLocks noGrp="1"/>
          </p:cNvSpPr>
          <p:nvPr>
            <p:ph type="sldNum" sz="quarter" idx="4"/>
          </p:nvPr>
        </p:nvSpPr>
        <p:spPr/>
        <p:txBody>
          <a:bodyPr/>
          <a:lstStyle/>
          <a:p>
            <a:pPr algn="r"/>
            <a:fld id="{288C9D1B-96A2-1549-A8E5-402D4C8B6615}" type="slidenum">
              <a:rPr lang="en-US" smtClean="0"/>
              <a:pPr algn="r"/>
              <a:t>5</a:t>
            </a:fld>
            <a:endParaRPr lang="en-US" dirty="0"/>
          </a:p>
        </p:txBody>
      </p:sp>
      <p:sp>
        <p:nvSpPr>
          <p:cNvPr id="3" name="TextBox 2">
            <a:extLst>
              <a:ext uri="{FF2B5EF4-FFF2-40B4-BE49-F238E27FC236}">
                <a16:creationId xmlns:a16="http://schemas.microsoft.com/office/drawing/2014/main" id="{01118451-2CE3-C5E5-3406-41F162FA0BDF}"/>
              </a:ext>
            </a:extLst>
          </p:cNvPr>
          <p:cNvSpPr txBox="1"/>
          <p:nvPr/>
        </p:nvSpPr>
        <p:spPr>
          <a:xfrm>
            <a:off x="1185864" y="1618188"/>
            <a:ext cx="10041812" cy="2031325"/>
          </a:xfrm>
          <a:prstGeom prst="rect">
            <a:avLst/>
          </a:prstGeom>
          <a:solidFill>
            <a:schemeClr val="bg1"/>
          </a:solidFill>
          <a:ln>
            <a:solidFill>
              <a:srgbClr val="FF0000"/>
            </a:solidFill>
          </a:ln>
          <a:effectLst>
            <a:outerShdw blurRad="50800" dist="38100" dir="2700000" algn="tl" rotWithShape="0">
              <a:prstClr val="black">
                <a:alpha val="40000"/>
              </a:prstClr>
            </a:outerShdw>
          </a:effectLst>
        </p:spPr>
        <p:txBody>
          <a:bodyPr wrap="square" rtlCol="0">
            <a:spAutoFit/>
          </a:bodyPr>
          <a:lstStyle/>
          <a:p>
            <a:r>
              <a:rPr lang="en-US" sz="1400" b="1" dirty="0"/>
              <a:t>KEY INDUSTRY TRENDS (continued)</a:t>
            </a:r>
          </a:p>
          <a:p>
            <a:endParaRPr lang="en-US" sz="1400" dirty="0"/>
          </a:p>
          <a:p>
            <a:r>
              <a:rPr lang="en-US" sz="1400" dirty="0"/>
              <a:t>• </a:t>
            </a:r>
            <a:r>
              <a:rPr lang="en-US" sz="1400" b="1" dirty="0"/>
              <a:t>Information sharing and intelligence platforms have become standard investigative resources</a:t>
            </a:r>
            <a:r>
              <a:rPr lang="en-US" sz="1400" dirty="0"/>
              <a:t>, improving collaboration and investigative effectiveness across jurisdictions.</a:t>
            </a:r>
          </a:p>
          <a:p>
            <a:r>
              <a:rPr lang="en-US" sz="1400" dirty="0"/>
              <a:t>• </a:t>
            </a:r>
            <a:r>
              <a:rPr lang="en-US" sz="1400" b="1" dirty="0"/>
              <a:t>Operational reporting systems are widely available</a:t>
            </a:r>
            <a:r>
              <a:rPr lang="en-US" sz="1400" dirty="0"/>
              <a:t>, yet survey results indicate that information analysis remains an area with significant opportunity for continued growth.</a:t>
            </a:r>
          </a:p>
          <a:p>
            <a:r>
              <a:rPr lang="en-US" sz="1400" dirty="0"/>
              <a:t>• </a:t>
            </a:r>
            <a:r>
              <a:rPr lang="en-US" sz="1400" b="1" dirty="0"/>
              <a:t>Surveillance departments continue investing in both personnel and technology</a:t>
            </a:r>
            <a:r>
              <a:rPr lang="en-US" sz="1400" dirty="0"/>
              <a:t>, reflecting the profession's evolution from traditional observation toward intelligence-driven operations.</a:t>
            </a:r>
          </a:p>
          <a:p>
            <a:endParaRPr lang="en-US" sz="1400" dirty="0"/>
          </a:p>
        </p:txBody>
      </p:sp>
      <p:sp>
        <p:nvSpPr>
          <p:cNvPr id="7" name="TextBox 6">
            <a:extLst>
              <a:ext uri="{FF2B5EF4-FFF2-40B4-BE49-F238E27FC236}">
                <a16:creationId xmlns:a16="http://schemas.microsoft.com/office/drawing/2014/main" id="{FC6C4EBF-776B-FD65-C9A7-E8B7E990A390}"/>
              </a:ext>
            </a:extLst>
          </p:cNvPr>
          <p:cNvSpPr txBox="1"/>
          <p:nvPr/>
        </p:nvSpPr>
        <p:spPr>
          <a:xfrm>
            <a:off x="7572375" y="275205"/>
            <a:ext cx="4619624" cy="430887"/>
          </a:xfrm>
          <a:prstGeom prst="rect">
            <a:avLst/>
          </a:prstGeom>
          <a:solidFill>
            <a:srgbClr val="D40032"/>
          </a:solidFill>
          <a:ln w="12700">
            <a:noFill/>
          </a:ln>
          <a:effectLst>
            <a:outerShdw blurRad="50800" dist="38100" dir="18900000" algn="bl" rotWithShape="0">
              <a:prstClr val="black">
                <a:alpha val="40000"/>
              </a:prstClr>
            </a:outerShdw>
          </a:effectLst>
        </p:spPr>
        <p:txBody>
          <a:bodyPr wrap="square" rtlCol="0">
            <a:spAutoFit/>
          </a:bodyPr>
          <a:lstStyle/>
          <a:p>
            <a:pPr marL="14288"/>
            <a:r>
              <a:rPr lang="en-US" sz="2200" b="1" dirty="0">
                <a:solidFill>
                  <a:schemeClr val="bg1"/>
                </a:solidFill>
                <a:latin typeface="Fira Sans" panose="020B0503050000020004" pitchFamily="34" charset="0"/>
                <a:ea typeface="Fira Sans" panose="020B0503050000020004" pitchFamily="34" charset="0"/>
              </a:rPr>
              <a:t>    EXECUTIVE SUMMARY</a:t>
            </a:r>
          </a:p>
        </p:txBody>
      </p:sp>
      <p:sp>
        <p:nvSpPr>
          <p:cNvPr id="4" name="TextBox 3">
            <a:extLst>
              <a:ext uri="{FF2B5EF4-FFF2-40B4-BE49-F238E27FC236}">
                <a16:creationId xmlns:a16="http://schemas.microsoft.com/office/drawing/2014/main" id="{847C2281-D96D-19EB-7D7D-8CD3BA0ACB0E}"/>
              </a:ext>
            </a:extLst>
          </p:cNvPr>
          <p:cNvSpPr txBox="1"/>
          <p:nvPr/>
        </p:nvSpPr>
        <p:spPr>
          <a:xfrm>
            <a:off x="1166313" y="3914775"/>
            <a:ext cx="7075319" cy="1815882"/>
          </a:xfrm>
          <a:prstGeom prst="rect">
            <a:avLst/>
          </a:prstGeom>
          <a:noFill/>
        </p:spPr>
        <p:txBody>
          <a:bodyPr wrap="square" rtlCol="0">
            <a:spAutoFit/>
          </a:bodyPr>
          <a:lstStyle/>
          <a:p>
            <a:r>
              <a:rPr lang="en-US" sz="1600" b="1" i="1" dirty="0"/>
              <a:t>Executive Perspective:</a:t>
            </a:r>
          </a:p>
          <a:p>
            <a:endParaRPr lang="en-US" sz="1600" b="1" i="1" dirty="0"/>
          </a:p>
          <a:p>
            <a:r>
              <a:rPr lang="en-US" sz="1600" b="1" i="1" dirty="0"/>
              <a:t>The survey findings indicate that casino surveillance is increasingly functioning as an enterprise risk management partner—combining experienced personnel, advanced technology, operational intelligence, and cross-functional collaboration to protect gaming operations, assets, employees, and guests.</a:t>
            </a:r>
          </a:p>
        </p:txBody>
      </p:sp>
    </p:spTree>
    <p:extLst>
      <p:ext uri="{BB962C8B-B14F-4D97-AF65-F5344CB8AC3E}">
        <p14:creationId xmlns:p14="http://schemas.microsoft.com/office/powerpoint/2010/main" val="12654523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mtClean="0"/>
              <a:pPr algn="r"/>
              <a:t>50</a:t>
            </a:fld>
            <a:endParaRPr lang="en-US" dirty="0"/>
          </a:p>
        </p:txBody>
      </p:sp>
      <p:sp>
        <p:nvSpPr>
          <p:cNvPr id="8" name="TextBox 7">
            <a:extLst>
              <a:ext uri="{FF2B5EF4-FFF2-40B4-BE49-F238E27FC236}">
                <a16:creationId xmlns:a16="http://schemas.microsoft.com/office/drawing/2014/main" id="{2C377546-7608-69AE-6908-E72667B9A209}"/>
              </a:ext>
            </a:extLst>
          </p:cNvPr>
          <p:cNvSpPr txBox="1"/>
          <p:nvPr/>
        </p:nvSpPr>
        <p:spPr>
          <a:xfrm>
            <a:off x="7809874" y="275205"/>
            <a:ext cx="4382125" cy="769441"/>
          </a:xfrm>
          <a:prstGeom prst="rect">
            <a:avLst/>
          </a:prstGeom>
          <a:solidFill>
            <a:srgbClr val="1D2244"/>
          </a:solidFill>
          <a:ln w="12700">
            <a:noFill/>
          </a:ln>
          <a:effectLst>
            <a:outerShdw blurRad="50800" dist="38100" dir="18900000" algn="bl" rotWithShape="0">
              <a:prstClr val="black">
                <a:alpha val="40000"/>
              </a:prstClr>
            </a:outerShdw>
          </a:effectLst>
        </p:spPr>
        <p:txBody>
          <a:bodyPr wrap="square" rtlCol="0">
            <a:spAutoFit/>
          </a:bodyPr>
          <a:lstStyle/>
          <a:p>
            <a:pPr marL="14288"/>
            <a:r>
              <a:rPr lang="en-US" sz="2200" dirty="0">
                <a:solidFill>
                  <a:schemeClr val="bg1"/>
                </a:solidFill>
                <a:latin typeface="Fira Sans" panose="020B0503050000020004" pitchFamily="34" charset="0"/>
                <a:ea typeface="Fira Sans" panose="020B0503050000020004" pitchFamily="34" charset="0"/>
              </a:rPr>
              <a:t>SECTION EIGHT:</a:t>
            </a:r>
          </a:p>
          <a:p>
            <a:pPr marL="14288"/>
            <a:r>
              <a:rPr lang="en-US" sz="2200" b="1" dirty="0">
                <a:solidFill>
                  <a:schemeClr val="bg1"/>
                </a:solidFill>
                <a:latin typeface="Fira Sans" panose="020B0503050000020004" pitchFamily="34" charset="0"/>
                <a:ea typeface="Fira Sans" panose="020B0503050000020004" pitchFamily="34" charset="0"/>
              </a:rPr>
              <a:t>TECHNOLOGY</a:t>
            </a:r>
          </a:p>
        </p:txBody>
      </p:sp>
      <p:graphicFrame>
        <p:nvGraphicFramePr>
          <p:cNvPr id="5" name="Table 4">
            <a:extLst>
              <a:ext uri="{FF2B5EF4-FFF2-40B4-BE49-F238E27FC236}">
                <a16:creationId xmlns:a16="http://schemas.microsoft.com/office/drawing/2014/main" id="{2000BC56-BB1A-46AD-292F-AF11F98481CF}"/>
              </a:ext>
            </a:extLst>
          </p:cNvPr>
          <p:cNvGraphicFramePr>
            <a:graphicFrameLocks noGrp="1"/>
          </p:cNvGraphicFramePr>
          <p:nvPr>
            <p:extLst>
              <p:ext uri="{D42A27DB-BD31-4B8C-83A1-F6EECF244321}">
                <p14:modId xmlns:p14="http://schemas.microsoft.com/office/powerpoint/2010/main" val="1808298897"/>
              </p:ext>
            </p:extLst>
          </p:nvPr>
        </p:nvGraphicFramePr>
        <p:xfrm>
          <a:off x="7992728" y="1096624"/>
          <a:ext cx="4016416" cy="2353228"/>
        </p:xfrm>
        <a:graphic>
          <a:graphicData uri="http://schemas.openxmlformats.org/drawingml/2006/table">
            <a:tbl>
              <a:tblPr>
                <a:tableStyleId>{5C22544A-7EE6-4342-B048-85BDC9FD1C3A}</a:tableStyleId>
              </a:tblPr>
              <a:tblGrid>
                <a:gridCol w="1004104">
                  <a:extLst>
                    <a:ext uri="{9D8B030D-6E8A-4147-A177-3AD203B41FA5}">
                      <a16:colId xmlns:a16="http://schemas.microsoft.com/office/drawing/2014/main" val="2521689730"/>
                    </a:ext>
                  </a:extLst>
                </a:gridCol>
                <a:gridCol w="1004104">
                  <a:extLst>
                    <a:ext uri="{9D8B030D-6E8A-4147-A177-3AD203B41FA5}">
                      <a16:colId xmlns:a16="http://schemas.microsoft.com/office/drawing/2014/main" val="4061673646"/>
                    </a:ext>
                  </a:extLst>
                </a:gridCol>
                <a:gridCol w="1004104">
                  <a:extLst>
                    <a:ext uri="{9D8B030D-6E8A-4147-A177-3AD203B41FA5}">
                      <a16:colId xmlns:a16="http://schemas.microsoft.com/office/drawing/2014/main" val="2890235663"/>
                    </a:ext>
                  </a:extLst>
                </a:gridCol>
                <a:gridCol w="1004104">
                  <a:extLst>
                    <a:ext uri="{9D8B030D-6E8A-4147-A177-3AD203B41FA5}">
                      <a16:colId xmlns:a16="http://schemas.microsoft.com/office/drawing/2014/main" val="3620941953"/>
                    </a:ext>
                  </a:extLst>
                </a:gridCol>
              </a:tblGrid>
              <a:tr h="903619">
                <a:tc gridSpan="4">
                  <a:txBody>
                    <a:bodyPr/>
                    <a:lstStyle/>
                    <a:p>
                      <a:pPr algn="ctr" fontAlgn="b">
                        <a:buNone/>
                      </a:pPr>
                      <a:r>
                        <a:rPr lang="en-US" sz="1400" b="1" i="0" u="none" strike="noStrike" dirty="0">
                          <a:effectLst/>
                          <a:latin typeface="Fira Sans" panose="020B0503050000020004" pitchFamily="34" charset="0"/>
                          <a:ea typeface="Fira Sans" panose="020B0503050000020004" pitchFamily="34" charset="0"/>
                        </a:rPr>
                        <a:t>2026: Percent of casinos using facial recognition</a:t>
                      </a:r>
                    </a:p>
                    <a:p>
                      <a:pPr algn="ctr" fontAlgn="b">
                        <a:buNone/>
                      </a:pPr>
                      <a:r>
                        <a:rPr lang="en-US" sz="1400" b="1" i="0" u="none" strike="noStrike" dirty="0">
                          <a:effectLst/>
                          <a:latin typeface="Fira Sans" panose="020B0503050000020004" pitchFamily="34" charset="0"/>
                          <a:ea typeface="Fira Sans" panose="020B0503050000020004" pitchFamily="34" charset="0"/>
                        </a:rPr>
                        <a:t>technology by gaming floor size</a:t>
                      </a:r>
                    </a:p>
                    <a:p>
                      <a:pPr algn="ctr" fontAlgn="b">
                        <a:buNone/>
                      </a:pPr>
                      <a:endParaRPr lang="en-US" sz="1400" b="1" i="0" u="none" strike="noStrike" dirty="0">
                        <a:effectLst/>
                        <a:latin typeface="Arial" panose="020B0604020202020204" pitchFamily="34" charset="0"/>
                      </a:endParaRPr>
                    </a:p>
                    <a:p>
                      <a:pPr algn="ctr" fontAlgn="b">
                        <a:buNone/>
                      </a:pPr>
                      <a:endParaRPr lang="en-US" sz="1400" b="0" i="1" u="none" strike="noStrike" dirty="0">
                        <a:effectLst/>
                        <a:latin typeface="Arial" panose="020B0604020202020204" pitchFamily="34" charset="0"/>
                      </a:endParaRPr>
                    </a:p>
                  </a:txBody>
                  <a:tcPr marL="7620" marR="7620" marT="7620" marB="0" anchor="b"/>
                </a:tc>
                <a:tc hMerge="1">
                  <a:txBody>
                    <a:bodyPr/>
                    <a:lstStyle/>
                    <a:p>
                      <a:pPr algn="l" fontAlgn="b">
                        <a:buNone/>
                      </a:pPr>
                      <a:endParaRPr lang="en-US" sz="1000" b="1" i="0" u="none" strike="noStrike">
                        <a:effectLst/>
                        <a:latin typeface="Arial" panose="020B0604020202020204" pitchFamily="34" charset="0"/>
                      </a:endParaRPr>
                    </a:p>
                  </a:txBody>
                  <a:tcPr marL="7620" marR="7620" marT="7620" marB="0" anchor="b"/>
                </a:tc>
                <a:tc hMerge="1">
                  <a:txBody>
                    <a:bodyPr/>
                    <a:lstStyle/>
                    <a:p>
                      <a:pPr algn="l" fontAlgn="b">
                        <a:buNone/>
                      </a:pPr>
                      <a:endParaRPr lang="en-US" sz="1000" b="1" i="0" u="none" strike="noStrike">
                        <a:effectLst/>
                        <a:latin typeface="Arial" panose="020B0604020202020204" pitchFamily="34" charset="0"/>
                      </a:endParaRPr>
                    </a:p>
                  </a:txBody>
                  <a:tcPr marL="7620" marR="7620" marT="7620" marB="0" anchor="b"/>
                </a:tc>
                <a:tc hMerge="1">
                  <a:txBody>
                    <a:bodyPr/>
                    <a:lstStyle/>
                    <a:p>
                      <a:pPr algn="l" fontAlgn="b">
                        <a:buNone/>
                      </a:pPr>
                      <a:endParaRPr lang="en-US" sz="1000" b="1"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3972780428"/>
                  </a:ext>
                </a:extLst>
              </a:tr>
              <a:tr h="523377">
                <a:tc>
                  <a:txBody>
                    <a:bodyPr/>
                    <a:lstStyle/>
                    <a:p>
                      <a:pPr algn="ctr" fontAlgn="b">
                        <a:buNone/>
                      </a:pPr>
                      <a:r>
                        <a:rPr lang="en-US" sz="1200" b="1" u="none" strike="noStrike" dirty="0">
                          <a:effectLst/>
                        </a:rPr>
                        <a:t>Facial technology usage </a:t>
                      </a:r>
                      <a:endParaRPr lang="en-US" sz="1200" b="1" i="0" u="none" strike="noStrike" dirty="0">
                        <a:effectLst/>
                        <a:latin typeface="Arial" panose="020B0604020202020204" pitchFamily="34" charset="0"/>
                      </a:endParaRPr>
                    </a:p>
                  </a:txBody>
                  <a:tcPr marL="7620" marR="7620" marT="7620" marB="0" anchor="b"/>
                </a:tc>
                <a:tc>
                  <a:txBody>
                    <a:bodyPr/>
                    <a:lstStyle/>
                    <a:p>
                      <a:pPr algn="r" fontAlgn="b">
                        <a:buNone/>
                      </a:pPr>
                      <a:r>
                        <a:rPr lang="en-US" sz="1200" b="1" u="none" strike="noStrike" dirty="0">
                          <a:effectLst/>
                        </a:rPr>
                        <a:t>Less than 50,000 sf</a:t>
                      </a:r>
                      <a:endParaRPr lang="en-US" sz="1200" b="1" i="0" u="none" strike="noStrike" dirty="0">
                        <a:effectLst/>
                        <a:latin typeface="Arial" panose="020B0604020202020204" pitchFamily="34" charset="0"/>
                      </a:endParaRPr>
                    </a:p>
                  </a:txBody>
                  <a:tcPr marL="7620" marR="7620" marT="7620" marB="0" anchor="b"/>
                </a:tc>
                <a:tc>
                  <a:txBody>
                    <a:bodyPr/>
                    <a:lstStyle/>
                    <a:p>
                      <a:pPr algn="r" fontAlgn="b">
                        <a:buNone/>
                      </a:pPr>
                      <a:r>
                        <a:rPr lang="en-US" sz="1200" b="1" u="none" strike="noStrike" dirty="0">
                          <a:effectLst/>
                        </a:rPr>
                        <a:t>50,000 – 100,000 sf</a:t>
                      </a:r>
                      <a:endParaRPr lang="en-US" sz="1200" b="1" i="0" u="none" strike="noStrike" dirty="0">
                        <a:effectLst/>
                        <a:latin typeface="Arial" panose="020B0604020202020204" pitchFamily="34" charset="0"/>
                      </a:endParaRPr>
                    </a:p>
                  </a:txBody>
                  <a:tcPr marL="7620" marR="7620" marT="7620" marB="0" anchor="b"/>
                </a:tc>
                <a:tc>
                  <a:txBody>
                    <a:bodyPr/>
                    <a:lstStyle/>
                    <a:p>
                      <a:pPr algn="r" fontAlgn="b">
                        <a:buNone/>
                      </a:pPr>
                      <a:r>
                        <a:rPr lang="en-US" sz="1200" b="1" u="none" strike="noStrike" dirty="0">
                          <a:effectLst/>
                        </a:rPr>
                        <a:t>More than 100,000 sf</a:t>
                      </a:r>
                      <a:endParaRPr lang="en-US" sz="1200" b="1"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2606147311"/>
                  </a:ext>
                </a:extLst>
              </a:tr>
              <a:tr h="297783">
                <a:tc>
                  <a:txBody>
                    <a:bodyPr/>
                    <a:lstStyle/>
                    <a:p>
                      <a:pPr algn="l" fontAlgn="b">
                        <a:buNone/>
                      </a:pPr>
                      <a:r>
                        <a:rPr lang="en-US" sz="1200" b="1" u="none" strike="noStrike" dirty="0">
                          <a:effectLst/>
                        </a:rPr>
                        <a:t>Yes</a:t>
                      </a:r>
                      <a:endParaRPr lang="en-US" sz="1200" b="1" i="0" u="none" strike="noStrike" dirty="0">
                        <a:effectLst/>
                        <a:latin typeface="Arial" panose="020B0604020202020204" pitchFamily="34" charset="0"/>
                      </a:endParaRPr>
                    </a:p>
                  </a:txBody>
                  <a:tcPr marL="114300" marR="7620" marT="7620" marB="0" anchor="b"/>
                </a:tc>
                <a:tc>
                  <a:txBody>
                    <a:bodyPr/>
                    <a:lstStyle/>
                    <a:p>
                      <a:pPr algn="r" fontAlgn="b">
                        <a:buNone/>
                      </a:pPr>
                      <a:r>
                        <a:rPr lang="en-US" sz="1200" u="none" strike="noStrike" dirty="0">
                          <a:effectLst/>
                        </a:rPr>
                        <a:t>53%</a:t>
                      </a:r>
                      <a:endParaRPr lang="en-US" sz="1200" b="0" i="0" u="none" strike="noStrike" dirty="0">
                        <a:effectLst/>
                        <a:latin typeface="Arial" panose="020B0604020202020204" pitchFamily="34" charset="0"/>
                      </a:endParaRPr>
                    </a:p>
                  </a:txBody>
                  <a:tcPr marL="7620" marR="7620" marT="7620" marB="0" anchor="b"/>
                </a:tc>
                <a:tc>
                  <a:txBody>
                    <a:bodyPr/>
                    <a:lstStyle/>
                    <a:p>
                      <a:pPr algn="r" fontAlgn="b">
                        <a:buNone/>
                      </a:pPr>
                      <a:r>
                        <a:rPr lang="en-US" sz="1200" u="none" strike="noStrike" dirty="0">
                          <a:effectLst/>
                        </a:rPr>
                        <a:t>56%</a:t>
                      </a:r>
                      <a:endParaRPr lang="en-US" sz="1200" b="0" i="0" u="none" strike="noStrike" dirty="0">
                        <a:effectLst/>
                        <a:latin typeface="Arial" panose="020B0604020202020204" pitchFamily="34" charset="0"/>
                      </a:endParaRPr>
                    </a:p>
                  </a:txBody>
                  <a:tcPr marL="7620" marR="7620" marT="7620" marB="0" anchor="b"/>
                </a:tc>
                <a:tc>
                  <a:txBody>
                    <a:bodyPr/>
                    <a:lstStyle/>
                    <a:p>
                      <a:pPr algn="r" fontAlgn="b">
                        <a:buNone/>
                      </a:pPr>
                      <a:r>
                        <a:rPr lang="en-US" sz="1200" u="none" strike="noStrike" dirty="0">
                          <a:effectLst/>
                        </a:rPr>
                        <a:t>80%</a:t>
                      </a:r>
                      <a:endParaRPr lang="en-US" sz="12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2305423609"/>
                  </a:ext>
                </a:extLst>
              </a:tr>
              <a:tr h="297783">
                <a:tc>
                  <a:txBody>
                    <a:bodyPr/>
                    <a:lstStyle/>
                    <a:p>
                      <a:pPr algn="l" fontAlgn="b">
                        <a:buNone/>
                      </a:pPr>
                      <a:r>
                        <a:rPr lang="en-US" sz="1200" b="1" u="none" strike="noStrike" dirty="0">
                          <a:effectLst/>
                        </a:rPr>
                        <a:t>No</a:t>
                      </a:r>
                      <a:endParaRPr lang="en-US" sz="1200" b="1" i="0" u="none" strike="noStrike" dirty="0">
                        <a:effectLst/>
                        <a:latin typeface="Arial" panose="020B0604020202020204" pitchFamily="34" charset="0"/>
                      </a:endParaRPr>
                    </a:p>
                  </a:txBody>
                  <a:tcPr marL="114300" marR="7620" marT="7620" marB="0" anchor="b"/>
                </a:tc>
                <a:tc>
                  <a:txBody>
                    <a:bodyPr/>
                    <a:lstStyle/>
                    <a:p>
                      <a:pPr algn="r" fontAlgn="b">
                        <a:buNone/>
                      </a:pPr>
                      <a:r>
                        <a:rPr lang="en-US" sz="1200" u="none" strike="noStrike" dirty="0">
                          <a:effectLst/>
                        </a:rPr>
                        <a:t>42%</a:t>
                      </a:r>
                      <a:endParaRPr lang="en-US" sz="1200" b="0" i="0" u="none" strike="noStrike" dirty="0">
                        <a:effectLst/>
                        <a:latin typeface="Arial" panose="020B0604020202020204" pitchFamily="34" charset="0"/>
                      </a:endParaRPr>
                    </a:p>
                  </a:txBody>
                  <a:tcPr marL="7620" marR="7620" marT="7620" marB="0" anchor="b"/>
                </a:tc>
                <a:tc>
                  <a:txBody>
                    <a:bodyPr/>
                    <a:lstStyle/>
                    <a:p>
                      <a:pPr algn="r" fontAlgn="b">
                        <a:buNone/>
                      </a:pPr>
                      <a:r>
                        <a:rPr lang="en-US" sz="1200" u="none" strike="noStrike" dirty="0">
                          <a:effectLst/>
                        </a:rPr>
                        <a:t>44%</a:t>
                      </a:r>
                      <a:endParaRPr lang="en-US" sz="1200" b="0" i="0" u="none" strike="noStrike" dirty="0">
                        <a:effectLst/>
                        <a:latin typeface="Arial" panose="020B0604020202020204" pitchFamily="34" charset="0"/>
                      </a:endParaRPr>
                    </a:p>
                  </a:txBody>
                  <a:tcPr marL="7620" marR="7620" marT="7620" marB="0" anchor="b"/>
                </a:tc>
                <a:tc>
                  <a:txBody>
                    <a:bodyPr/>
                    <a:lstStyle/>
                    <a:p>
                      <a:pPr algn="r" fontAlgn="b">
                        <a:buNone/>
                      </a:pPr>
                      <a:r>
                        <a:rPr lang="en-US" sz="1200" u="none" strike="noStrike" dirty="0">
                          <a:effectLst/>
                        </a:rPr>
                        <a:t>10%</a:t>
                      </a:r>
                      <a:endParaRPr lang="en-US" sz="12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2916987813"/>
                  </a:ext>
                </a:extLst>
              </a:tr>
              <a:tr h="297783">
                <a:tc>
                  <a:txBody>
                    <a:bodyPr/>
                    <a:lstStyle/>
                    <a:p>
                      <a:pPr algn="l" fontAlgn="b">
                        <a:buNone/>
                      </a:pPr>
                      <a:r>
                        <a:rPr lang="en-US" sz="1200" b="1" u="none" strike="noStrike" dirty="0">
                          <a:effectLst/>
                        </a:rPr>
                        <a:t>Not sure</a:t>
                      </a:r>
                      <a:endParaRPr lang="en-US" sz="1200" b="1" i="0" u="none" strike="noStrike" dirty="0">
                        <a:effectLst/>
                        <a:latin typeface="Arial" panose="020B0604020202020204" pitchFamily="34" charset="0"/>
                      </a:endParaRPr>
                    </a:p>
                  </a:txBody>
                  <a:tcPr marL="114300" marR="7620" marT="7620" marB="0" anchor="b"/>
                </a:tc>
                <a:tc>
                  <a:txBody>
                    <a:bodyPr/>
                    <a:lstStyle/>
                    <a:p>
                      <a:pPr algn="r" fontAlgn="b">
                        <a:buNone/>
                      </a:pPr>
                      <a:r>
                        <a:rPr lang="en-US" sz="1200" u="none" strike="noStrike" dirty="0">
                          <a:effectLst/>
                        </a:rPr>
                        <a:t>0%</a:t>
                      </a:r>
                      <a:endParaRPr lang="en-US" sz="1200" b="0" i="0" u="none" strike="noStrike" dirty="0">
                        <a:effectLst/>
                        <a:latin typeface="Arial" panose="020B0604020202020204" pitchFamily="34" charset="0"/>
                      </a:endParaRPr>
                    </a:p>
                  </a:txBody>
                  <a:tcPr marL="7620" marR="7620" marT="7620" marB="0" anchor="b"/>
                </a:tc>
                <a:tc>
                  <a:txBody>
                    <a:bodyPr/>
                    <a:lstStyle/>
                    <a:p>
                      <a:pPr algn="r" fontAlgn="b">
                        <a:buNone/>
                      </a:pPr>
                      <a:r>
                        <a:rPr lang="en-US" sz="1200" u="none" strike="noStrike" dirty="0">
                          <a:effectLst/>
                        </a:rPr>
                        <a:t>0%</a:t>
                      </a:r>
                      <a:endParaRPr lang="en-US" sz="1200" b="0" i="0" u="none" strike="noStrike" dirty="0">
                        <a:effectLst/>
                        <a:latin typeface="Arial" panose="020B0604020202020204" pitchFamily="34" charset="0"/>
                      </a:endParaRPr>
                    </a:p>
                  </a:txBody>
                  <a:tcPr marL="7620" marR="7620" marT="7620" marB="0" anchor="b"/>
                </a:tc>
                <a:tc>
                  <a:txBody>
                    <a:bodyPr/>
                    <a:lstStyle/>
                    <a:p>
                      <a:pPr algn="r" fontAlgn="b">
                        <a:buNone/>
                      </a:pPr>
                      <a:r>
                        <a:rPr lang="en-US" sz="1200" u="none" strike="noStrike" dirty="0">
                          <a:effectLst/>
                        </a:rPr>
                        <a:t>2%</a:t>
                      </a:r>
                      <a:endParaRPr lang="en-US" sz="12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1960820497"/>
                  </a:ext>
                </a:extLst>
              </a:tr>
            </a:tbl>
          </a:graphicData>
        </a:graphic>
      </p:graphicFrame>
      <p:graphicFrame>
        <p:nvGraphicFramePr>
          <p:cNvPr id="9" name="Table 8">
            <a:extLst>
              <a:ext uri="{FF2B5EF4-FFF2-40B4-BE49-F238E27FC236}">
                <a16:creationId xmlns:a16="http://schemas.microsoft.com/office/drawing/2014/main" id="{75E11545-432B-6F2C-A1A0-F010E230DB16}"/>
              </a:ext>
            </a:extLst>
          </p:cNvPr>
          <p:cNvGraphicFramePr>
            <a:graphicFrameLocks noGrp="1"/>
          </p:cNvGraphicFramePr>
          <p:nvPr>
            <p:extLst>
              <p:ext uri="{D42A27DB-BD31-4B8C-83A1-F6EECF244321}">
                <p14:modId xmlns:p14="http://schemas.microsoft.com/office/powerpoint/2010/main" val="3485608293"/>
              </p:ext>
            </p:extLst>
          </p:nvPr>
        </p:nvGraphicFramePr>
        <p:xfrm>
          <a:off x="7976937" y="3501286"/>
          <a:ext cx="4032206" cy="2490023"/>
        </p:xfrm>
        <a:graphic>
          <a:graphicData uri="http://schemas.openxmlformats.org/drawingml/2006/table">
            <a:tbl>
              <a:tblPr>
                <a:tableStyleId>{5C22544A-7EE6-4342-B048-85BDC9FD1C3A}</a:tableStyleId>
              </a:tblPr>
              <a:tblGrid>
                <a:gridCol w="1143000">
                  <a:extLst>
                    <a:ext uri="{9D8B030D-6E8A-4147-A177-3AD203B41FA5}">
                      <a16:colId xmlns:a16="http://schemas.microsoft.com/office/drawing/2014/main" val="2109871474"/>
                    </a:ext>
                  </a:extLst>
                </a:gridCol>
                <a:gridCol w="1371600">
                  <a:extLst>
                    <a:ext uri="{9D8B030D-6E8A-4147-A177-3AD203B41FA5}">
                      <a16:colId xmlns:a16="http://schemas.microsoft.com/office/drawing/2014/main" val="3965931819"/>
                    </a:ext>
                  </a:extLst>
                </a:gridCol>
                <a:gridCol w="1517606">
                  <a:extLst>
                    <a:ext uri="{9D8B030D-6E8A-4147-A177-3AD203B41FA5}">
                      <a16:colId xmlns:a16="http://schemas.microsoft.com/office/drawing/2014/main" val="3938718842"/>
                    </a:ext>
                  </a:extLst>
                </a:gridCol>
              </a:tblGrid>
              <a:tr h="903686">
                <a:tc gridSpan="3">
                  <a:txBody>
                    <a:bodyPr/>
                    <a:lstStyle/>
                    <a:p>
                      <a:pPr algn="ctr" fontAlgn="b">
                        <a:buNone/>
                      </a:pPr>
                      <a:r>
                        <a:rPr lang="en-US" sz="1400" b="1" i="0" u="none" strike="noStrike" dirty="0">
                          <a:effectLst/>
                          <a:latin typeface="Fira Sans" panose="020B0503050000020004" pitchFamily="34" charset="0"/>
                          <a:ea typeface="Fira Sans" panose="020B0503050000020004" pitchFamily="34" charset="0"/>
                        </a:rPr>
                        <a:t>2026: Percent of casinos using facial recognition technology by type of casino</a:t>
                      </a:r>
                    </a:p>
                    <a:p>
                      <a:pPr algn="ctr" fontAlgn="b">
                        <a:buNone/>
                      </a:pPr>
                      <a:endParaRPr lang="en-US" sz="1000" b="1" i="0" u="none" strike="noStrike" dirty="0">
                        <a:effectLst/>
                        <a:latin typeface="Arial" panose="020B0604020202020204" pitchFamily="34" charset="0"/>
                      </a:endParaRPr>
                    </a:p>
                  </a:txBody>
                  <a:tcPr marL="7620" marR="7620" marT="7620" marB="0" anchor="b"/>
                </a:tc>
                <a:tc hMerge="1">
                  <a:txBody>
                    <a:bodyPr/>
                    <a:lstStyle/>
                    <a:p>
                      <a:pPr algn="r" fontAlgn="b">
                        <a:buNone/>
                      </a:pPr>
                      <a:endParaRPr lang="en-US" sz="1200" b="1" i="0" u="none" strike="noStrike" dirty="0">
                        <a:effectLst/>
                        <a:latin typeface="Arial" panose="020B0604020202020204" pitchFamily="34" charset="0"/>
                      </a:endParaRPr>
                    </a:p>
                  </a:txBody>
                  <a:tcPr marL="7620" marR="7620" marT="7620" marB="0" anchor="b"/>
                </a:tc>
                <a:tc hMerge="1">
                  <a:txBody>
                    <a:bodyPr/>
                    <a:lstStyle/>
                    <a:p>
                      <a:pPr algn="r" fontAlgn="b">
                        <a:buNone/>
                      </a:pPr>
                      <a:endParaRPr lang="en-US" sz="1200" b="1"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1794238605"/>
                  </a:ext>
                </a:extLst>
              </a:tr>
              <a:tr h="364172">
                <a:tc>
                  <a:txBody>
                    <a:bodyPr/>
                    <a:lstStyle/>
                    <a:p>
                      <a:pPr algn="ctr" fontAlgn="b">
                        <a:buNone/>
                      </a:pPr>
                      <a:r>
                        <a:rPr lang="en-US" sz="1200" b="1" u="none" strike="noStrike" dirty="0">
                          <a:effectLst/>
                        </a:rPr>
                        <a:t>Facial technology usage </a:t>
                      </a:r>
                      <a:endParaRPr lang="en-US" sz="1200" b="1" i="0" u="none" strike="noStrike" dirty="0">
                        <a:effectLst/>
                        <a:latin typeface="Arial" panose="020B0604020202020204" pitchFamily="34" charset="0"/>
                      </a:endParaRPr>
                    </a:p>
                  </a:txBody>
                  <a:tcPr marL="7620" marR="7620" marT="7620" marB="0" anchor="b"/>
                </a:tc>
                <a:tc>
                  <a:txBody>
                    <a:bodyPr/>
                    <a:lstStyle/>
                    <a:p>
                      <a:pPr algn="r" fontAlgn="b">
                        <a:buNone/>
                      </a:pPr>
                      <a:r>
                        <a:rPr lang="en-US" sz="1200" b="1" u="none" strike="noStrike" dirty="0">
                          <a:effectLst/>
                        </a:rPr>
                        <a:t>Commercial</a:t>
                      </a:r>
                      <a:endParaRPr lang="en-US" sz="1200" b="1" i="0" u="none" strike="noStrike" dirty="0">
                        <a:effectLst/>
                        <a:latin typeface="Arial" panose="020B0604020202020204" pitchFamily="34" charset="0"/>
                      </a:endParaRPr>
                    </a:p>
                  </a:txBody>
                  <a:tcPr marL="7620" marR="7620" marT="7620" marB="0" anchor="b"/>
                </a:tc>
                <a:tc>
                  <a:txBody>
                    <a:bodyPr/>
                    <a:lstStyle/>
                    <a:p>
                      <a:pPr algn="r" fontAlgn="b">
                        <a:buNone/>
                      </a:pPr>
                      <a:r>
                        <a:rPr lang="en-US" sz="1200" b="1" u="none" strike="noStrike" dirty="0">
                          <a:effectLst/>
                        </a:rPr>
                        <a:t>Tribal</a:t>
                      </a:r>
                      <a:endParaRPr lang="en-US" sz="1200" b="1"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233340486"/>
                  </a:ext>
                </a:extLst>
              </a:tr>
              <a:tr h="343359">
                <a:tc>
                  <a:txBody>
                    <a:bodyPr/>
                    <a:lstStyle/>
                    <a:p>
                      <a:pPr algn="l" fontAlgn="b">
                        <a:buNone/>
                      </a:pPr>
                      <a:r>
                        <a:rPr lang="en-US" sz="1200" b="1" u="none" strike="noStrike" dirty="0">
                          <a:effectLst/>
                        </a:rPr>
                        <a:t>Yes</a:t>
                      </a:r>
                      <a:endParaRPr lang="en-US" sz="1200" b="1" i="0" u="none" strike="noStrike" dirty="0">
                        <a:effectLst/>
                        <a:latin typeface="Arial" panose="020B0604020202020204" pitchFamily="34" charset="0"/>
                      </a:endParaRPr>
                    </a:p>
                  </a:txBody>
                  <a:tcPr marL="114300" marR="7620" marT="7620" marB="0" anchor="b"/>
                </a:tc>
                <a:tc>
                  <a:txBody>
                    <a:bodyPr/>
                    <a:lstStyle/>
                    <a:p>
                      <a:pPr algn="r" fontAlgn="b">
                        <a:buNone/>
                      </a:pPr>
                      <a:r>
                        <a:rPr lang="en-US" sz="1200" u="none" strike="noStrike" dirty="0">
                          <a:effectLst/>
                        </a:rPr>
                        <a:t>62%</a:t>
                      </a:r>
                      <a:endParaRPr lang="en-US" sz="1200" b="0" i="0" u="none" strike="noStrike" dirty="0">
                        <a:effectLst/>
                        <a:latin typeface="Arial" panose="020B0604020202020204" pitchFamily="34" charset="0"/>
                      </a:endParaRPr>
                    </a:p>
                  </a:txBody>
                  <a:tcPr marL="7620" marR="7620" marT="7620" marB="0" anchor="b"/>
                </a:tc>
                <a:tc>
                  <a:txBody>
                    <a:bodyPr/>
                    <a:lstStyle/>
                    <a:p>
                      <a:pPr algn="r" fontAlgn="b">
                        <a:buNone/>
                      </a:pPr>
                      <a:r>
                        <a:rPr lang="en-US" sz="1200" u="none" strike="noStrike" dirty="0">
                          <a:effectLst/>
                        </a:rPr>
                        <a:t>63%</a:t>
                      </a:r>
                      <a:endParaRPr lang="en-US" sz="12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3479005211"/>
                  </a:ext>
                </a:extLst>
              </a:tr>
              <a:tr h="343359">
                <a:tc>
                  <a:txBody>
                    <a:bodyPr/>
                    <a:lstStyle/>
                    <a:p>
                      <a:pPr algn="l" fontAlgn="b">
                        <a:buNone/>
                      </a:pPr>
                      <a:r>
                        <a:rPr lang="en-US" sz="1200" b="1" u="none" strike="noStrike" dirty="0">
                          <a:effectLst/>
                        </a:rPr>
                        <a:t>No</a:t>
                      </a:r>
                      <a:endParaRPr lang="en-US" sz="1200" b="1" i="0" u="none" strike="noStrike" dirty="0">
                        <a:effectLst/>
                        <a:latin typeface="Arial" panose="020B0604020202020204" pitchFamily="34" charset="0"/>
                      </a:endParaRPr>
                    </a:p>
                  </a:txBody>
                  <a:tcPr marL="114300" marR="7620" marT="7620" marB="0" anchor="b"/>
                </a:tc>
                <a:tc>
                  <a:txBody>
                    <a:bodyPr/>
                    <a:lstStyle/>
                    <a:p>
                      <a:pPr algn="r" fontAlgn="b">
                        <a:buNone/>
                      </a:pPr>
                      <a:r>
                        <a:rPr lang="en-US" sz="1200" u="none" strike="noStrike" dirty="0">
                          <a:effectLst/>
                        </a:rPr>
                        <a:t>38%</a:t>
                      </a:r>
                      <a:endParaRPr lang="en-US" sz="1200" b="0" i="0" u="none" strike="noStrike" dirty="0">
                        <a:effectLst/>
                        <a:latin typeface="Arial" panose="020B0604020202020204" pitchFamily="34" charset="0"/>
                      </a:endParaRPr>
                    </a:p>
                  </a:txBody>
                  <a:tcPr marL="7620" marR="7620" marT="7620" marB="0" anchor="b"/>
                </a:tc>
                <a:tc>
                  <a:txBody>
                    <a:bodyPr/>
                    <a:lstStyle/>
                    <a:p>
                      <a:pPr algn="r" fontAlgn="b">
                        <a:buNone/>
                      </a:pPr>
                      <a:r>
                        <a:rPr lang="en-US" sz="1200" u="none" strike="noStrike" dirty="0">
                          <a:effectLst/>
                        </a:rPr>
                        <a:t>28%</a:t>
                      </a:r>
                      <a:endParaRPr lang="en-US" sz="12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2437415394"/>
                  </a:ext>
                </a:extLst>
              </a:tr>
              <a:tr h="343359">
                <a:tc>
                  <a:txBody>
                    <a:bodyPr/>
                    <a:lstStyle/>
                    <a:p>
                      <a:pPr algn="l" fontAlgn="b">
                        <a:buNone/>
                      </a:pPr>
                      <a:r>
                        <a:rPr lang="en-US" sz="1200" b="1" u="none" strike="noStrike" dirty="0">
                          <a:effectLst/>
                        </a:rPr>
                        <a:t>Not sure</a:t>
                      </a:r>
                      <a:endParaRPr lang="en-US" sz="1200" b="1" i="0" u="none" strike="noStrike" dirty="0">
                        <a:effectLst/>
                        <a:latin typeface="Arial" panose="020B0604020202020204" pitchFamily="34" charset="0"/>
                      </a:endParaRPr>
                    </a:p>
                  </a:txBody>
                  <a:tcPr marL="114300" marR="7620" marT="7620" marB="0" anchor="b"/>
                </a:tc>
                <a:tc>
                  <a:txBody>
                    <a:bodyPr/>
                    <a:lstStyle/>
                    <a:p>
                      <a:pPr algn="r" fontAlgn="b">
                        <a:buNone/>
                      </a:pPr>
                      <a:r>
                        <a:rPr lang="en-US" sz="1200" u="none" strike="noStrike" dirty="0">
                          <a:effectLst/>
                        </a:rPr>
                        <a:t>0%</a:t>
                      </a:r>
                      <a:endParaRPr lang="en-US" sz="1200" b="0" i="0" u="none" strike="noStrike" dirty="0">
                        <a:effectLst/>
                        <a:latin typeface="Arial" panose="020B0604020202020204" pitchFamily="34" charset="0"/>
                      </a:endParaRPr>
                    </a:p>
                  </a:txBody>
                  <a:tcPr marL="7620" marR="7620" marT="7620" marB="0" anchor="b"/>
                </a:tc>
                <a:tc>
                  <a:txBody>
                    <a:bodyPr/>
                    <a:lstStyle/>
                    <a:p>
                      <a:pPr algn="r" fontAlgn="b">
                        <a:buNone/>
                      </a:pPr>
                      <a:r>
                        <a:rPr lang="en-US" sz="1200" u="none" strike="noStrike" dirty="0">
                          <a:effectLst/>
                        </a:rPr>
                        <a:t>2%</a:t>
                      </a:r>
                      <a:endParaRPr lang="en-US" sz="12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4238548032"/>
                  </a:ext>
                </a:extLst>
              </a:tr>
            </a:tbl>
          </a:graphicData>
        </a:graphic>
      </p:graphicFrame>
      <p:graphicFrame>
        <p:nvGraphicFramePr>
          <p:cNvPr id="4" name="Chart 3">
            <a:extLst>
              <a:ext uri="{FF2B5EF4-FFF2-40B4-BE49-F238E27FC236}">
                <a16:creationId xmlns:a16="http://schemas.microsoft.com/office/drawing/2014/main" id="{655ACEBD-75B9-D0DF-1C5D-7B0C9DB1C356}"/>
              </a:ext>
            </a:extLst>
          </p:cNvPr>
          <p:cNvGraphicFramePr>
            <a:graphicFrameLocks/>
          </p:cNvGraphicFramePr>
          <p:nvPr>
            <p:extLst>
              <p:ext uri="{D42A27DB-BD31-4B8C-83A1-F6EECF244321}">
                <p14:modId xmlns:p14="http://schemas.microsoft.com/office/powerpoint/2010/main" val="4037608687"/>
              </p:ext>
            </p:extLst>
          </p:nvPr>
        </p:nvGraphicFramePr>
        <p:xfrm>
          <a:off x="862262" y="1503946"/>
          <a:ext cx="6055895" cy="42952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94911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mtClean="0"/>
              <a:pPr algn="r"/>
              <a:t>51</a:t>
            </a:fld>
            <a:endParaRPr lang="en-US" dirty="0"/>
          </a:p>
        </p:txBody>
      </p:sp>
      <p:pic>
        <p:nvPicPr>
          <p:cNvPr id="9" name="Picture 8" descr="A person with a face id&#10;&#10;Description automatically generated">
            <a:extLst>
              <a:ext uri="{FF2B5EF4-FFF2-40B4-BE49-F238E27FC236}">
                <a16:creationId xmlns:a16="http://schemas.microsoft.com/office/drawing/2014/main" id="{A90424DD-37C1-665B-4844-1284E08AFDA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86011" y="1175810"/>
            <a:ext cx="2586790" cy="1839830"/>
          </a:xfrm>
          <a:prstGeom prst="rect">
            <a:avLst/>
          </a:prstGeom>
        </p:spPr>
      </p:pic>
      <p:sp>
        <p:nvSpPr>
          <p:cNvPr id="5" name="TextBox 4">
            <a:extLst>
              <a:ext uri="{FF2B5EF4-FFF2-40B4-BE49-F238E27FC236}">
                <a16:creationId xmlns:a16="http://schemas.microsoft.com/office/drawing/2014/main" id="{C00CFB66-D70B-318D-2069-75A4E3E88FEF}"/>
              </a:ext>
            </a:extLst>
          </p:cNvPr>
          <p:cNvSpPr txBox="1"/>
          <p:nvPr/>
        </p:nvSpPr>
        <p:spPr>
          <a:xfrm>
            <a:off x="7809874" y="275205"/>
            <a:ext cx="4382125" cy="769441"/>
          </a:xfrm>
          <a:prstGeom prst="rect">
            <a:avLst/>
          </a:prstGeom>
          <a:solidFill>
            <a:srgbClr val="1D2244"/>
          </a:solidFill>
          <a:ln w="12700">
            <a:noFill/>
          </a:ln>
          <a:effectLst>
            <a:outerShdw blurRad="50800" dist="38100" dir="18900000" algn="bl" rotWithShape="0">
              <a:prstClr val="black">
                <a:alpha val="40000"/>
              </a:prstClr>
            </a:outerShdw>
          </a:effectLst>
        </p:spPr>
        <p:txBody>
          <a:bodyPr wrap="square" rtlCol="0">
            <a:spAutoFit/>
          </a:bodyPr>
          <a:lstStyle/>
          <a:p>
            <a:pPr marL="14288"/>
            <a:r>
              <a:rPr lang="en-US" sz="2200" dirty="0">
                <a:solidFill>
                  <a:schemeClr val="bg1"/>
                </a:solidFill>
                <a:latin typeface="Fira Sans" panose="020B0503050000020004" pitchFamily="34" charset="0"/>
                <a:ea typeface="Fira Sans" panose="020B0503050000020004" pitchFamily="34" charset="0"/>
              </a:rPr>
              <a:t>SECTION EIGHT:</a:t>
            </a:r>
          </a:p>
          <a:p>
            <a:pPr marL="14288"/>
            <a:r>
              <a:rPr lang="en-US" sz="2200" b="1" dirty="0">
                <a:solidFill>
                  <a:schemeClr val="bg1"/>
                </a:solidFill>
                <a:latin typeface="Fira Sans" panose="020B0503050000020004" pitchFamily="34" charset="0"/>
                <a:ea typeface="Fira Sans" panose="020B0503050000020004" pitchFamily="34" charset="0"/>
              </a:rPr>
              <a:t>TECHNOLOGY</a:t>
            </a:r>
          </a:p>
        </p:txBody>
      </p:sp>
      <p:graphicFrame>
        <p:nvGraphicFramePr>
          <p:cNvPr id="7" name="Chart 6">
            <a:extLst>
              <a:ext uri="{FF2B5EF4-FFF2-40B4-BE49-F238E27FC236}">
                <a16:creationId xmlns:a16="http://schemas.microsoft.com/office/drawing/2014/main" id="{3AD29E76-45B3-C1BB-6A60-E7403283D4E2}"/>
              </a:ext>
            </a:extLst>
          </p:cNvPr>
          <p:cNvGraphicFramePr>
            <a:graphicFrameLocks/>
          </p:cNvGraphicFramePr>
          <p:nvPr>
            <p:extLst>
              <p:ext uri="{D42A27DB-BD31-4B8C-83A1-F6EECF244321}">
                <p14:modId xmlns:p14="http://schemas.microsoft.com/office/powerpoint/2010/main" val="1902581334"/>
              </p:ext>
            </p:extLst>
          </p:nvPr>
        </p:nvGraphicFramePr>
        <p:xfrm>
          <a:off x="445097" y="1476599"/>
          <a:ext cx="6696276" cy="428652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a:extLst>
              <a:ext uri="{FF2B5EF4-FFF2-40B4-BE49-F238E27FC236}">
                <a16:creationId xmlns:a16="http://schemas.microsoft.com/office/drawing/2014/main" id="{106D25CC-580D-CCE5-369F-CD3FDE98E3BE}"/>
              </a:ext>
            </a:extLst>
          </p:cNvPr>
          <p:cNvGraphicFramePr>
            <a:graphicFrameLocks/>
          </p:cNvGraphicFramePr>
          <p:nvPr>
            <p:extLst>
              <p:ext uri="{D42A27DB-BD31-4B8C-83A1-F6EECF244321}">
                <p14:modId xmlns:p14="http://schemas.microsoft.com/office/powerpoint/2010/main" val="2330637348"/>
              </p:ext>
            </p:extLst>
          </p:nvPr>
        </p:nvGraphicFramePr>
        <p:xfrm>
          <a:off x="7213598" y="3188368"/>
          <a:ext cx="4572000" cy="27432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7461784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mtClean="0"/>
              <a:pPr algn="r"/>
              <a:t>52</a:t>
            </a:fld>
            <a:endParaRPr lang="en-US" dirty="0"/>
          </a:p>
        </p:txBody>
      </p:sp>
      <p:sp>
        <p:nvSpPr>
          <p:cNvPr id="5" name="TextBox 4">
            <a:extLst>
              <a:ext uri="{FF2B5EF4-FFF2-40B4-BE49-F238E27FC236}">
                <a16:creationId xmlns:a16="http://schemas.microsoft.com/office/drawing/2014/main" id="{D4ABBDC9-6FDD-79D5-4CD2-24748B528FD8}"/>
              </a:ext>
            </a:extLst>
          </p:cNvPr>
          <p:cNvSpPr txBox="1"/>
          <p:nvPr/>
        </p:nvSpPr>
        <p:spPr>
          <a:xfrm>
            <a:off x="1082211" y="5507836"/>
            <a:ext cx="4785160" cy="276999"/>
          </a:xfrm>
          <a:prstGeom prst="rect">
            <a:avLst/>
          </a:prstGeom>
          <a:noFill/>
        </p:spPr>
        <p:txBody>
          <a:bodyPr wrap="square" rtlCol="0">
            <a:spAutoFit/>
          </a:bodyPr>
          <a:lstStyle/>
          <a:p>
            <a:r>
              <a:rPr lang="en-US" sz="1200" i="1" dirty="0">
                <a:latin typeface="Arial" panose="020B0604020202020204" pitchFamily="34" charset="0"/>
              </a:rPr>
              <a:t>(Future investment plans were not included in the 2021 survey.)</a:t>
            </a:r>
          </a:p>
        </p:txBody>
      </p:sp>
      <p:sp>
        <p:nvSpPr>
          <p:cNvPr id="7" name="TextBox 6">
            <a:extLst>
              <a:ext uri="{FF2B5EF4-FFF2-40B4-BE49-F238E27FC236}">
                <a16:creationId xmlns:a16="http://schemas.microsoft.com/office/drawing/2014/main" id="{FA6D930D-EC4B-EA23-09DE-7C986D5A741D}"/>
              </a:ext>
            </a:extLst>
          </p:cNvPr>
          <p:cNvSpPr txBox="1"/>
          <p:nvPr/>
        </p:nvSpPr>
        <p:spPr>
          <a:xfrm>
            <a:off x="7809874" y="275205"/>
            <a:ext cx="4382125" cy="769441"/>
          </a:xfrm>
          <a:prstGeom prst="rect">
            <a:avLst/>
          </a:prstGeom>
          <a:solidFill>
            <a:srgbClr val="1D2244"/>
          </a:solidFill>
          <a:ln w="12700">
            <a:noFill/>
          </a:ln>
          <a:effectLst>
            <a:outerShdw blurRad="50800" dist="38100" dir="18900000" algn="bl" rotWithShape="0">
              <a:prstClr val="black">
                <a:alpha val="40000"/>
              </a:prstClr>
            </a:outerShdw>
          </a:effectLst>
        </p:spPr>
        <p:txBody>
          <a:bodyPr wrap="square" rtlCol="0">
            <a:spAutoFit/>
          </a:bodyPr>
          <a:lstStyle/>
          <a:p>
            <a:pPr marL="14288"/>
            <a:r>
              <a:rPr lang="en-US" sz="2200" dirty="0">
                <a:solidFill>
                  <a:schemeClr val="bg1"/>
                </a:solidFill>
                <a:latin typeface="Fira Sans" panose="020B0503050000020004" pitchFamily="34" charset="0"/>
                <a:ea typeface="Fira Sans" panose="020B0503050000020004" pitchFamily="34" charset="0"/>
              </a:rPr>
              <a:t>SECTION EIGHT:</a:t>
            </a:r>
          </a:p>
          <a:p>
            <a:pPr marL="14288"/>
            <a:r>
              <a:rPr lang="en-US" sz="2200" b="1" dirty="0">
                <a:solidFill>
                  <a:schemeClr val="bg1"/>
                </a:solidFill>
                <a:latin typeface="Fira Sans" panose="020B0503050000020004" pitchFamily="34" charset="0"/>
                <a:ea typeface="Fira Sans" panose="020B0503050000020004" pitchFamily="34" charset="0"/>
              </a:rPr>
              <a:t>TECHNOLOGY</a:t>
            </a:r>
          </a:p>
        </p:txBody>
      </p:sp>
      <p:sp>
        <p:nvSpPr>
          <p:cNvPr id="12" name="TextBox 11">
            <a:extLst>
              <a:ext uri="{FF2B5EF4-FFF2-40B4-BE49-F238E27FC236}">
                <a16:creationId xmlns:a16="http://schemas.microsoft.com/office/drawing/2014/main" id="{F9274A52-0C84-CF14-9818-52B88E3CBC0E}"/>
              </a:ext>
            </a:extLst>
          </p:cNvPr>
          <p:cNvSpPr txBox="1"/>
          <p:nvPr/>
        </p:nvSpPr>
        <p:spPr>
          <a:xfrm>
            <a:off x="7907167" y="5199290"/>
            <a:ext cx="3980033" cy="1538883"/>
          </a:xfrm>
          <a:prstGeom prst="rect">
            <a:avLst/>
          </a:prstGeom>
          <a:noFill/>
        </p:spPr>
        <p:txBody>
          <a:bodyPr wrap="square" rtlCol="0">
            <a:spAutoFit/>
          </a:bodyPr>
          <a:lstStyle/>
          <a:p>
            <a:pPr algn="r"/>
            <a:endParaRPr lang="en-US" sz="1100" dirty="0">
              <a:solidFill>
                <a:schemeClr val="bg1"/>
              </a:solidFill>
              <a:latin typeface="Fira Sans Condensed Book" panose="020B0503050000020004" pitchFamily="34" charset="0"/>
              <a:ea typeface="Fira Sans Condensed Book" panose="020B0503050000020004" pitchFamily="34" charset="0"/>
            </a:endParaRPr>
          </a:p>
          <a:p>
            <a:pPr marL="7938"/>
            <a:r>
              <a:rPr lang="en-US" sz="1100" b="1" dirty="0">
                <a:solidFill>
                  <a:schemeClr val="bg1"/>
                </a:solidFill>
                <a:latin typeface="Fira Sans" panose="020B0503050000020004" pitchFamily="34" charset="0"/>
                <a:ea typeface="Fira Sans" panose="020B0503050000020004" pitchFamily="34" charset="0"/>
              </a:rPr>
              <a:t>RESPONDENT COMMENTS </a:t>
            </a:r>
          </a:p>
          <a:p>
            <a:pPr marL="7938"/>
            <a:endParaRPr lang="en-US" sz="1100" dirty="0">
              <a:solidFill>
                <a:schemeClr val="bg1"/>
              </a:solidFill>
              <a:latin typeface="Fira Sans Condensed Book" panose="020B0503050000020004" pitchFamily="34" charset="0"/>
              <a:ea typeface="Fira Sans Condensed Book" panose="020B0503050000020004" pitchFamily="34" charset="0"/>
            </a:endParaRPr>
          </a:p>
          <a:p>
            <a:pPr>
              <a:spcAft>
                <a:spcPts val="600"/>
              </a:spcAft>
            </a:pPr>
            <a:r>
              <a:rPr lang="en-US" sz="1500" i="1" dirty="0">
                <a:solidFill>
                  <a:schemeClr val="bg1"/>
                </a:solidFill>
                <a:latin typeface="Arial" panose="020B0604020202020204" pitchFamily="34" charset="0"/>
                <a:ea typeface="Fira Sans Condensed Book" panose="020B0503050000020004" pitchFamily="34" charset="0"/>
                <a:cs typeface="Arial" panose="020B0604020202020204" pitchFamily="34" charset="0"/>
              </a:rPr>
              <a:t>“</a:t>
            </a:r>
            <a:r>
              <a:rPr lang="en-US" sz="1500" i="1" u="none" strike="noStrike" dirty="0">
                <a:solidFill>
                  <a:schemeClr val="bg1"/>
                </a:solidFill>
                <a:effectLst/>
                <a:latin typeface="Arial" panose="020B0604020202020204" pitchFamily="34" charset="0"/>
                <a:cs typeface="Arial" panose="020B0604020202020204" pitchFamily="34" charset="0"/>
              </a:rPr>
              <a:t>I feel Surveillance is being recognized as the information "cash cow" that it is, and is invaluable to operators.” </a:t>
            </a:r>
            <a:endParaRPr lang="en-US" sz="1100" dirty="0">
              <a:solidFill>
                <a:schemeClr val="bg1"/>
              </a:solidFill>
              <a:latin typeface="Fira Sans Condensed Book" panose="020B0503050000020004" pitchFamily="34" charset="0"/>
              <a:ea typeface="Fira Sans Condensed Book" panose="020B0503050000020004" pitchFamily="34" charset="0"/>
            </a:endParaRPr>
          </a:p>
          <a:p>
            <a:endParaRPr lang="en-US" sz="1100" dirty="0">
              <a:solidFill>
                <a:schemeClr val="bg1"/>
              </a:solidFill>
              <a:latin typeface="Arial" panose="020B0604020202020204" pitchFamily="34" charset="0"/>
            </a:endParaRPr>
          </a:p>
        </p:txBody>
      </p:sp>
      <p:sp>
        <p:nvSpPr>
          <p:cNvPr id="13" name="TextBox 12">
            <a:extLst>
              <a:ext uri="{FF2B5EF4-FFF2-40B4-BE49-F238E27FC236}">
                <a16:creationId xmlns:a16="http://schemas.microsoft.com/office/drawing/2014/main" id="{7CF2D0FF-135B-0063-FB1C-122F3B9ACB28}"/>
              </a:ext>
            </a:extLst>
          </p:cNvPr>
          <p:cNvSpPr txBox="1"/>
          <p:nvPr/>
        </p:nvSpPr>
        <p:spPr>
          <a:xfrm>
            <a:off x="7942206" y="6514528"/>
            <a:ext cx="3120934" cy="261610"/>
          </a:xfrm>
          <a:prstGeom prst="rect">
            <a:avLst/>
          </a:prstGeom>
          <a:noFill/>
        </p:spPr>
        <p:txBody>
          <a:bodyPr wrap="square" rtlCol="0">
            <a:spAutoFit/>
          </a:bodyPr>
          <a:lstStyle/>
          <a:p>
            <a:r>
              <a:rPr lang="en-US" sz="1100" dirty="0">
                <a:solidFill>
                  <a:schemeClr val="bg1"/>
                </a:solidFill>
              </a:rPr>
              <a:t>** Respondent comments are not edited</a:t>
            </a:r>
          </a:p>
        </p:txBody>
      </p:sp>
      <p:graphicFrame>
        <p:nvGraphicFramePr>
          <p:cNvPr id="3" name="Chart 2">
            <a:extLst>
              <a:ext uri="{FF2B5EF4-FFF2-40B4-BE49-F238E27FC236}">
                <a16:creationId xmlns:a16="http://schemas.microsoft.com/office/drawing/2014/main" id="{98311425-6A6B-FE48-DE7B-318D53132932}"/>
              </a:ext>
            </a:extLst>
          </p:cNvPr>
          <p:cNvGraphicFramePr>
            <a:graphicFrameLocks/>
          </p:cNvGraphicFramePr>
          <p:nvPr>
            <p:extLst>
              <p:ext uri="{D42A27DB-BD31-4B8C-83A1-F6EECF244321}">
                <p14:modId xmlns:p14="http://schemas.microsoft.com/office/powerpoint/2010/main" val="2824740745"/>
              </p:ext>
            </p:extLst>
          </p:nvPr>
        </p:nvGraphicFramePr>
        <p:xfrm>
          <a:off x="527561" y="1477941"/>
          <a:ext cx="5680733" cy="3864080"/>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D0F6D54C-BFB5-E8F1-2F2B-AF0572B00E3E}"/>
              </a:ext>
            </a:extLst>
          </p:cNvPr>
          <p:cNvSpPr txBox="1"/>
          <p:nvPr/>
        </p:nvSpPr>
        <p:spPr>
          <a:xfrm>
            <a:off x="7404641" y="5111188"/>
            <a:ext cx="3765884" cy="461665"/>
          </a:xfrm>
          <a:prstGeom prst="rect">
            <a:avLst/>
          </a:prstGeom>
          <a:noFill/>
        </p:spPr>
        <p:txBody>
          <a:bodyPr wrap="square" rtlCol="0">
            <a:spAutoFit/>
          </a:bodyPr>
          <a:lstStyle/>
          <a:p>
            <a:r>
              <a:rPr lang="en-US" sz="1200" i="1" dirty="0"/>
              <a:t>(This question was only answered by casinos that did nor currently have facial recognition technology.)</a:t>
            </a:r>
          </a:p>
        </p:txBody>
      </p:sp>
      <p:graphicFrame>
        <p:nvGraphicFramePr>
          <p:cNvPr id="6" name="Chart 5">
            <a:extLst>
              <a:ext uri="{FF2B5EF4-FFF2-40B4-BE49-F238E27FC236}">
                <a16:creationId xmlns:a16="http://schemas.microsoft.com/office/drawing/2014/main" id="{87E57952-EB08-1014-29AF-C1584F4336F3}"/>
              </a:ext>
            </a:extLst>
          </p:cNvPr>
          <p:cNvGraphicFramePr>
            <a:graphicFrameLocks/>
          </p:cNvGraphicFramePr>
          <p:nvPr>
            <p:extLst>
              <p:ext uri="{D42A27DB-BD31-4B8C-83A1-F6EECF244321}">
                <p14:modId xmlns:p14="http://schemas.microsoft.com/office/powerpoint/2010/main" val="3041927955"/>
              </p:ext>
            </p:extLst>
          </p:nvPr>
        </p:nvGraphicFramePr>
        <p:xfrm>
          <a:off x="6763854" y="1477941"/>
          <a:ext cx="4726303" cy="337078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5210297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mtClean="0"/>
              <a:pPr algn="r"/>
              <a:t>53</a:t>
            </a:fld>
            <a:endParaRPr lang="en-US" dirty="0"/>
          </a:p>
        </p:txBody>
      </p:sp>
      <p:sp>
        <p:nvSpPr>
          <p:cNvPr id="6" name="TextBox 5">
            <a:extLst>
              <a:ext uri="{FF2B5EF4-FFF2-40B4-BE49-F238E27FC236}">
                <a16:creationId xmlns:a16="http://schemas.microsoft.com/office/drawing/2014/main" id="{C861FCCF-2AD5-5FE5-EA99-8F624B0F316F}"/>
              </a:ext>
            </a:extLst>
          </p:cNvPr>
          <p:cNvSpPr txBox="1"/>
          <p:nvPr/>
        </p:nvSpPr>
        <p:spPr>
          <a:xfrm>
            <a:off x="7809874" y="275205"/>
            <a:ext cx="4382125" cy="769441"/>
          </a:xfrm>
          <a:prstGeom prst="rect">
            <a:avLst/>
          </a:prstGeom>
          <a:solidFill>
            <a:srgbClr val="1D2244"/>
          </a:solidFill>
          <a:ln w="12700">
            <a:noFill/>
          </a:ln>
          <a:effectLst>
            <a:outerShdw blurRad="50800" dist="38100" dir="18900000" algn="bl" rotWithShape="0">
              <a:prstClr val="black">
                <a:alpha val="40000"/>
              </a:prstClr>
            </a:outerShdw>
          </a:effectLst>
        </p:spPr>
        <p:txBody>
          <a:bodyPr wrap="square" rtlCol="0">
            <a:spAutoFit/>
          </a:bodyPr>
          <a:lstStyle/>
          <a:p>
            <a:pPr marL="14288"/>
            <a:r>
              <a:rPr lang="en-US" sz="2200" dirty="0">
                <a:solidFill>
                  <a:schemeClr val="bg1"/>
                </a:solidFill>
                <a:latin typeface="Fira Sans" panose="020B0503050000020004" pitchFamily="34" charset="0"/>
                <a:ea typeface="Fira Sans" panose="020B0503050000020004" pitchFamily="34" charset="0"/>
              </a:rPr>
              <a:t>SECTION EIGHT:</a:t>
            </a:r>
          </a:p>
          <a:p>
            <a:pPr marL="14288"/>
            <a:r>
              <a:rPr lang="en-US" sz="2200" b="1" dirty="0">
                <a:solidFill>
                  <a:schemeClr val="bg1"/>
                </a:solidFill>
                <a:latin typeface="Fira Sans" panose="020B0503050000020004" pitchFamily="34" charset="0"/>
                <a:ea typeface="Fira Sans" panose="020B0503050000020004" pitchFamily="34" charset="0"/>
              </a:rPr>
              <a:t>TECHNOLOGY</a:t>
            </a:r>
          </a:p>
        </p:txBody>
      </p:sp>
      <mc:AlternateContent xmlns:mc="http://schemas.openxmlformats.org/markup-compatibility/2006" xmlns:cx2="http://schemas.microsoft.com/office/drawing/2015/10/21/chartex">
        <mc:Choice Requires="cx2">
          <p:graphicFrame>
            <p:nvGraphicFramePr>
              <p:cNvPr id="3" name="Chart 2">
                <a:extLst>
                  <a:ext uri="{FF2B5EF4-FFF2-40B4-BE49-F238E27FC236}">
                    <a16:creationId xmlns:a16="http://schemas.microsoft.com/office/drawing/2014/main" id="{8BE708B5-3E7A-2EF6-29F9-17488AC440FF}"/>
                  </a:ext>
                </a:extLst>
              </p:cNvPr>
              <p:cNvGraphicFramePr/>
              <p:nvPr>
                <p:extLst>
                  <p:ext uri="{D42A27DB-BD31-4B8C-83A1-F6EECF244321}">
                    <p14:modId xmlns:p14="http://schemas.microsoft.com/office/powerpoint/2010/main" val="3848350321"/>
                  </p:ext>
                </p:extLst>
              </p:nvPr>
            </p:nvGraphicFramePr>
            <p:xfrm>
              <a:off x="445169" y="1540041"/>
              <a:ext cx="11032958" cy="4211053"/>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3" name="Chart 2">
                <a:extLst>
                  <a:ext uri="{FF2B5EF4-FFF2-40B4-BE49-F238E27FC236}">
                    <a16:creationId xmlns:a16="http://schemas.microsoft.com/office/drawing/2014/main" id="{8BE708B5-3E7A-2EF6-29F9-17488AC440FF}"/>
                  </a:ext>
                </a:extLst>
              </p:cNvPr>
              <p:cNvPicPr>
                <a:picLocks noGrp="1" noRot="1" noChangeAspect="1" noMove="1" noResize="1" noEditPoints="1" noAdjustHandles="1" noChangeArrowheads="1" noChangeShapeType="1"/>
              </p:cNvPicPr>
              <p:nvPr/>
            </p:nvPicPr>
            <p:blipFill>
              <a:blip r:embed="rId4"/>
              <a:stretch>
                <a:fillRect/>
              </a:stretch>
            </p:blipFill>
            <p:spPr>
              <a:xfrm>
                <a:off x="445169" y="1540041"/>
                <a:ext cx="11032958" cy="4211053"/>
              </a:xfrm>
              <a:prstGeom prst="rect">
                <a:avLst/>
              </a:prstGeom>
            </p:spPr>
          </p:pic>
        </mc:Fallback>
      </mc:AlternateContent>
    </p:spTree>
    <p:extLst>
      <p:ext uri="{BB962C8B-B14F-4D97-AF65-F5344CB8AC3E}">
        <p14:creationId xmlns:p14="http://schemas.microsoft.com/office/powerpoint/2010/main" val="35340584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mtClean="0"/>
              <a:pPr algn="r"/>
              <a:t>54</a:t>
            </a:fld>
            <a:endParaRPr lang="en-US" dirty="0"/>
          </a:p>
        </p:txBody>
      </p:sp>
      <p:sp>
        <p:nvSpPr>
          <p:cNvPr id="8" name="TextBox 7">
            <a:extLst>
              <a:ext uri="{FF2B5EF4-FFF2-40B4-BE49-F238E27FC236}">
                <a16:creationId xmlns:a16="http://schemas.microsoft.com/office/drawing/2014/main" id="{3FEE5A66-84BF-51E5-E767-A705D165FB3C}"/>
              </a:ext>
            </a:extLst>
          </p:cNvPr>
          <p:cNvSpPr txBox="1"/>
          <p:nvPr/>
        </p:nvSpPr>
        <p:spPr>
          <a:xfrm>
            <a:off x="8181679" y="4072547"/>
            <a:ext cx="3281772" cy="784830"/>
          </a:xfrm>
          <a:prstGeom prst="rect">
            <a:avLst/>
          </a:prstGeom>
          <a:solidFill>
            <a:srgbClr val="FFCC00"/>
          </a:solidFill>
        </p:spPr>
        <p:txBody>
          <a:bodyPr wrap="square" rtlCol="0">
            <a:spAutoFit/>
          </a:bodyPr>
          <a:lstStyle/>
          <a:p>
            <a:pPr algn="ctr"/>
            <a:r>
              <a:rPr lang="en-US" sz="1500" b="1" dirty="0" err="1">
                <a:latin typeface="Fira Sans" panose="020B0503050000020004" pitchFamily="34" charset="0"/>
                <a:ea typeface="Fira Sans" panose="020B0503050000020004" pitchFamily="34" charset="0"/>
              </a:rPr>
              <a:t>Veridocs</a:t>
            </a:r>
            <a:r>
              <a:rPr lang="en-US" sz="1500" b="1" dirty="0">
                <a:latin typeface="Fira Sans" panose="020B0503050000020004" pitchFamily="34" charset="0"/>
                <a:ea typeface="Fira Sans" panose="020B0503050000020004" pitchFamily="34" charset="0"/>
              </a:rPr>
              <a:t> is the clear top system used, and </a:t>
            </a:r>
            <a:r>
              <a:rPr lang="en-US" sz="1500" b="1" dirty="0" err="1">
                <a:latin typeface="Fira Sans" panose="020B0503050000020004" pitchFamily="34" charset="0"/>
                <a:ea typeface="Fira Sans" panose="020B0503050000020004" pitchFamily="34" charset="0"/>
              </a:rPr>
              <a:t>Veriscan</a:t>
            </a:r>
            <a:r>
              <a:rPr lang="en-US" sz="1500" b="1" dirty="0">
                <a:latin typeface="Fira Sans" panose="020B0503050000020004" pitchFamily="34" charset="0"/>
                <a:ea typeface="Fira Sans" panose="020B0503050000020004" pitchFamily="34" charset="0"/>
              </a:rPr>
              <a:t> is second in systems being used in 2026.</a:t>
            </a:r>
          </a:p>
        </p:txBody>
      </p:sp>
      <p:graphicFrame>
        <p:nvGraphicFramePr>
          <p:cNvPr id="10" name="Table 9">
            <a:extLst>
              <a:ext uri="{FF2B5EF4-FFF2-40B4-BE49-F238E27FC236}">
                <a16:creationId xmlns:a16="http://schemas.microsoft.com/office/drawing/2014/main" id="{261FE124-BC16-D49A-0926-FAC5B14FBD7C}"/>
              </a:ext>
            </a:extLst>
          </p:cNvPr>
          <p:cNvGraphicFramePr>
            <a:graphicFrameLocks noGrp="1"/>
          </p:cNvGraphicFramePr>
          <p:nvPr>
            <p:extLst>
              <p:ext uri="{D42A27DB-BD31-4B8C-83A1-F6EECF244321}">
                <p14:modId xmlns:p14="http://schemas.microsoft.com/office/powerpoint/2010/main" val="4088705830"/>
              </p:ext>
            </p:extLst>
          </p:nvPr>
        </p:nvGraphicFramePr>
        <p:xfrm>
          <a:off x="7809874" y="1186701"/>
          <a:ext cx="4266012" cy="2466792"/>
        </p:xfrm>
        <a:graphic>
          <a:graphicData uri="http://schemas.openxmlformats.org/drawingml/2006/table">
            <a:tbl>
              <a:tblPr>
                <a:tableStyleId>{5C22544A-7EE6-4342-B048-85BDC9FD1C3A}</a:tableStyleId>
              </a:tblPr>
              <a:tblGrid>
                <a:gridCol w="1422005">
                  <a:extLst>
                    <a:ext uri="{9D8B030D-6E8A-4147-A177-3AD203B41FA5}">
                      <a16:colId xmlns:a16="http://schemas.microsoft.com/office/drawing/2014/main" val="1786548374"/>
                    </a:ext>
                  </a:extLst>
                </a:gridCol>
                <a:gridCol w="1428125">
                  <a:extLst>
                    <a:ext uri="{9D8B030D-6E8A-4147-A177-3AD203B41FA5}">
                      <a16:colId xmlns:a16="http://schemas.microsoft.com/office/drawing/2014/main" val="1754230749"/>
                    </a:ext>
                  </a:extLst>
                </a:gridCol>
                <a:gridCol w="1415882">
                  <a:extLst>
                    <a:ext uri="{9D8B030D-6E8A-4147-A177-3AD203B41FA5}">
                      <a16:colId xmlns:a16="http://schemas.microsoft.com/office/drawing/2014/main" val="3951320338"/>
                    </a:ext>
                  </a:extLst>
                </a:gridCol>
              </a:tblGrid>
              <a:tr h="1112830">
                <a:tc gridSpan="3">
                  <a:txBody>
                    <a:bodyPr/>
                    <a:lstStyle/>
                    <a:p>
                      <a:pPr algn="ctr" fontAlgn="b"/>
                      <a:r>
                        <a:rPr lang="en-US" sz="1600" b="1" i="0" u="none" strike="noStrike" dirty="0">
                          <a:effectLst/>
                          <a:latin typeface="Fira Sans" panose="020B0503050000020004" pitchFamily="34" charset="0"/>
                        </a:rPr>
                        <a:t>2026: Percent of properties with ID scan solution by type of casino</a:t>
                      </a:r>
                      <a:endParaRPr lang="en-US" sz="1400" b="0" i="1" u="none" strike="noStrike" dirty="0">
                        <a:effectLst/>
                        <a:latin typeface="Fira Sans Condensed" panose="020B0503050000020004" pitchFamily="34" charset="77"/>
                      </a:endParaRPr>
                    </a:p>
                  </a:txBody>
                  <a:tcPr marL="9525" marR="9525" marT="9525" marB="0" anchor="ctr"/>
                </a:tc>
                <a:tc hMerge="1">
                  <a:txBody>
                    <a:bodyPr/>
                    <a:lstStyle/>
                    <a:p>
                      <a:pPr algn="l" fontAlgn="b"/>
                      <a:endParaRPr lang="en-US" sz="1400" b="0" i="0" u="none" strike="noStrike">
                        <a:effectLst/>
                        <a:latin typeface="Arial" panose="020B0604020202020204" pitchFamily="34" charset="0"/>
                      </a:endParaRPr>
                    </a:p>
                  </a:txBody>
                  <a:tcPr marL="9525" marR="9525" marT="9525" marB="0" anchor="b"/>
                </a:tc>
                <a:tc hMerge="1">
                  <a:txBody>
                    <a:bodyPr/>
                    <a:lstStyle/>
                    <a:p>
                      <a:pPr algn="l" fontAlgn="b"/>
                      <a:endParaRPr lang="en-US" sz="1400" b="0" i="0" u="none" strike="noStrike" dirty="0">
                        <a:effectLst/>
                        <a:latin typeface="Arial" panose="020B0604020202020204" pitchFamily="34" charset="0"/>
                      </a:endParaRPr>
                    </a:p>
                  </a:txBody>
                  <a:tcPr marL="9525" marR="9525" marT="9525" marB="0" anchor="b"/>
                </a:tc>
                <a:extLst>
                  <a:ext uri="{0D108BD9-81ED-4DB2-BD59-A6C34878D82A}">
                    <a16:rowId xmlns:a16="http://schemas.microsoft.com/office/drawing/2014/main" val="3661336811"/>
                  </a:ext>
                </a:extLst>
              </a:tr>
              <a:tr h="315257">
                <a:tc>
                  <a:txBody>
                    <a:bodyPr/>
                    <a:lstStyle/>
                    <a:p>
                      <a:pPr algn="l" fontAlgn="b"/>
                      <a:r>
                        <a:rPr lang="en-US" sz="1400" b="1" u="none" strike="noStrike" dirty="0">
                          <a:effectLst/>
                          <a:latin typeface="Arial" panose="020B0604020202020204" pitchFamily="34" charset="0"/>
                          <a:cs typeface="Arial" panose="020B0604020202020204" pitchFamily="34" charset="0"/>
                        </a:rPr>
                        <a:t>Usage</a:t>
                      </a:r>
                      <a:endParaRPr lang="en-US" sz="1400" b="1"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l" fontAlgn="b"/>
                      <a:r>
                        <a:rPr lang="en-US" sz="1400" b="1" u="none" strike="noStrike" dirty="0">
                          <a:effectLst/>
                          <a:latin typeface="Arial" panose="020B0604020202020204" pitchFamily="34" charset="0"/>
                          <a:cs typeface="Arial" panose="020B0604020202020204" pitchFamily="34" charset="0"/>
                        </a:rPr>
                        <a:t>Commercial</a:t>
                      </a:r>
                      <a:endParaRPr lang="en-US" sz="1400" b="1"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l" fontAlgn="b"/>
                      <a:r>
                        <a:rPr lang="en-US" sz="1400" b="1" u="none" strike="noStrike" dirty="0">
                          <a:effectLst/>
                          <a:latin typeface="Arial" panose="020B0604020202020204" pitchFamily="34" charset="0"/>
                          <a:cs typeface="Arial" panose="020B0604020202020204" pitchFamily="34" charset="0"/>
                        </a:rPr>
                        <a:t>Tribal</a:t>
                      </a:r>
                      <a:endParaRPr lang="en-US" sz="1400" b="1" i="0" u="none" strike="noStrike" dirty="0">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746996057"/>
                  </a:ext>
                </a:extLst>
              </a:tr>
              <a:tr h="367288">
                <a:tc>
                  <a:txBody>
                    <a:bodyPr/>
                    <a:lstStyle/>
                    <a:p>
                      <a:pPr algn="l" fontAlgn="b"/>
                      <a:r>
                        <a:rPr lang="en-US" sz="1400" b="1" u="none" strike="noStrike" dirty="0">
                          <a:effectLst/>
                          <a:latin typeface="Arial" panose="020B0604020202020204" pitchFamily="34" charset="0"/>
                          <a:cs typeface="Arial" panose="020B0604020202020204" pitchFamily="34" charset="0"/>
                        </a:rPr>
                        <a:t>Yes</a:t>
                      </a:r>
                      <a:endParaRPr lang="en-US" sz="1400" b="1" i="0" u="none" strike="noStrike" dirty="0">
                        <a:effectLst/>
                        <a:latin typeface="Arial" panose="020B0604020202020204" pitchFamily="34" charset="0"/>
                        <a:cs typeface="Arial" panose="020B0604020202020204" pitchFamily="34" charset="0"/>
                      </a:endParaRPr>
                    </a:p>
                  </a:txBody>
                  <a:tcPr marL="114300" marR="9525" marT="9525" marB="0" anchor="ctr"/>
                </a:tc>
                <a:tc>
                  <a:txBody>
                    <a:bodyPr/>
                    <a:lstStyle/>
                    <a:p>
                      <a:pPr algn="r" fontAlgn="b"/>
                      <a:r>
                        <a:rPr lang="en-US" sz="1400" b="0" i="0" u="none" strike="noStrike" dirty="0">
                          <a:effectLst/>
                          <a:latin typeface="Arial" panose="020B0604020202020204" pitchFamily="34" charset="0"/>
                        </a:rPr>
                        <a:t>69%</a:t>
                      </a:r>
                    </a:p>
                  </a:txBody>
                  <a:tcPr marL="9525" marR="9525" marT="9525" marB="0" anchor="ctr"/>
                </a:tc>
                <a:tc>
                  <a:txBody>
                    <a:bodyPr/>
                    <a:lstStyle/>
                    <a:p>
                      <a:pPr algn="r" fontAlgn="b"/>
                      <a:r>
                        <a:rPr lang="en-US" sz="1400" b="0" i="0" u="none" strike="noStrike" dirty="0">
                          <a:effectLst/>
                          <a:latin typeface="Arial" panose="020B0604020202020204" pitchFamily="34" charset="0"/>
                        </a:rPr>
                        <a:t>67%</a:t>
                      </a:r>
                    </a:p>
                  </a:txBody>
                  <a:tcPr marL="9525" marR="9525" marT="9525" marB="0" anchor="ctr"/>
                </a:tc>
                <a:extLst>
                  <a:ext uri="{0D108BD9-81ED-4DB2-BD59-A6C34878D82A}">
                    <a16:rowId xmlns:a16="http://schemas.microsoft.com/office/drawing/2014/main" val="3723741223"/>
                  </a:ext>
                </a:extLst>
              </a:tr>
              <a:tr h="356160">
                <a:tc>
                  <a:txBody>
                    <a:bodyPr/>
                    <a:lstStyle/>
                    <a:p>
                      <a:pPr algn="l" fontAlgn="b"/>
                      <a:r>
                        <a:rPr lang="en-US" sz="1400" b="1" u="none" strike="noStrike" dirty="0">
                          <a:effectLst/>
                          <a:latin typeface="Arial" panose="020B0604020202020204" pitchFamily="34" charset="0"/>
                          <a:cs typeface="Arial" panose="020B0604020202020204" pitchFamily="34" charset="0"/>
                        </a:rPr>
                        <a:t>No</a:t>
                      </a:r>
                      <a:endParaRPr lang="en-US" sz="1400" b="1" i="0" u="none" strike="noStrike" dirty="0">
                        <a:effectLst/>
                        <a:latin typeface="Arial" panose="020B0604020202020204" pitchFamily="34" charset="0"/>
                        <a:cs typeface="Arial" panose="020B0604020202020204" pitchFamily="34" charset="0"/>
                      </a:endParaRPr>
                    </a:p>
                  </a:txBody>
                  <a:tcPr marL="114300" marR="9525" marT="9525" marB="0" anchor="ctr"/>
                </a:tc>
                <a:tc>
                  <a:txBody>
                    <a:bodyPr/>
                    <a:lstStyle/>
                    <a:p>
                      <a:pPr algn="r" fontAlgn="b"/>
                      <a:r>
                        <a:rPr lang="en-US" sz="1400" b="0" i="0" u="none" strike="noStrike" dirty="0">
                          <a:effectLst/>
                          <a:latin typeface="Arial" panose="020B0604020202020204" pitchFamily="34" charset="0"/>
                        </a:rPr>
                        <a:t>25%</a:t>
                      </a:r>
                    </a:p>
                  </a:txBody>
                  <a:tcPr marL="9525" marR="9525" marT="9525" marB="0" anchor="ctr"/>
                </a:tc>
                <a:tc>
                  <a:txBody>
                    <a:bodyPr/>
                    <a:lstStyle/>
                    <a:p>
                      <a:pPr algn="r" fontAlgn="b"/>
                      <a:r>
                        <a:rPr lang="en-US" sz="1400" b="0" i="0" u="none" strike="noStrike" dirty="0">
                          <a:effectLst/>
                          <a:latin typeface="Arial" panose="020B0604020202020204" pitchFamily="34" charset="0"/>
                        </a:rPr>
                        <a:t>20%</a:t>
                      </a:r>
                    </a:p>
                  </a:txBody>
                  <a:tcPr marL="9525" marR="9525" marT="9525" marB="0" anchor="ctr"/>
                </a:tc>
                <a:extLst>
                  <a:ext uri="{0D108BD9-81ED-4DB2-BD59-A6C34878D82A}">
                    <a16:rowId xmlns:a16="http://schemas.microsoft.com/office/drawing/2014/main" val="579700470"/>
                  </a:ext>
                </a:extLst>
              </a:tr>
              <a:tr h="315257">
                <a:tc>
                  <a:txBody>
                    <a:bodyPr/>
                    <a:lstStyle/>
                    <a:p>
                      <a:pPr algn="l" fontAlgn="b"/>
                      <a:r>
                        <a:rPr lang="en-US" sz="1400" b="1" u="none" strike="noStrike" dirty="0">
                          <a:effectLst/>
                          <a:latin typeface="Arial" panose="020B0604020202020204" pitchFamily="34" charset="0"/>
                          <a:cs typeface="Arial" panose="020B0604020202020204" pitchFamily="34" charset="0"/>
                        </a:rPr>
                        <a:t>Not sure</a:t>
                      </a:r>
                      <a:endParaRPr lang="en-US" sz="1400" b="1" i="0" u="none" strike="noStrike" dirty="0">
                        <a:effectLst/>
                        <a:latin typeface="Arial" panose="020B0604020202020204" pitchFamily="34" charset="0"/>
                        <a:cs typeface="Arial" panose="020B0604020202020204" pitchFamily="34" charset="0"/>
                      </a:endParaRPr>
                    </a:p>
                  </a:txBody>
                  <a:tcPr marL="114300" marR="9525" marT="9525" marB="0" anchor="ctr"/>
                </a:tc>
                <a:tc>
                  <a:txBody>
                    <a:bodyPr/>
                    <a:lstStyle/>
                    <a:p>
                      <a:pPr algn="r" fontAlgn="b"/>
                      <a:r>
                        <a:rPr lang="en-US" sz="1400" b="0" i="0" u="none" strike="noStrike" dirty="0">
                          <a:effectLst/>
                          <a:latin typeface="Arial" panose="020B0604020202020204" pitchFamily="34" charset="0"/>
                        </a:rPr>
                        <a:t>6%</a:t>
                      </a:r>
                    </a:p>
                  </a:txBody>
                  <a:tcPr marL="9525" marR="9525" marT="9525" marB="0" anchor="ctr"/>
                </a:tc>
                <a:tc>
                  <a:txBody>
                    <a:bodyPr/>
                    <a:lstStyle/>
                    <a:p>
                      <a:pPr algn="r" fontAlgn="b"/>
                      <a:r>
                        <a:rPr lang="en-US" sz="1400" b="0" i="0" u="none" strike="noStrike" dirty="0">
                          <a:effectLst/>
                          <a:latin typeface="Arial" panose="020B0604020202020204" pitchFamily="34" charset="0"/>
                        </a:rPr>
                        <a:t>13%</a:t>
                      </a:r>
                    </a:p>
                  </a:txBody>
                  <a:tcPr marL="9525" marR="9525" marT="9525" marB="0" anchor="ctr"/>
                </a:tc>
                <a:extLst>
                  <a:ext uri="{0D108BD9-81ED-4DB2-BD59-A6C34878D82A}">
                    <a16:rowId xmlns:a16="http://schemas.microsoft.com/office/drawing/2014/main" val="2830413049"/>
                  </a:ext>
                </a:extLst>
              </a:tr>
            </a:tbl>
          </a:graphicData>
        </a:graphic>
      </p:graphicFrame>
      <p:sp>
        <p:nvSpPr>
          <p:cNvPr id="7" name="TextBox 6">
            <a:extLst>
              <a:ext uri="{FF2B5EF4-FFF2-40B4-BE49-F238E27FC236}">
                <a16:creationId xmlns:a16="http://schemas.microsoft.com/office/drawing/2014/main" id="{F229863A-0C00-652E-DE4D-714376D30C93}"/>
              </a:ext>
            </a:extLst>
          </p:cNvPr>
          <p:cNvSpPr txBox="1"/>
          <p:nvPr/>
        </p:nvSpPr>
        <p:spPr>
          <a:xfrm>
            <a:off x="7809874" y="275205"/>
            <a:ext cx="4382125" cy="769441"/>
          </a:xfrm>
          <a:prstGeom prst="rect">
            <a:avLst/>
          </a:prstGeom>
          <a:solidFill>
            <a:srgbClr val="1D2244"/>
          </a:solidFill>
          <a:ln w="12700">
            <a:noFill/>
          </a:ln>
          <a:effectLst>
            <a:outerShdw blurRad="50800" dist="38100" dir="18900000" algn="bl" rotWithShape="0">
              <a:prstClr val="black">
                <a:alpha val="40000"/>
              </a:prstClr>
            </a:outerShdw>
          </a:effectLst>
        </p:spPr>
        <p:txBody>
          <a:bodyPr wrap="square" rtlCol="0">
            <a:spAutoFit/>
          </a:bodyPr>
          <a:lstStyle/>
          <a:p>
            <a:pPr marL="14288"/>
            <a:r>
              <a:rPr lang="en-US" sz="2200" dirty="0">
                <a:solidFill>
                  <a:schemeClr val="bg1"/>
                </a:solidFill>
                <a:latin typeface="Fira Sans" panose="020B0503050000020004" pitchFamily="34" charset="0"/>
                <a:ea typeface="Fira Sans" panose="020B0503050000020004" pitchFamily="34" charset="0"/>
              </a:rPr>
              <a:t>SECTION EIGHT:</a:t>
            </a:r>
          </a:p>
          <a:p>
            <a:pPr marL="14288"/>
            <a:r>
              <a:rPr lang="en-US" sz="2200" b="1" dirty="0">
                <a:solidFill>
                  <a:schemeClr val="bg1"/>
                </a:solidFill>
                <a:latin typeface="Fira Sans" panose="020B0503050000020004" pitchFamily="34" charset="0"/>
                <a:ea typeface="Fira Sans" panose="020B0503050000020004" pitchFamily="34" charset="0"/>
              </a:rPr>
              <a:t>TECHNOLOGY</a:t>
            </a:r>
          </a:p>
        </p:txBody>
      </p:sp>
      <p:sp>
        <p:nvSpPr>
          <p:cNvPr id="6" name="TextBox 5">
            <a:extLst>
              <a:ext uri="{FF2B5EF4-FFF2-40B4-BE49-F238E27FC236}">
                <a16:creationId xmlns:a16="http://schemas.microsoft.com/office/drawing/2014/main" id="{95E4B608-8D5C-8B07-9CE3-67ECD1BA4EC2}"/>
              </a:ext>
            </a:extLst>
          </p:cNvPr>
          <p:cNvSpPr txBox="1"/>
          <p:nvPr/>
        </p:nvSpPr>
        <p:spPr>
          <a:xfrm>
            <a:off x="1520066" y="5557744"/>
            <a:ext cx="4806115" cy="276999"/>
          </a:xfrm>
          <a:prstGeom prst="rect">
            <a:avLst/>
          </a:prstGeom>
          <a:noFill/>
        </p:spPr>
        <p:txBody>
          <a:bodyPr wrap="square" rtlCol="0">
            <a:spAutoFit/>
          </a:bodyPr>
          <a:lstStyle/>
          <a:p>
            <a:pPr algn="ctr"/>
            <a:r>
              <a:rPr lang="en-US" sz="1200" i="1" dirty="0">
                <a:latin typeface="Arial" panose="020B0604020202020204" pitchFamily="34" charset="0"/>
              </a:rPr>
              <a:t>(ID scan question was not included in the 2021 survey.)</a:t>
            </a:r>
          </a:p>
        </p:txBody>
      </p:sp>
      <p:graphicFrame>
        <p:nvGraphicFramePr>
          <p:cNvPr id="4" name="Chart 3">
            <a:extLst>
              <a:ext uri="{FF2B5EF4-FFF2-40B4-BE49-F238E27FC236}">
                <a16:creationId xmlns:a16="http://schemas.microsoft.com/office/drawing/2014/main" id="{4F1E5429-4026-C58E-7EAA-BC9065E5759C}"/>
              </a:ext>
            </a:extLst>
          </p:cNvPr>
          <p:cNvGraphicFramePr>
            <a:graphicFrameLocks/>
          </p:cNvGraphicFramePr>
          <p:nvPr>
            <p:extLst>
              <p:ext uri="{D42A27DB-BD31-4B8C-83A1-F6EECF244321}">
                <p14:modId xmlns:p14="http://schemas.microsoft.com/office/powerpoint/2010/main" val="2064927444"/>
              </p:ext>
            </p:extLst>
          </p:nvPr>
        </p:nvGraphicFramePr>
        <p:xfrm>
          <a:off x="826168" y="1552074"/>
          <a:ext cx="6248400" cy="359744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755759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z="1600" smtClean="0">
                <a:solidFill>
                  <a:schemeClr val="bg1"/>
                </a:solidFill>
              </a:rPr>
              <a:pPr algn="r"/>
              <a:t>55</a:t>
            </a:fld>
            <a:endParaRPr lang="en-US" dirty="0">
              <a:solidFill>
                <a:schemeClr val="bg1"/>
              </a:solidFill>
            </a:endParaRPr>
          </a:p>
        </p:txBody>
      </p:sp>
      <p:sp>
        <p:nvSpPr>
          <p:cNvPr id="4" name="TextBox 3">
            <a:extLst>
              <a:ext uri="{FF2B5EF4-FFF2-40B4-BE49-F238E27FC236}">
                <a16:creationId xmlns:a16="http://schemas.microsoft.com/office/drawing/2014/main" id="{E9FADEAF-E23F-BBAE-19E9-43D6969F7360}"/>
              </a:ext>
            </a:extLst>
          </p:cNvPr>
          <p:cNvSpPr txBox="1"/>
          <p:nvPr/>
        </p:nvSpPr>
        <p:spPr>
          <a:xfrm>
            <a:off x="7809874" y="275205"/>
            <a:ext cx="4382125" cy="769441"/>
          </a:xfrm>
          <a:prstGeom prst="rect">
            <a:avLst/>
          </a:prstGeom>
          <a:solidFill>
            <a:srgbClr val="1D2244"/>
          </a:solidFill>
          <a:ln w="12700">
            <a:noFill/>
          </a:ln>
          <a:effectLst>
            <a:outerShdw blurRad="50800" dist="38100" dir="18900000" algn="bl" rotWithShape="0">
              <a:prstClr val="black">
                <a:alpha val="40000"/>
              </a:prstClr>
            </a:outerShdw>
          </a:effectLst>
        </p:spPr>
        <p:txBody>
          <a:bodyPr wrap="square" rtlCol="0">
            <a:spAutoFit/>
          </a:bodyPr>
          <a:lstStyle/>
          <a:p>
            <a:pPr marL="14288"/>
            <a:r>
              <a:rPr lang="en-US" sz="2200" dirty="0">
                <a:solidFill>
                  <a:schemeClr val="bg1"/>
                </a:solidFill>
                <a:latin typeface="Fira Sans" panose="020B0503050000020004" pitchFamily="34" charset="0"/>
                <a:ea typeface="Fira Sans" panose="020B0503050000020004" pitchFamily="34" charset="0"/>
              </a:rPr>
              <a:t>SECTION EIGHT:</a:t>
            </a:r>
          </a:p>
          <a:p>
            <a:pPr marL="14288"/>
            <a:r>
              <a:rPr lang="en-US" sz="2200" b="1" dirty="0">
                <a:solidFill>
                  <a:schemeClr val="bg1"/>
                </a:solidFill>
                <a:latin typeface="Fira Sans" panose="020B0503050000020004" pitchFamily="34" charset="0"/>
                <a:ea typeface="Fira Sans" panose="020B0503050000020004" pitchFamily="34" charset="0"/>
              </a:rPr>
              <a:t>TECHNOLOGY</a:t>
            </a:r>
          </a:p>
        </p:txBody>
      </p:sp>
      <p:graphicFrame>
        <p:nvGraphicFramePr>
          <p:cNvPr id="3" name="Chart 2">
            <a:extLst>
              <a:ext uri="{FF2B5EF4-FFF2-40B4-BE49-F238E27FC236}">
                <a16:creationId xmlns:a16="http://schemas.microsoft.com/office/drawing/2014/main" id="{5D170008-896B-C038-6799-8B86ACDA10B4}"/>
              </a:ext>
            </a:extLst>
          </p:cNvPr>
          <p:cNvGraphicFramePr>
            <a:graphicFrameLocks/>
          </p:cNvGraphicFramePr>
          <p:nvPr>
            <p:extLst>
              <p:ext uri="{D42A27DB-BD31-4B8C-83A1-F6EECF244321}">
                <p14:modId xmlns:p14="http://schemas.microsoft.com/office/powerpoint/2010/main" val="888871806"/>
              </p:ext>
            </p:extLst>
          </p:nvPr>
        </p:nvGraphicFramePr>
        <p:xfrm>
          <a:off x="381965" y="1735787"/>
          <a:ext cx="5532698" cy="3802224"/>
        </p:xfrm>
        <a:graphic>
          <a:graphicData uri="http://schemas.openxmlformats.org/drawingml/2006/chart">
            <c:chart xmlns:c="http://schemas.openxmlformats.org/drawingml/2006/chart" xmlns:r="http://schemas.openxmlformats.org/officeDocument/2006/relationships" r:id="rId3"/>
          </a:graphicData>
        </a:graphic>
      </p:graphicFrame>
      <mc:AlternateContent xmlns:mc="http://schemas.openxmlformats.org/markup-compatibility/2006" xmlns:cx2="http://schemas.microsoft.com/office/drawing/2015/10/21/chartex">
        <mc:Choice Requires="cx2">
          <p:graphicFrame>
            <p:nvGraphicFramePr>
              <p:cNvPr id="5" name="Chart 4">
                <a:extLst>
                  <a:ext uri="{FF2B5EF4-FFF2-40B4-BE49-F238E27FC236}">
                    <a16:creationId xmlns:a16="http://schemas.microsoft.com/office/drawing/2014/main" id="{B15F6A4E-9FDC-1543-6F4C-4C4A991FB9CB}"/>
                  </a:ext>
                </a:extLst>
              </p:cNvPr>
              <p:cNvGraphicFramePr/>
              <p:nvPr>
                <p:extLst>
                  <p:ext uri="{D42A27DB-BD31-4B8C-83A1-F6EECF244321}">
                    <p14:modId xmlns:p14="http://schemas.microsoft.com/office/powerpoint/2010/main" val="3256703419"/>
                  </p:ext>
                </p:extLst>
              </p:nvPr>
            </p:nvGraphicFramePr>
            <p:xfrm>
              <a:off x="6773779" y="1721499"/>
              <a:ext cx="4724400" cy="3802223"/>
            </p:xfrm>
            <a:graphic>
              <a:graphicData uri="http://schemas.microsoft.com/office/drawing/2014/chartex">
                <cx:chart xmlns:cx="http://schemas.microsoft.com/office/drawing/2014/chartex" xmlns:r="http://schemas.openxmlformats.org/officeDocument/2006/relationships" r:id="rId4"/>
              </a:graphicData>
            </a:graphic>
          </p:graphicFrame>
        </mc:Choice>
        <mc:Fallback xmlns="">
          <p:pic>
            <p:nvPicPr>
              <p:cNvPr id="5" name="Chart 4">
                <a:extLst>
                  <a:ext uri="{FF2B5EF4-FFF2-40B4-BE49-F238E27FC236}">
                    <a16:creationId xmlns:a16="http://schemas.microsoft.com/office/drawing/2014/main" id="{B15F6A4E-9FDC-1543-6F4C-4C4A991FB9CB}"/>
                  </a:ext>
                </a:extLst>
              </p:cNvPr>
              <p:cNvPicPr>
                <a:picLocks noGrp="1" noRot="1" noChangeAspect="1" noMove="1" noResize="1" noEditPoints="1" noAdjustHandles="1" noChangeArrowheads="1" noChangeShapeType="1"/>
              </p:cNvPicPr>
              <p:nvPr/>
            </p:nvPicPr>
            <p:blipFill>
              <a:blip r:embed="rId5"/>
              <a:stretch>
                <a:fillRect/>
              </a:stretch>
            </p:blipFill>
            <p:spPr>
              <a:xfrm>
                <a:off x="6773779" y="1721499"/>
                <a:ext cx="4724400" cy="3802223"/>
              </a:xfrm>
              <a:prstGeom prst="rect">
                <a:avLst/>
              </a:prstGeom>
            </p:spPr>
          </p:pic>
        </mc:Fallback>
      </mc:AlternateContent>
    </p:spTree>
    <p:extLst>
      <p:ext uri="{BB962C8B-B14F-4D97-AF65-F5344CB8AC3E}">
        <p14:creationId xmlns:p14="http://schemas.microsoft.com/office/powerpoint/2010/main" val="30727984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mtClean="0"/>
              <a:pPr algn="r"/>
              <a:t>56</a:t>
            </a:fld>
            <a:endParaRPr lang="en-US" dirty="0"/>
          </a:p>
        </p:txBody>
      </p:sp>
      <p:sp>
        <p:nvSpPr>
          <p:cNvPr id="3" name="TextBox 2">
            <a:extLst>
              <a:ext uri="{FF2B5EF4-FFF2-40B4-BE49-F238E27FC236}">
                <a16:creationId xmlns:a16="http://schemas.microsoft.com/office/drawing/2014/main" id="{65FA9C8E-7041-EA96-9AD4-0E8F49B6FBD9}"/>
              </a:ext>
            </a:extLst>
          </p:cNvPr>
          <p:cNvSpPr txBox="1"/>
          <p:nvPr/>
        </p:nvSpPr>
        <p:spPr>
          <a:xfrm>
            <a:off x="8103339" y="3828074"/>
            <a:ext cx="3464403" cy="769441"/>
          </a:xfrm>
          <a:prstGeom prst="rect">
            <a:avLst/>
          </a:prstGeom>
          <a:noFill/>
        </p:spPr>
        <p:txBody>
          <a:bodyPr wrap="square" rtlCol="0">
            <a:spAutoFit/>
          </a:bodyPr>
          <a:lstStyle/>
          <a:p>
            <a:pPr algn="ctr"/>
            <a:r>
              <a:rPr lang="en-US" sz="1100" i="1" dirty="0">
                <a:latin typeface="Arial" panose="020B0604020202020204" pitchFamily="34" charset="0"/>
              </a:rPr>
              <a:t>*eConnect is one of the sponsors of this survey. Their sponsorship in no way influenced the data collection, analysis, or reporting of information, nor will it be used in any sales capacity.</a:t>
            </a:r>
          </a:p>
        </p:txBody>
      </p:sp>
      <p:pic>
        <p:nvPicPr>
          <p:cNvPr id="1026" name="Picture 2" descr="Computer showcasing casino connect software">
            <a:extLst>
              <a:ext uri="{FF2B5EF4-FFF2-40B4-BE49-F238E27FC236}">
                <a16:creationId xmlns:a16="http://schemas.microsoft.com/office/drawing/2014/main" id="{8669439F-A1A9-5C4C-9201-3A5292A2A6B0}"/>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882444" y="1410788"/>
            <a:ext cx="3906195" cy="229134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215FDEB-957F-AA6D-4581-C64CA51ECD39}"/>
              </a:ext>
            </a:extLst>
          </p:cNvPr>
          <p:cNvSpPr txBox="1"/>
          <p:nvPr/>
        </p:nvSpPr>
        <p:spPr>
          <a:xfrm>
            <a:off x="7809874" y="275205"/>
            <a:ext cx="4382125" cy="769441"/>
          </a:xfrm>
          <a:prstGeom prst="rect">
            <a:avLst/>
          </a:prstGeom>
          <a:solidFill>
            <a:srgbClr val="1D2244"/>
          </a:solidFill>
          <a:ln w="12700">
            <a:noFill/>
          </a:ln>
          <a:effectLst>
            <a:outerShdw blurRad="50800" dist="38100" dir="18900000" algn="bl" rotWithShape="0">
              <a:prstClr val="black">
                <a:alpha val="40000"/>
              </a:prstClr>
            </a:outerShdw>
          </a:effectLst>
        </p:spPr>
        <p:txBody>
          <a:bodyPr wrap="square" rtlCol="0">
            <a:spAutoFit/>
          </a:bodyPr>
          <a:lstStyle/>
          <a:p>
            <a:pPr marL="14288"/>
            <a:r>
              <a:rPr lang="en-US" sz="2200" dirty="0">
                <a:solidFill>
                  <a:schemeClr val="bg1"/>
                </a:solidFill>
                <a:latin typeface="Fira Sans" panose="020B0503050000020004" pitchFamily="34" charset="0"/>
                <a:ea typeface="Fira Sans" panose="020B0503050000020004" pitchFamily="34" charset="0"/>
              </a:rPr>
              <a:t>SECTION EIGHT:</a:t>
            </a:r>
          </a:p>
          <a:p>
            <a:pPr marL="14288"/>
            <a:r>
              <a:rPr lang="en-US" sz="2200" b="1" dirty="0">
                <a:solidFill>
                  <a:schemeClr val="bg1"/>
                </a:solidFill>
                <a:latin typeface="Fira Sans" panose="020B0503050000020004" pitchFamily="34" charset="0"/>
                <a:ea typeface="Fira Sans" panose="020B0503050000020004" pitchFamily="34" charset="0"/>
              </a:rPr>
              <a:t>TECHNOLOGY</a:t>
            </a:r>
          </a:p>
        </p:txBody>
      </p:sp>
      <p:graphicFrame>
        <p:nvGraphicFramePr>
          <p:cNvPr id="5" name="Chart 4">
            <a:extLst>
              <a:ext uri="{FF2B5EF4-FFF2-40B4-BE49-F238E27FC236}">
                <a16:creationId xmlns:a16="http://schemas.microsoft.com/office/drawing/2014/main" id="{612730FA-C784-9002-279F-EC052658A960}"/>
              </a:ext>
            </a:extLst>
          </p:cNvPr>
          <p:cNvGraphicFramePr>
            <a:graphicFrameLocks/>
          </p:cNvGraphicFramePr>
          <p:nvPr>
            <p:extLst>
              <p:ext uri="{D42A27DB-BD31-4B8C-83A1-F6EECF244321}">
                <p14:modId xmlns:p14="http://schemas.microsoft.com/office/powerpoint/2010/main" val="1624302329"/>
              </p:ext>
            </p:extLst>
          </p:nvPr>
        </p:nvGraphicFramePr>
        <p:xfrm>
          <a:off x="513347" y="1410788"/>
          <a:ext cx="6886073" cy="435233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87480595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30212-E63A-37FB-38D1-3A1E64E3C5D1}"/>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6854A6B3-2CFC-0294-9A31-8455A5B97B87}"/>
              </a:ext>
            </a:extLst>
          </p:cNvPr>
          <p:cNvSpPr txBox="1"/>
          <p:nvPr/>
        </p:nvSpPr>
        <p:spPr>
          <a:xfrm>
            <a:off x="0" y="0"/>
            <a:ext cx="4652681" cy="6858000"/>
          </a:xfrm>
          <a:prstGeom prst="rect">
            <a:avLst/>
          </a:prstGeom>
          <a:solidFill>
            <a:srgbClr val="1D2244"/>
          </a:solidFill>
          <a:ln w="12700">
            <a:noFill/>
          </a:ln>
          <a:effectLst>
            <a:outerShdw blurRad="50800" dist="38100" dir="8100000" algn="tr" rotWithShape="0">
              <a:prstClr val="black">
                <a:alpha val="40000"/>
              </a:prstClr>
            </a:outerShdw>
          </a:effectLst>
        </p:spPr>
        <p:txBody>
          <a:bodyPr wrap="square" rtlCol="0">
            <a:noAutofit/>
          </a:bodyPr>
          <a:lstStyle>
            <a:defPPr>
              <a:defRPr lang="en-US"/>
            </a:defPPr>
            <a:lvl1pPr>
              <a:defRPr>
                <a:latin typeface="Arial Black" panose="020B0A04020102020204" pitchFamily="34" charset="0"/>
              </a:defRPr>
            </a:lvl1pPr>
          </a:lstStyle>
          <a:p>
            <a:endParaRPr lang="en-US" dirty="0"/>
          </a:p>
          <a:p>
            <a:endParaRPr lang="en-US" dirty="0"/>
          </a:p>
          <a:p>
            <a:endParaRPr lang="en-US" dirty="0"/>
          </a:p>
          <a:p>
            <a:endParaRPr lang="en-US" dirty="0"/>
          </a:p>
          <a:p>
            <a:endParaRPr lang="en-US" dirty="0"/>
          </a:p>
          <a:p>
            <a:endParaRPr lang="en-US" dirty="0"/>
          </a:p>
        </p:txBody>
      </p:sp>
      <p:sp>
        <p:nvSpPr>
          <p:cNvPr id="3" name="TextBox 2">
            <a:extLst>
              <a:ext uri="{FF2B5EF4-FFF2-40B4-BE49-F238E27FC236}">
                <a16:creationId xmlns:a16="http://schemas.microsoft.com/office/drawing/2014/main" id="{558F923C-9E18-5531-D03E-6870021E947F}"/>
              </a:ext>
            </a:extLst>
          </p:cNvPr>
          <p:cNvSpPr txBox="1"/>
          <p:nvPr/>
        </p:nvSpPr>
        <p:spPr>
          <a:xfrm>
            <a:off x="4652681" y="416272"/>
            <a:ext cx="7236761" cy="6441728"/>
          </a:xfrm>
          <a:prstGeom prst="snip1Rect">
            <a:avLst/>
          </a:prstGeom>
          <a:gradFill flip="none" rotWithShape="1">
            <a:gsLst>
              <a:gs pos="0">
                <a:srgbClr val="00477C">
                  <a:shade val="30000"/>
                  <a:satMod val="115000"/>
                </a:srgbClr>
              </a:gs>
              <a:gs pos="50000">
                <a:srgbClr val="00477C">
                  <a:shade val="67500"/>
                  <a:satMod val="115000"/>
                </a:srgbClr>
              </a:gs>
              <a:gs pos="100000">
                <a:srgbClr val="00477C">
                  <a:shade val="100000"/>
                  <a:satMod val="115000"/>
                </a:srgbClr>
              </a:gs>
            </a:gsLst>
            <a:lin ang="2700000" scaled="1"/>
            <a:tileRect/>
          </a:gradFill>
          <a:ln w="28575">
            <a:noFill/>
          </a:ln>
          <a:effectLst>
            <a:outerShdw blurRad="50800" dist="38100" dir="2700000" algn="tl" rotWithShape="0">
              <a:prstClr val="black">
                <a:alpha val="40000"/>
              </a:prstClr>
            </a:outerShdw>
          </a:effectLst>
        </p:spPr>
        <p:txBody>
          <a:bodyPr wrap="square" rtlCol="0" anchor="ctr">
            <a:noAutofit/>
          </a:bodyPr>
          <a:lstStyle>
            <a:defPPr>
              <a:defRPr lang="en-US"/>
            </a:defPPr>
            <a:lvl1pPr marL="287338">
              <a:tabLst>
                <a:tab pos="10620375" algn="l"/>
              </a:tabLst>
              <a:defRPr sz="1400" b="1">
                <a:solidFill>
                  <a:schemeClr val="bg1"/>
                </a:solidFill>
                <a:latin typeface="Fira Sans" panose="020B0503050000020004" pitchFamily="34" charset="0"/>
                <a:ea typeface="Fira Sans" panose="020B0503050000020004" pitchFamily="34" charset="0"/>
              </a:defRPr>
            </a:lvl1pPr>
            <a:lvl2pPr marL="742950" lvl="1" indent="-285750">
              <a:buFont typeface="Arial" panose="020B0604020202020204" pitchFamily="34" charset="0"/>
              <a:buChar char="•"/>
              <a:defRPr sz="1400">
                <a:solidFill>
                  <a:schemeClr val="bg1"/>
                </a:solidFill>
                <a:latin typeface="Fira Sans" panose="020B0503050000020004" pitchFamily="34" charset="0"/>
                <a:ea typeface="Fira Sans" panose="020B0503050000020004" pitchFamily="34" charset="0"/>
              </a:defRPr>
            </a:lvl2pPr>
          </a:lstStyle>
          <a:p>
            <a:endParaRPr lang="en-US" dirty="0"/>
          </a:p>
          <a:p>
            <a:r>
              <a:rPr lang="en-US" sz="1600" dirty="0"/>
              <a:t>LOOKING AHEAD</a:t>
            </a:r>
          </a:p>
          <a:p>
            <a:endParaRPr lang="en-US" sz="1600" dirty="0"/>
          </a:p>
          <a:p>
            <a:r>
              <a:rPr lang="en-US" sz="1600" dirty="0"/>
              <a:t>The 2026 International Casino Surveillance Survey demonstrates that surveillance is evolving from a reactive monitoring function into a strategic partner in enterprise risk management. While traditional responsibilities—including internal theft, cheating, and advantage play—remain central to the profession, today’s surveillance departments are increasingly expected to leverage technology, intelligence, and cross-functional collaboration to protect casino operations.</a:t>
            </a:r>
          </a:p>
          <a:p>
            <a:endParaRPr lang="en-US" sz="1600" dirty="0"/>
          </a:p>
          <a:p>
            <a:r>
              <a:rPr lang="en-US" sz="1600" dirty="0"/>
              <a:t>The survey also highlights continued investment in people, training, and technology. Organizations that successfully integrate skilled personnel with advanced investigative tools will be best positioned to address an increasingly complex operational environment.</a:t>
            </a:r>
          </a:p>
        </p:txBody>
      </p:sp>
      <p:sp>
        <p:nvSpPr>
          <p:cNvPr id="14" name="TextBox 13">
            <a:extLst>
              <a:ext uri="{FF2B5EF4-FFF2-40B4-BE49-F238E27FC236}">
                <a16:creationId xmlns:a16="http://schemas.microsoft.com/office/drawing/2014/main" id="{1771503F-160B-CC0C-9584-95A39EF5A60A}"/>
              </a:ext>
            </a:extLst>
          </p:cNvPr>
          <p:cNvSpPr txBox="1"/>
          <p:nvPr/>
        </p:nvSpPr>
        <p:spPr>
          <a:xfrm>
            <a:off x="14286" y="1410168"/>
            <a:ext cx="4335163" cy="3785652"/>
          </a:xfrm>
          <a:prstGeom prst="rect">
            <a:avLst/>
          </a:prstGeom>
          <a:noFill/>
        </p:spPr>
        <p:txBody>
          <a:bodyPr wrap="square">
            <a:spAutoFit/>
          </a:bodyPr>
          <a:lstStyle/>
          <a:p>
            <a:pPr algn="ctr"/>
            <a:r>
              <a:rPr lang="en-US" sz="3200" b="1" dirty="0">
                <a:solidFill>
                  <a:schemeClr val="bg1"/>
                </a:solidFill>
                <a:latin typeface="Fira Sans" panose="020B0503050000020004" pitchFamily="34" charset="0"/>
                <a:ea typeface="Fira Sans" panose="020B0503050000020004" pitchFamily="34" charset="0"/>
              </a:rPr>
              <a:t>THE FUTURE OF CASINO SURVEILLANCE</a:t>
            </a:r>
          </a:p>
          <a:p>
            <a:pPr algn="ctr"/>
            <a:endParaRPr lang="en-US" sz="3200" b="1" dirty="0">
              <a:solidFill>
                <a:schemeClr val="bg1"/>
              </a:solidFill>
              <a:latin typeface="Fira Sans" panose="020B0503050000020004" pitchFamily="34" charset="0"/>
              <a:ea typeface="Fira Sans" panose="020B0503050000020004" pitchFamily="34" charset="0"/>
            </a:endParaRPr>
          </a:p>
          <a:p>
            <a:pPr algn="ctr"/>
            <a:r>
              <a:rPr lang="en-US" sz="1600" b="1" dirty="0">
                <a:solidFill>
                  <a:schemeClr val="bg1"/>
                </a:solidFill>
              </a:rPr>
              <a:t>The International Casino Surveillance Survey continues to serve as the gaming industry's leading benchmark for measuring operational excellence, identifying emerging trends, and supporting informed decision-making for surveillance professionals worldwide.</a:t>
            </a:r>
            <a:endParaRPr lang="en-US" sz="1600" b="1" dirty="0">
              <a:solidFill>
                <a:schemeClr val="bg1"/>
              </a:solidFill>
              <a:latin typeface="Fira Sans" panose="020B0503050000020004" pitchFamily="34" charset="0"/>
              <a:ea typeface="Fira Sans" panose="020B0503050000020004" pitchFamily="34" charset="0"/>
            </a:endParaRPr>
          </a:p>
        </p:txBody>
      </p:sp>
      <p:sp>
        <p:nvSpPr>
          <p:cNvPr id="2" name="Slide Number Placeholder 1">
            <a:extLst>
              <a:ext uri="{FF2B5EF4-FFF2-40B4-BE49-F238E27FC236}">
                <a16:creationId xmlns:a16="http://schemas.microsoft.com/office/drawing/2014/main" id="{6F889590-E3CF-D54C-5C34-467BE70371E2}"/>
              </a:ext>
            </a:extLst>
          </p:cNvPr>
          <p:cNvSpPr>
            <a:spLocks noGrp="1"/>
          </p:cNvSpPr>
          <p:nvPr>
            <p:ph type="sldNum" sz="quarter" idx="4"/>
          </p:nvPr>
        </p:nvSpPr>
        <p:spPr/>
        <p:txBody>
          <a:bodyPr/>
          <a:lstStyle/>
          <a:p>
            <a:pPr algn="r"/>
            <a:fld id="{288C9D1B-96A2-1549-A8E5-402D4C8B6615}" type="slidenum">
              <a:rPr lang="en-US" smtClean="0">
                <a:solidFill>
                  <a:schemeClr val="bg1"/>
                </a:solidFill>
              </a:rPr>
              <a:pPr algn="r"/>
              <a:t>57</a:t>
            </a:fld>
            <a:endParaRPr lang="en-US" dirty="0">
              <a:solidFill>
                <a:schemeClr val="bg1"/>
              </a:solidFill>
            </a:endParaRPr>
          </a:p>
        </p:txBody>
      </p:sp>
      <p:grpSp>
        <p:nvGrpSpPr>
          <p:cNvPr id="11" name="Group 10">
            <a:extLst>
              <a:ext uri="{FF2B5EF4-FFF2-40B4-BE49-F238E27FC236}">
                <a16:creationId xmlns:a16="http://schemas.microsoft.com/office/drawing/2014/main" id="{2427DE2D-2856-3E4B-86EE-06D0F36E53E8}"/>
              </a:ext>
            </a:extLst>
          </p:cNvPr>
          <p:cNvGrpSpPr/>
          <p:nvPr/>
        </p:nvGrpSpPr>
        <p:grpSpPr>
          <a:xfrm>
            <a:off x="397801" y="5424992"/>
            <a:ext cx="3694014" cy="844952"/>
            <a:chOff x="4940700" y="5705840"/>
            <a:chExt cx="3694014" cy="844952"/>
          </a:xfrm>
        </p:grpSpPr>
        <p:sp>
          <p:nvSpPr>
            <p:cNvPr id="12" name="Rounded Rectangle 11">
              <a:extLst>
                <a:ext uri="{FF2B5EF4-FFF2-40B4-BE49-F238E27FC236}">
                  <a16:creationId xmlns:a16="http://schemas.microsoft.com/office/drawing/2014/main" id="{B8373C99-A365-E590-F1D5-B583B1DE40D6}"/>
                </a:ext>
              </a:extLst>
            </p:cNvPr>
            <p:cNvSpPr/>
            <p:nvPr/>
          </p:nvSpPr>
          <p:spPr>
            <a:xfrm>
              <a:off x="4940700" y="5705840"/>
              <a:ext cx="3694014" cy="84495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a:extLst>
                <a:ext uri="{FF2B5EF4-FFF2-40B4-BE49-F238E27FC236}">
                  <a16:creationId xmlns:a16="http://schemas.microsoft.com/office/drawing/2014/main" id="{CD6BB809-2681-70FA-69AE-F1DF102D52B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p:blipFill>
          <p:spPr bwMode="auto">
            <a:xfrm>
              <a:off x="5137947" y="5847468"/>
              <a:ext cx="3300953" cy="5611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9802485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B1FD9-78AC-661E-EF38-3212C53701B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7CA54BA-3457-CF44-820E-1633A84D297C}"/>
              </a:ext>
            </a:extLst>
          </p:cNvPr>
          <p:cNvSpPr>
            <a:spLocks noGrp="1"/>
          </p:cNvSpPr>
          <p:nvPr>
            <p:ph type="sldNum" sz="quarter" idx="4"/>
          </p:nvPr>
        </p:nvSpPr>
        <p:spPr/>
        <p:txBody>
          <a:bodyPr/>
          <a:lstStyle/>
          <a:p>
            <a:pPr algn="r"/>
            <a:fld id="{288C9D1B-96A2-1549-A8E5-402D4C8B6615}" type="slidenum">
              <a:rPr lang="en-US" smtClean="0"/>
              <a:pPr algn="r"/>
              <a:t>58</a:t>
            </a:fld>
            <a:endParaRPr lang="en-US" dirty="0"/>
          </a:p>
        </p:txBody>
      </p:sp>
      <p:sp>
        <p:nvSpPr>
          <p:cNvPr id="6" name="TextBox 5">
            <a:extLst>
              <a:ext uri="{FF2B5EF4-FFF2-40B4-BE49-F238E27FC236}">
                <a16:creationId xmlns:a16="http://schemas.microsoft.com/office/drawing/2014/main" id="{F8810467-6646-66F6-8224-9A0752209543}"/>
              </a:ext>
            </a:extLst>
          </p:cNvPr>
          <p:cNvSpPr txBox="1"/>
          <p:nvPr/>
        </p:nvSpPr>
        <p:spPr>
          <a:xfrm>
            <a:off x="0" y="1791798"/>
            <a:ext cx="12192000" cy="5066202"/>
          </a:xfrm>
          <a:prstGeom prst="rect">
            <a:avLst/>
          </a:prstGeom>
          <a:solidFill>
            <a:srgbClr val="002D51"/>
          </a:solidFill>
          <a:ln w="12700">
            <a:noFill/>
          </a:ln>
          <a:effectLst>
            <a:outerShdw blurRad="50800" dist="38100" dir="8100000" algn="tr" rotWithShape="0">
              <a:prstClr val="black">
                <a:alpha val="40000"/>
              </a:prstClr>
            </a:outerShdw>
          </a:effectLst>
        </p:spPr>
        <p:txBody>
          <a:bodyPr wrap="square" rtlCol="0">
            <a:noAutofit/>
          </a:bodyPr>
          <a:lstStyle/>
          <a:p>
            <a:endParaRPr lang="en-US" dirty="0">
              <a:latin typeface="Arial Black" panose="020B0A04020102020204" pitchFamily="34" charset="0"/>
            </a:endParaRPr>
          </a:p>
          <a:p>
            <a:pPr algn="ctr"/>
            <a:endParaRPr lang="en-US" dirty="0">
              <a:solidFill>
                <a:schemeClr val="bg1"/>
              </a:solidFill>
              <a:latin typeface="Arial Black" panose="020B0A04020102020204" pitchFamily="34" charset="0"/>
            </a:endParaRPr>
          </a:p>
          <a:p>
            <a:pPr algn="ctr"/>
            <a:r>
              <a:rPr lang="en-US" sz="2400" dirty="0">
                <a:solidFill>
                  <a:schemeClr val="bg1"/>
                </a:solidFill>
                <a:highlight>
                  <a:srgbClr val="002D51"/>
                </a:highlight>
                <a:latin typeface="Arial Black" panose="020B0A04020102020204" pitchFamily="34" charset="0"/>
              </a:rPr>
              <a:t>STARTING NOW! </a:t>
            </a:r>
          </a:p>
          <a:p>
            <a:pPr algn="ctr"/>
            <a:endParaRPr lang="en-US" dirty="0">
              <a:solidFill>
                <a:schemeClr val="bg1"/>
              </a:solidFill>
              <a:latin typeface="Arial Black" panose="020B0A04020102020204" pitchFamily="34" charset="0"/>
            </a:endParaRPr>
          </a:p>
          <a:p>
            <a:pPr algn="ctr"/>
            <a:r>
              <a:rPr lang="en-US" dirty="0">
                <a:solidFill>
                  <a:schemeClr val="bg1"/>
                </a:solidFill>
                <a:latin typeface="Arial Black" panose="020B0A04020102020204" pitchFamily="34" charset="0"/>
              </a:rPr>
              <a:t>The 2026 Cybersecurity Survey</a:t>
            </a:r>
          </a:p>
          <a:p>
            <a:pPr algn="ctr"/>
            <a:endParaRPr lang="en-US" dirty="0">
              <a:solidFill>
                <a:schemeClr val="bg1"/>
              </a:solidFill>
              <a:latin typeface="Arial Black" panose="020B0A04020102020204" pitchFamily="34" charset="0"/>
            </a:endParaRPr>
          </a:p>
          <a:p>
            <a:pPr marL="285750" indent="-285750" algn="ctr">
              <a:buFont typeface="Arial" panose="020B0604020202020204" pitchFamily="34" charset="0"/>
              <a:buChar char="•"/>
            </a:pPr>
            <a:r>
              <a:rPr lang="en-US" dirty="0">
                <a:solidFill>
                  <a:schemeClr val="bg1"/>
                </a:solidFill>
                <a:latin typeface="Arial Black" panose="020B0A04020102020204" pitchFamily="34" charset="0"/>
              </a:rPr>
              <a:t>11 multiple choice questions</a:t>
            </a:r>
          </a:p>
          <a:p>
            <a:pPr marL="285750" indent="-285750" algn="ctr">
              <a:buFont typeface="Arial" panose="020B0604020202020204" pitchFamily="34" charset="0"/>
              <a:buChar char="•"/>
            </a:pPr>
            <a:r>
              <a:rPr lang="en-US" dirty="0">
                <a:solidFill>
                  <a:schemeClr val="bg1"/>
                </a:solidFill>
                <a:latin typeface="Arial Black" panose="020B0A04020102020204" pitchFamily="34" charset="0"/>
              </a:rPr>
              <a:t>Can be completed in about five minutes</a:t>
            </a:r>
          </a:p>
          <a:p>
            <a:pPr marL="285750" indent="-285750" algn="ctr">
              <a:buFont typeface="Arial" panose="020B0604020202020204" pitchFamily="34" charset="0"/>
              <a:buChar char="•"/>
            </a:pPr>
            <a:r>
              <a:rPr lang="en-US" dirty="0">
                <a:solidFill>
                  <a:schemeClr val="bg1"/>
                </a:solidFill>
                <a:latin typeface="Arial Black" panose="020B0A04020102020204" pitchFamily="34" charset="0"/>
              </a:rPr>
              <a:t>Guaranteed anonymity for all respondents</a:t>
            </a:r>
          </a:p>
          <a:p>
            <a:pPr marL="285750" indent="-285750" algn="ctr">
              <a:buFont typeface="Arial" panose="020B0604020202020204" pitchFamily="34" charset="0"/>
              <a:buChar char="•"/>
            </a:pPr>
            <a:endParaRPr lang="en-US" dirty="0">
              <a:solidFill>
                <a:schemeClr val="bg1"/>
              </a:solidFill>
              <a:latin typeface="Arial Black" panose="020B0A04020102020204" pitchFamily="34" charset="0"/>
            </a:endParaRPr>
          </a:p>
          <a:p>
            <a:pPr algn="ctr"/>
            <a:endParaRPr lang="en-US" dirty="0">
              <a:solidFill>
                <a:schemeClr val="bg1"/>
              </a:solidFill>
              <a:latin typeface="Arial Black" panose="020B0A04020102020204" pitchFamily="34" charset="0"/>
            </a:endParaRPr>
          </a:p>
          <a:p>
            <a:pPr algn="ctr"/>
            <a:endParaRPr lang="en-US" dirty="0">
              <a:solidFill>
                <a:srgbClr val="FF0000"/>
              </a:solidFill>
              <a:latin typeface="Arial Black" panose="020B0A04020102020204" pitchFamily="34" charset="0"/>
            </a:endParaRPr>
          </a:p>
          <a:p>
            <a:pPr algn="ctr"/>
            <a:r>
              <a:rPr lang="en-US" dirty="0">
                <a:solidFill>
                  <a:srgbClr val="FFCC00"/>
                </a:solidFill>
                <a:latin typeface="Arial Black" panose="020B0A04020102020204" pitchFamily="34" charset="0"/>
              </a:rPr>
              <a:t>Scan the QR code or use the survey link below: </a:t>
            </a:r>
          </a:p>
          <a:p>
            <a:pPr algn="ctr"/>
            <a:endParaRPr lang="en-US" dirty="0">
              <a:solidFill>
                <a:schemeClr val="bg1"/>
              </a:solidFill>
              <a:latin typeface="Arial Black" panose="020B0A04020102020204" pitchFamily="34" charset="0"/>
            </a:endParaRPr>
          </a:p>
          <a:p>
            <a:pPr algn="ctr"/>
            <a:r>
              <a:rPr lang="en-US" dirty="0">
                <a:solidFill>
                  <a:srgbClr val="FFCC00"/>
                </a:solidFill>
                <a:latin typeface="Arial Black" panose="020B0A04020102020204" pitchFamily="34" charset="0"/>
                <a:hlinkClick r:id="rId3">
                  <a:extLst>
                    <a:ext uri="{A12FA001-AC4F-418D-AE19-62706E023703}">
                      <ahyp:hlinkClr xmlns:ahyp="http://schemas.microsoft.com/office/drawing/2018/hyperlinkcolor" val="tx"/>
                    </a:ext>
                  </a:extLst>
                </a:hlinkClick>
              </a:rPr>
              <a:t>IACSP 2026 CYBERSECURITY SURVEY</a:t>
            </a:r>
            <a:endParaRPr lang="en-US" dirty="0">
              <a:solidFill>
                <a:srgbClr val="FFCC00"/>
              </a:solidFill>
              <a:latin typeface="Arial Black" panose="020B0A04020102020204" pitchFamily="34" charset="0"/>
            </a:endParaRPr>
          </a:p>
          <a:p>
            <a:pPr algn="ctr"/>
            <a:endParaRPr lang="en-US" dirty="0">
              <a:solidFill>
                <a:srgbClr val="FFCC00"/>
              </a:solidFill>
              <a:latin typeface="Arial Black" panose="020B0A04020102020204" pitchFamily="34" charset="0"/>
            </a:endParaRPr>
          </a:p>
          <a:p>
            <a:pPr algn="ctr"/>
            <a:r>
              <a:rPr lang="en-US" dirty="0">
                <a:solidFill>
                  <a:srgbClr val="FFCC00"/>
                </a:solidFill>
                <a:latin typeface="Arial Black" panose="020B0A04020102020204" pitchFamily="34" charset="0"/>
              </a:rPr>
              <a:t>All webinar attendees today will receive an email invitation soon with the survey link. </a:t>
            </a:r>
          </a:p>
          <a:p>
            <a:pPr algn="ctr"/>
            <a:endParaRPr lang="en-US" dirty="0">
              <a:solidFill>
                <a:srgbClr val="FFCC00"/>
              </a:solidFill>
              <a:latin typeface="Arial Black" panose="020B0A04020102020204" pitchFamily="34" charset="0"/>
            </a:endParaRPr>
          </a:p>
          <a:p>
            <a:pPr algn="ctr"/>
            <a:endParaRPr lang="en-US" dirty="0">
              <a:solidFill>
                <a:srgbClr val="FFCC00"/>
              </a:solidFill>
              <a:latin typeface="Arial Black" panose="020B0A04020102020204" pitchFamily="34" charset="0"/>
            </a:endParaRPr>
          </a:p>
          <a:p>
            <a:pPr algn="ctr"/>
            <a:endParaRPr lang="en-US" dirty="0">
              <a:solidFill>
                <a:schemeClr val="bg1"/>
              </a:solidFill>
              <a:latin typeface="Arial Black" panose="020B0A04020102020204" pitchFamily="34" charset="0"/>
            </a:endParaRPr>
          </a:p>
          <a:p>
            <a:endParaRPr lang="en-US" dirty="0">
              <a:latin typeface="Arial" panose="020B0604020202020204" pitchFamily="34" charset="0"/>
            </a:endParaRPr>
          </a:p>
        </p:txBody>
      </p:sp>
      <p:pic>
        <p:nvPicPr>
          <p:cNvPr id="8" name="Picture 7" descr="A blue logo with black text&#10;&#10;Description automatically generated">
            <a:extLst>
              <a:ext uri="{FF2B5EF4-FFF2-40B4-BE49-F238E27FC236}">
                <a16:creationId xmlns:a16="http://schemas.microsoft.com/office/drawing/2014/main" id="{105A658C-51F2-0E0E-BE09-8CC659498B6F}"/>
              </a:ext>
            </a:extLst>
          </p:cNvPr>
          <p:cNvPicPr>
            <a:picLocks noChangeAspect="1"/>
          </p:cNvPicPr>
          <p:nvPr/>
        </p:nvPicPr>
        <p:blipFill>
          <a:blip r:embed="rId4"/>
          <a:stretch>
            <a:fillRect/>
          </a:stretch>
        </p:blipFill>
        <p:spPr>
          <a:xfrm>
            <a:off x="488265" y="165677"/>
            <a:ext cx="6807200" cy="1244600"/>
          </a:xfrm>
          <a:prstGeom prst="rect">
            <a:avLst/>
          </a:prstGeom>
        </p:spPr>
      </p:pic>
      <p:sp>
        <p:nvSpPr>
          <p:cNvPr id="10" name="TextBox 9">
            <a:extLst>
              <a:ext uri="{FF2B5EF4-FFF2-40B4-BE49-F238E27FC236}">
                <a16:creationId xmlns:a16="http://schemas.microsoft.com/office/drawing/2014/main" id="{62A7DB2A-F065-8F91-0321-9E92251AA7D4}"/>
              </a:ext>
            </a:extLst>
          </p:cNvPr>
          <p:cNvSpPr txBox="1"/>
          <p:nvPr/>
        </p:nvSpPr>
        <p:spPr>
          <a:xfrm>
            <a:off x="633803" y="1422466"/>
            <a:ext cx="6152146" cy="369332"/>
          </a:xfrm>
          <a:prstGeom prst="rect">
            <a:avLst/>
          </a:prstGeom>
          <a:noFill/>
        </p:spPr>
        <p:txBody>
          <a:bodyPr wrap="square">
            <a:spAutoFit/>
          </a:bodyPr>
          <a:lstStyle/>
          <a:p>
            <a:r>
              <a:rPr lang="en-US" b="1" dirty="0">
                <a:latin typeface="Fira Sans" panose="020B0503050000020004" pitchFamily="34" charset="0"/>
                <a:ea typeface="Fira Sans" panose="020B0503050000020004" pitchFamily="34" charset="0"/>
              </a:rPr>
              <a:t>iacsp.org</a:t>
            </a:r>
          </a:p>
        </p:txBody>
      </p:sp>
      <p:sp>
        <p:nvSpPr>
          <p:cNvPr id="3" name="TextBox 2">
            <a:extLst>
              <a:ext uri="{FF2B5EF4-FFF2-40B4-BE49-F238E27FC236}">
                <a16:creationId xmlns:a16="http://schemas.microsoft.com/office/drawing/2014/main" id="{BEBA3C14-C197-1A4B-F875-1BAA5CE94C22}"/>
              </a:ext>
            </a:extLst>
          </p:cNvPr>
          <p:cNvSpPr txBox="1"/>
          <p:nvPr/>
        </p:nvSpPr>
        <p:spPr>
          <a:xfrm>
            <a:off x="-1945166" y="7765374"/>
            <a:ext cx="3997280" cy="1012806"/>
          </a:xfrm>
          <a:prstGeom prst="rect">
            <a:avLst/>
          </a:prstGeom>
          <a:noFill/>
        </p:spPr>
        <p:txBody>
          <a:bodyPr wrap="square" rtlCol="0">
            <a:spAutoFit/>
          </a:bodyPr>
          <a:lstStyle/>
          <a:p>
            <a:endParaRPr lang="en-US" dirty="0"/>
          </a:p>
        </p:txBody>
      </p:sp>
      <p:pic>
        <p:nvPicPr>
          <p:cNvPr id="1032" name="Picture 8">
            <a:extLst>
              <a:ext uri="{FF2B5EF4-FFF2-40B4-BE49-F238E27FC236}">
                <a16:creationId xmlns:a16="http://schemas.microsoft.com/office/drawing/2014/main" id="{5F43CDA1-E484-A85F-1619-6AB4C94A0A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593" y="3557392"/>
            <a:ext cx="2579688" cy="2579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59249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2B7FFE4-3DF0-E74D-AA99-A4BD10123BA5}"/>
              </a:ext>
            </a:extLst>
          </p:cNvPr>
          <p:cNvSpPr>
            <a:spLocks noGrp="1"/>
          </p:cNvSpPr>
          <p:nvPr>
            <p:ph type="sldNum" sz="quarter" idx="4"/>
          </p:nvPr>
        </p:nvSpPr>
        <p:spPr/>
        <p:txBody>
          <a:bodyPr/>
          <a:lstStyle/>
          <a:p>
            <a:pPr algn="r"/>
            <a:fld id="{288C9D1B-96A2-1549-A8E5-402D4C8B6615}" type="slidenum">
              <a:rPr lang="en-US" smtClean="0"/>
              <a:pPr algn="r"/>
              <a:t>59</a:t>
            </a:fld>
            <a:endParaRPr lang="en-US" dirty="0"/>
          </a:p>
        </p:txBody>
      </p:sp>
      <p:sp>
        <p:nvSpPr>
          <p:cNvPr id="6" name="TextBox 5">
            <a:extLst>
              <a:ext uri="{FF2B5EF4-FFF2-40B4-BE49-F238E27FC236}">
                <a16:creationId xmlns:a16="http://schemas.microsoft.com/office/drawing/2014/main" id="{FB244E0C-7188-AC68-5AC3-D19AC4D92B26}"/>
              </a:ext>
            </a:extLst>
          </p:cNvPr>
          <p:cNvSpPr txBox="1"/>
          <p:nvPr/>
        </p:nvSpPr>
        <p:spPr>
          <a:xfrm>
            <a:off x="0" y="4725538"/>
            <a:ext cx="12192000" cy="2132461"/>
          </a:xfrm>
          <a:prstGeom prst="rect">
            <a:avLst/>
          </a:prstGeom>
          <a:solidFill>
            <a:srgbClr val="002D51"/>
          </a:solidFill>
          <a:ln w="12700">
            <a:noFill/>
          </a:ln>
          <a:effectLst>
            <a:outerShdw blurRad="50800" dist="38100" dir="8100000" algn="tr" rotWithShape="0">
              <a:prstClr val="black">
                <a:alpha val="40000"/>
              </a:prstClr>
            </a:outerShdw>
          </a:effectLst>
        </p:spPr>
        <p:txBody>
          <a:bodyPr wrap="square" rtlCol="0">
            <a:noAutofit/>
          </a:bodyPr>
          <a:lstStyle/>
          <a:p>
            <a:endParaRPr lang="en-US" dirty="0">
              <a:latin typeface="Arial Black" panose="020B0A04020102020204" pitchFamily="34" charset="0"/>
            </a:endParaRPr>
          </a:p>
          <a:p>
            <a:pPr algn="ctr"/>
            <a:endParaRPr lang="en-US" dirty="0">
              <a:solidFill>
                <a:schemeClr val="bg1"/>
              </a:solidFill>
              <a:latin typeface="Arial Black" panose="020B0A04020102020204" pitchFamily="34" charset="0"/>
            </a:endParaRPr>
          </a:p>
          <a:p>
            <a:pPr algn="ctr"/>
            <a:endParaRPr lang="en-US" dirty="0">
              <a:solidFill>
                <a:schemeClr val="bg1"/>
              </a:solidFill>
              <a:latin typeface="Arial Black" panose="020B0A04020102020204" pitchFamily="34" charset="0"/>
            </a:endParaRPr>
          </a:p>
          <a:p>
            <a:pPr algn="ctr"/>
            <a:endParaRPr lang="en-US" dirty="0">
              <a:solidFill>
                <a:schemeClr val="bg1"/>
              </a:solidFill>
              <a:latin typeface="Arial Black" panose="020B0A04020102020204" pitchFamily="34" charset="0"/>
            </a:endParaRPr>
          </a:p>
          <a:p>
            <a:pPr algn="ctr"/>
            <a:endParaRPr lang="en-US" dirty="0">
              <a:solidFill>
                <a:schemeClr val="bg1"/>
              </a:solidFill>
              <a:latin typeface="Arial Black" panose="020B0A04020102020204" pitchFamily="34" charset="0"/>
            </a:endParaRPr>
          </a:p>
          <a:p>
            <a:endParaRPr lang="en-US" dirty="0">
              <a:latin typeface="Arial" panose="020B0604020202020204" pitchFamily="34" charset="0"/>
            </a:endParaRPr>
          </a:p>
        </p:txBody>
      </p:sp>
      <p:sp>
        <p:nvSpPr>
          <p:cNvPr id="5" name="TextBox 4">
            <a:extLst>
              <a:ext uri="{FF2B5EF4-FFF2-40B4-BE49-F238E27FC236}">
                <a16:creationId xmlns:a16="http://schemas.microsoft.com/office/drawing/2014/main" id="{0B1F067A-CB9C-9442-958F-4CEB378405DB}"/>
              </a:ext>
            </a:extLst>
          </p:cNvPr>
          <p:cNvSpPr txBox="1"/>
          <p:nvPr/>
        </p:nvSpPr>
        <p:spPr>
          <a:xfrm>
            <a:off x="862263" y="4965802"/>
            <a:ext cx="9705474" cy="14984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algn="l"/>
            <a:r>
              <a:rPr lang="en-US" sz="1600" i="1" dirty="0">
                <a:solidFill>
                  <a:schemeClr val="bg1"/>
                </a:solidFill>
                <a:latin typeface="Arial" panose="020B0604020202020204" pitchFamily="34" charset="0"/>
                <a:cs typeface="Arial" panose="020B0604020202020204" pitchFamily="34" charset="0"/>
              </a:rPr>
              <a:t>For questions or additional information about this report, contact:</a:t>
            </a:r>
          </a:p>
          <a:p>
            <a:pPr algn="l"/>
            <a:endParaRPr lang="en-US" sz="1800" dirty="0">
              <a:solidFill>
                <a:schemeClr val="bg1"/>
              </a:solidFill>
              <a:latin typeface="Arial" panose="020B0604020202020204" pitchFamily="34" charset="0"/>
              <a:cs typeface="Arial" panose="020B0604020202020204" pitchFamily="34" charset="0"/>
            </a:endParaRPr>
          </a:p>
          <a:p>
            <a:pPr algn="l"/>
            <a:r>
              <a:rPr lang="en-US" sz="1800" b="1" dirty="0">
                <a:solidFill>
                  <a:schemeClr val="bg1"/>
                </a:solidFill>
                <a:latin typeface="Fira Sans" panose="020B0503050000020004" pitchFamily="34" charset="0"/>
                <a:ea typeface="Fira Sans" panose="020B0503050000020004" pitchFamily="34" charset="0"/>
                <a:cs typeface="Arial" panose="020B0604020202020204" pitchFamily="34" charset="0"/>
              </a:rPr>
              <a:t>Dan Cox, Client Services Manager | </a:t>
            </a:r>
            <a:r>
              <a:rPr lang="en-US" b="1" dirty="0">
                <a:solidFill>
                  <a:schemeClr val="bg1"/>
                </a:solidFill>
                <a:latin typeface="Fira Sans" panose="020B0503050000020004" pitchFamily="34" charset="0"/>
                <a:ea typeface="Fira Sans" panose="020B0503050000020004" pitchFamily="34" charset="0"/>
                <a:cs typeface="Arial" panose="020B0604020202020204" pitchFamily="34" charset="0"/>
              </a:rPr>
              <a:t>dan</a:t>
            </a:r>
            <a:r>
              <a:rPr lang="en-US" sz="1800" b="1" dirty="0">
                <a:solidFill>
                  <a:schemeClr val="bg1"/>
                </a:solidFill>
                <a:latin typeface="Fira Sans" panose="020B0503050000020004" pitchFamily="34" charset="0"/>
                <a:ea typeface="Fira Sans" panose="020B0503050000020004" pitchFamily="34" charset="0"/>
                <a:cs typeface="Arial" panose="020B0604020202020204" pitchFamily="34" charset="0"/>
              </a:rPr>
              <a:t>@betravingknows.com</a:t>
            </a:r>
          </a:p>
          <a:p>
            <a:pPr algn="l"/>
            <a:r>
              <a:rPr lang="en-US" sz="1800" dirty="0">
                <a:solidFill>
                  <a:schemeClr val="bg1"/>
                </a:solidFill>
                <a:latin typeface="Fira Sans" panose="020B0503050000020004" pitchFamily="34" charset="0"/>
                <a:ea typeface="Fira Sans" panose="020B0503050000020004" pitchFamily="34" charset="0"/>
                <a:cs typeface="Arial" panose="020B0604020202020204" pitchFamily="34" charset="0"/>
              </a:rPr>
              <a:t>Tel: 775-329-7864 | Cell: 503-444-1971</a:t>
            </a:r>
          </a:p>
          <a:p>
            <a:r>
              <a:rPr lang="en-US" sz="1800" dirty="0">
                <a:solidFill>
                  <a:schemeClr val="bg1"/>
                </a:solidFill>
                <a:latin typeface="Fira Sans" panose="020B0503050000020004" pitchFamily="34" charset="0"/>
                <a:ea typeface="Fira Sans" panose="020B0503050000020004" pitchFamily="34" charset="0"/>
                <a:cs typeface="Arial" panose="020B0604020202020204" pitchFamily="34" charset="0"/>
              </a:rPr>
              <a:t>Raving — Reno, NV 89503 | </a:t>
            </a:r>
            <a:r>
              <a:rPr lang="en-US" dirty="0">
                <a:solidFill>
                  <a:schemeClr val="bg1"/>
                </a:solidFill>
                <a:latin typeface="Fira Sans" panose="020B0503050000020004" pitchFamily="34" charset="0"/>
                <a:ea typeface="Fira Sans" panose="020B0503050000020004" pitchFamily="34" charset="0"/>
                <a:cs typeface="Arial" panose="020B0604020202020204" pitchFamily="34" charset="0"/>
              </a:rPr>
              <a:t>Betravingknows.com</a:t>
            </a:r>
            <a:endParaRPr lang="en-US" sz="1800" dirty="0">
              <a:solidFill>
                <a:schemeClr val="bg1"/>
              </a:solidFill>
              <a:latin typeface="Fira Sans" panose="020B0503050000020004" pitchFamily="34" charset="0"/>
              <a:ea typeface="Fira Sans" panose="020B0503050000020004" pitchFamily="34" charset="0"/>
              <a:cs typeface="Arial" panose="020B0604020202020204" pitchFamily="34" charset="0"/>
            </a:endParaRPr>
          </a:p>
        </p:txBody>
      </p:sp>
      <p:pic>
        <p:nvPicPr>
          <p:cNvPr id="8" name="Picture 7" descr="A blue logo with black text&#10;&#10;Description automatically generated">
            <a:extLst>
              <a:ext uri="{FF2B5EF4-FFF2-40B4-BE49-F238E27FC236}">
                <a16:creationId xmlns:a16="http://schemas.microsoft.com/office/drawing/2014/main" id="{C1553049-B845-ED2E-6C90-180C9FACB3F6}"/>
              </a:ext>
            </a:extLst>
          </p:cNvPr>
          <p:cNvPicPr>
            <a:picLocks noChangeAspect="1"/>
          </p:cNvPicPr>
          <p:nvPr/>
        </p:nvPicPr>
        <p:blipFill>
          <a:blip r:embed="rId3"/>
          <a:stretch>
            <a:fillRect/>
          </a:stretch>
        </p:blipFill>
        <p:spPr>
          <a:xfrm>
            <a:off x="488265" y="165677"/>
            <a:ext cx="6807200" cy="1244600"/>
          </a:xfrm>
          <a:prstGeom prst="rect">
            <a:avLst/>
          </a:prstGeom>
        </p:spPr>
      </p:pic>
      <p:sp>
        <p:nvSpPr>
          <p:cNvPr id="10" name="TextBox 9">
            <a:extLst>
              <a:ext uri="{FF2B5EF4-FFF2-40B4-BE49-F238E27FC236}">
                <a16:creationId xmlns:a16="http://schemas.microsoft.com/office/drawing/2014/main" id="{EB8BE526-3F22-377A-EC7F-D1F57C6F7074}"/>
              </a:ext>
            </a:extLst>
          </p:cNvPr>
          <p:cNvSpPr txBox="1"/>
          <p:nvPr/>
        </p:nvSpPr>
        <p:spPr>
          <a:xfrm>
            <a:off x="633803" y="1422466"/>
            <a:ext cx="6152146" cy="369332"/>
          </a:xfrm>
          <a:prstGeom prst="rect">
            <a:avLst/>
          </a:prstGeom>
          <a:noFill/>
        </p:spPr>
        <p:txBody>
          <a:bodyPr wrap="square">
            <a:spAutoFit/>
          </a:bodyPr>
          <a:lstStyle/>
          <a:p>
            <a:r>
              <a:rPr lang="en-US" b="1" dirty="0">
                <a:latin typeface="Fira Sans" panose="020B0503050000020004" pitchFamily="34" charset="0"/>
                <a:ea typeface="Fira Sans" panose="020B0503050000020004" pitchFamily="34" charset="0"/>
              </a:rPr>
              <a:t>iacsp.org</a:t>
            </a:r>
          </a:p>
        </p:txBody>
      </p:sp>
      <p:sp>
        <p:nvSpPr>
          <p:cNvPr id="12" name="TextBox 11">
            <a:extLst>
              <a:ext uri="{FF2B5EF4-FFF2-40B4-BE49-F238E27FC236}">
                <a16:creationId xmlns:a16="http://schemas.microsoft.com/office/drawing/2014/main" id="{1751FEB5-05D8-A151-9084-416F868292B5}"/>
              </a:ext>
            </a:extLst>
          </p:cNvPr>
          <p:cNvSpPr txBox="1"/>
          <p:nvPr/>
        </p:nvSpPr>
        <p:spPr>
          <a:xfrm>
            <a:off x="1397739" y="3799005"/>
            <a:ext cx="2612919" cy="369332"/>
          </a:xfrm>
          <a:prstGeom prst="rect">
            <a:avLst/>
          </a:prstGeom>
          <a:noFill/>
        </p:spPr>
        <p:txBody>
          <a:bodyPr wrap="square">
            <a:spAutoFit/>
          </a:bodyPr>
          <a:lstStyle/>
          <a:p>
            <a:pPr algn="ctr"/>
            <a:r>
              <a:rPr lang="en-US" b="1" dirty="0">
                <a:latin typeface="Fira Sans" panose="020B0503050000020004" pitchFamily="34" charset="0"/>
                <a:ea typeface="Fira Sans" panose="020B0503050000020004" pitchFamily="34" charset="0"/>
              </a:rPr>
              <a:t>econnectglobal.com</a:t>
            </a:r>
          </a:p>
        </p:txBody>
      </p:sp>
      <p:sp>
        <p:nvSpPr>
          <p:cNvPr id="13" name="TextBox 12">
            <a:extLst>
              <a:ext uri="{FF2B5EF4-FFF2-40B4-BE49-F238E27FC236}">
                <a16:creationId xmlns:a16="http://schemas.microsoft.com/office/drawing/2014/main" id="{205A92B9-4A9F-2C7E-DDBC-27BE1517E52C}"/>
              </a:ext>
            </a:extLst>
          </p:cNvPr>
          <p:cNvSpPr txBox="1"/>
          <p:nvPr/>
        </p:nvSpPr>
        <p:spPr>
          <a:xfrm>
            <a:off x="4682545" y="3799005"/>
            <a:ext cx="2612919" cy="369332"/>
          </a:xfrm>
          <a:prstGeom prst="rect">
            <a:avLst/>
          </a:prstGeom>
          <a:noFill/>
        </p:spPr>
        <p:txBody>
          <a:bodyPr wrap="square">
            <a:spAutoFit/>
          </a:bodyPr>
          <a:lstStyle/>
          <a:p>
            <a:pPr algn="ctr"/>
            <a:r>
              <a:rPr lang="en-US" b="1" dirty="0">
                <a:latin typeface="Fira Sans" panose="020B0503050000020004" pitchFamily="34" charset="0"/>
                <a:ea typeface="Fira Sans" panose="020B0503050000020004" pitchFamily="34" charset="0"/>
              </a:rPr>
              <a:t>betravingknows.com</a:t>
            </a:r>
          </a:p>
        </p:txBody>
      </p:sp>
      <p:sp>
        <p:nvSpPr>
          <p:cNvPr id="14" name="TextBox 13">
            <a:extLst>
              <a:ext uri="{FF2B5EF4-FFF2-40B4-BE49-F238E27FC236}">
                <a16:creationId xmlns:a16="http://schemas.microsoft.com/office/drawing/2014/main" id="{1A71E4C7-B50F-524E-87C0-7C4F4B74A4D7}"/>
              </a:ext>
            </a:extLst>
          </p:cNvPr>
          <p:cNvSpPr txBox="1"/>
          <p:nvPr/>
        </p:nvSpPr>
        <p:spPr>
          <a:xfrm>
            <a:off x="7967351" y="3799005"/>
            <a:ext cx="2612919" cy="369332"/>
          </a:xfrm>
          <a:prstGeom prst="rect">
            <a:avLst/>
          </a:prstGeom>
          <a:noFill/>
        </p:spPr>
        <p:txBody>
          <a:bodyPr wrap="square">
            <a:spAutoFit/>
          </a:bodyPr>
          <a:lstStyle/>
          <a:p>
            <a:pPr algn="ctr"/>
            <a:r>
              <a:rPr lang="en-US" b="1" dirty="0">
                <a:latin typeface="Fira Sans" panose="020B0503050000020004" pitchFamily="34" charset="0"/>
                <a:ea typeface="Fira Sans" panose="020B0503050000020004" pitchFamily="34" charset="0"/>
              </a:rPr>
              <a:t>tgandh.com</a:t>
            </a:r>
          </a:p>
        </p:txBody>
      </p:sp>
      <p:pic>
        <p:nvPicPr>
          <p:cNvPr id="16" name="Picture 15" descr="A red text on a white background&#10;&#10;Description automatically generated">
            <a:extLst>
              <a:ext uri="{FF2B5EF4-FFF2-40B4-BE49-F238E27FC236}">
                <a16:creationId xmlns:a16="http://schemas.microsoft.com/office/drawing/2014/main" id="{6BAADC2A-2FF3-16B7-27B1-E8543FB081E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86703" y="2140354"/>
            <a:ext cx="9404604" cy="1554760"/>
          </a:xfrm>
          <a:prstGeom prst="rect">
            <a:avLst/>
          </a:prstGeom>
        </p:spPr>
      </p:pic>
    </p:spTree>
    <p:extLst>
      <p:ext uri="{BB962C8B-B14F-4D97-AF65-F5344CB8AC3E}">
        <p14:creationId xmlns:p14="http://schemas.microsoft.com/office/powerpoint/2010/main" val="2280085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C699F8F-9A64-299E-4D0D-71C8F16E5CE1}"/>
              </a:ext>
            </a:extLst>
          </p:cNvPr>
          <p:cNvSpPr txBox="1"/>
          <p:nvPr/>
        </p:nvSpPr>
        <p:spPr>
          <a:xfrm>
            <a:off x="0" y="0"/>
            <a:ext cx="4652681" cy="6858000"/>
          </a:xfrm>
          <a:prstGeom prst="rect">
            <a:avLst/>
          </a:prstGeom>
          <a:solidFill>
            <a:srgbClr val="1D2244"/>
          </a:solidFill>
          <a:ln w="12700">
            <a:noFill/>
          </a:ln>
          <a:effectLst>
            <a:outerShdw blurRad="50800" dist="38100" dir="8100000" algn="tr" rotWithShape="0">
              <a:prstClr val="black">
                <a:alpha val="40000"/>
              </a:prstClr>
            </a:outerShdw>
          </a:effectLst>
        </p:spPr>
        <p:txBody>
          <a:bodyPr wrap="square" rtlCol="0">
            <a:noAutofit/>
          </a:bodyPr>
          <a:lstStyle>
            <a:defPPr>
              <a:defRPr lang="en-US"/>
            </a:defPPr>
            <a:lvl1pPr>
              <a:defRPr>
                <a:latin typeface="Arial Black" panose="020B0A04020102020204" pitchFamily="34" charset="0"/>
              </a:defRPr>
            </a:lvl1pPr>
          </a:lstStyle>
          <a:p>
            <a:endParaRPr lang="en-US" dirty="0"/>
          </a:p>
          <a:p>
            <a:endParaRPr lang="en-US" dirty="0"/>
          </a:p>
          <a:p>
            <a:endParaRPr lang="en-US" dirty="0"/>
          </a:p>
          <a:p>
            <a:endParaRPr lang="en-US" dirty="0"/>
          </a:p>
          <a:p>
            <a:endParaRPr lang="en-US" dirty="0"/>
          </a:p>
          <a:p>
            <a:endParaRPr lang="en-US" dirty="0"/>
          </a:p>
        </p:txBody>
      </p:sp>
      <p:sp>
        <p:nvSpPr>
          <p:cNvPr id="3" name="TextBox 2">
            <a:extLst>
              <a:ext uri="{FF2B5EF4-FFF2-40B4-BE49-F238E27FC236}">
                <a16:creationId xmlns:a16="http://schemas.microsoft.com/office/drawing/2014/main" id="{23644E2A-D3EF-F842-7435-4495034AFA6D}"/>
              </a:ext>
            </a:extLst>
          </p:cNvPr>
          <p:cNvSpPr txBox="1"/>
          <p:nvPr/>
        </p:nvSpPr>
        <p:spPr>
          <a:xfrm>
            <a:off x="4645308" y="571500"/>
            <a:ext cx="7236761" cy="6286500"/>
          </a:xfrm>
          <a:prstGeom prst="snip1Rect">
            <a:avLst/>
          </a:prstGeom>
          <a:gradFill flip="none" rotWithShape="1">
            <a:gsLst>
              <a:gs pos="0">
                <a:srgbClr val="00477C">
                  <a:shade val="30000"/>
                  <a:satMod val="115000"/>
                </a:srgbClr>
              </a:gs>
              <a:gs pos="50000">
                <a:srgbClr val="00477C">
                  <a:shade val="67500"/>
                  <a:satMod val="115000"/>
                </a:srgbClr>
              </a:gs>
              <a:gs pos="100000">
                <a:srgbClr val="00477C">
                  <a:shade val="100000"/>
                  <a:satMod val="115000"/>
                </a:srgbClr>
              </a:gs>
            </a:gsLst>
            <a:lin ang="2700000" scaled="1"/>
            <a:tileRect/>
          </a:gradFill>
          <a:ln w="28575">
            <a:noFill/>
          </a:ln>
          <a:effectLst>
            <a:outerShdw blurRad="50800" dist="38100" dir="2700000" algn="tl" rotWithShape="0">
              <a:prstClr val="black">
                <a:alpha val="40000"/>
              </a:prstClr>
            </a:outerShdw>
          </a:effectLst>
        </p:spPr>
        <p:txBody>
          <a:bodyPr wrap="square" rtlCol="0" anchor="ctr">
            <a:noAutofit/>
          </a:bodyPr>
          <a:lstStyle>
            <a:defPPr>
              <a:defRPr lang="en-US"/>
            </a:defPPr>
            <a:lvl1pPr marL="287338">
              <a:tabLst>
                <a:tab pos="10620375" algn="l"/>
              </a:tabLst>
              <a:defRPr sz="1600" b="1">
                <a:solidFill>
                  <a:schemeClr val="bg1"/>
                </a:solidFill>
                <a:latin typeface="Fira Sans" panose="020B0503050000020004" pitchFamily="34" charset="0"/>
                <a:ea typeface="Fira Sans" panose="020B0503050000020004" pitchFamily="34" charset="0"/>
              </a:defRPr>
            </a:lvl1pPr>
          </a:lstStyle>
          <a:p>
            <a:r>
              <a:rPr lang="en-US" dirty="0"/>
              <a:t>EXPERT OPINION:</a:t>
            </a:r>
          </a:p>
          <a:p>
            <a:endParaRPr lang="en-US" dirty="0"/>
          </a:p>
          <a:p>
            <a:r>
              <a:rPr lang="en-US" dirty="0"/>
              <a:t>"Compensation remains one of the biggest challenges facing casino surveillance. While supervisor salaries continue to improve, agent and observer wages slipped slightly from last year's peak, reminding us that recruiting and retaining experienced personnel remains highly competitive. Larger properties continue to have an advantage in both compensation and available resources, while smaller operations must often accomplish the same mission with fewer people and tighter budgets. The survey also shows that many surveillance leaders have limited visibility into department and training budgets, reinforcing the importance of stronger communication between surveillance and executive management as departments continue to expand their operational role.“</a:t>
            </a:r>
          </a:p>
          <a:p>
            <a:endParaRPr lang="en-US" dirty="0"/>
          </a:p>
          <a:p>
            <a:r>
              <a:rPr lang="en-US" dirty="0"/>
              <a:t>Derk J. Boss, CFE, CPP, CSP</a:t>
            </a:r>
            <a:br>
              <a:rPr lang="en-US" dirty="0"/>
            </a:br>
            <a:r>
              <a:rPr lang="en-US" dirty="0"/>
              <a:t>President, IACSP</a:t>
            </a:r>
          </a:p>
          <a:p>
            <a:endParaRPr lang="en-US" dirty="0"/>
          </a:p>
          <a:p>
            <a:endParaRPr lang="en-US" dirty="0"/>
          </a:p>
          <a:p>
            <a:endParaRPr lang="en-US" dirty="0"/>
          </a:p>
          <a:p>
            <a:endParaRPr lang="en-US" dirty="0"/>
          </a:p>
          <a:p>
            <a:endParaRPr lang="en-US" dirty="0"/>
          </a:p>
        </p:txBody>
      </p:sp>
      <p:sp>
        <p:nvSpPr>
          <p:cNvPr id="14" name="TextBox 13">
            <a:extLst>
              <a:ext uri="{FF2B5EF4-FFF2-40B4-BE49-F238E27FC236}">
                <a16:creationId xmlns:a16="http://schemas.microsoft.com/office/drawing/2014/main" id="{67A60AD8-5793-5727-9644-E8CCDFAB6060}"/>
              </a:ext>
            </a:extLst>
          </p:cNvPr>
          <p:cNvSpPr txBox="1"/>
          <p:nvPr/>
        </p:nvSpPr>
        <p:spPr>
          <a:xfrm>
            <a:off x="-201540" y="2338856"/>
            <a:ext cx="4965328" cy="1938992"/>
          </a:xfrm>
          <a:prstGeom prst="rect">
            <a:avLst/>
          </a:prstGeom>
          <a:noFill/>
        </p:spPr>
        <p:txBody>
          <a:bodyPr wrap="square">
            <a:spAutoFit/>
          </a:bodyPr>
          <a:lstStyle/>
          <a:p>
            <a:pPr algn="ctr"/>
            <a:r>
              <a:rPr lang="en-US" sz="2400" dirty="0">
                <a:solidFill>
                  <a:schemeClr val="bg1"/>
                </a:solidFill>
                <a:latin typeface="Fira Sans" panose="020B0503050000020004" pitchFamily="34" charset="0"/>
                <a:ea typeface="Fira Sans" panose="020B0503050000020004" pitchFamily="34" charset="0"/>
              </a:rPr>
              <a:t>SECTION THREE</a:t>
            </a:r>
          </a:p>
          <a:p>
            <a:pPr algn="ctr"/>
            <a:endParaRPr lang="en-US" sz="2400" dirty="0">
              <a:solidFill>
                <a:schemeClr val="bg1"/>
              </a:solidFill>
              <a:latin typeface="Fira Sans" panose="020B0503050000020004" pitchFamily="34" charset="0"/>
              <a:ea typeface="Fira Sans" panose="020B0503050000020004" pitchFamily="34" charset="0"/>
            </a:endParaRPr>
          </a:p>
          <a:p>
            <a:pPr algn="ctr"/>
            <a:r>
              <a:rPr lang="en-US" sz="3600" b="1" dirty="0">
                <a:solidFill>
                  <a:schemeClr val="bg1"/>
                </a:solidFill>
                <a:latin typeface="Fira Sans" panose="020B0503050000020004" pitchFamily="34" charset="0"/>
                <a:ea typeface="Fira Sans" panose="020B0503050000020004" pitchFamily="34" charset="0"/>
              </a:rPr>
              <a:t>WAGES</a:t>
            </a:r>
          </a:p>
          <a:p>
            <a:pPr algn="ctr"/>
            <a:r>
              <a:rPr lang="en-US" sz="3600" b="1" dirty="0">
                <a:solidFill>
                  <a:schemeClr val="bg1"/>
                </a:solidFill>
                <a:latin typeface="Fira Sans" panose="020B0503050000020004" pitchFamily="34" charset="0"/>
                <a:ea typeface="Fira Sans" panose="020B0503050000020004" pitchFamily="34" charset="0"/>
              </a:rPr>
              <a:t>AND BUDGETS</a:t>
            </a:r>
          </a:p>
        </p:txBody>
      </p:sp>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mtClean="0">
                <a:solidFill>
                  <a:schemeClr val="bg1"/>
                </a:solidFill>
              </a:rPr>
              <a:pPr algn="r"/>
              <a:t>6</a:t>
            </a:fld>
            <a:endParaRPr lang="en-US" dirty="0">
              <a:solidFill>
                <a:schemeClr val="bg1"/>
              </a:solidFill>
            </a:endParaRPr>
          </a:p>
        </p:txBody>
      </p:sp>
      <p:grpSp>
        <p:nvGrpSpPr>
          <p:cNvPr id="5" name="Group 4">
            <a:extLst>
              <a:ext uri="{FF2B5EF4-FFF2-40B4-BE49-F238E27FC236}">
                <a16:creationId xmlns:a16="http://schemas.microsoft.com/office/drawing/2014/main" id="{91A575AD-6C1A-ECA5-9AB1-11C9F90D5F90}"/>
              </a:ext>
            </a:extLst>
          </p:cNvPr>
          <p:cNvGrpSpPr/>
          <p:nvPr/>
        </p:nvGrpSpPr>
        <p:grpSpPr>
          <a:xfrm>
            <a:off x="5033301" y="5705840"/>
            <a:ext cx="3694014" cy="844952"/>
            <a:chOff x="4940700" y="5705840"/>
            <a:chExt cx="3694014" cy="844952"/>
          </a:xfrm>
        </p:grpSpPr>
        <p:sp>
          <p:nvSpPr>
            <p:cNvPr id="8" name="Rounded Rectangle 7">
              <a:extLst>
                <a:ext uri="{FF2B5EF4-FFF2-40B4-BE49-F238E27FC236}">
                  <a16:creationId xmlns:a16="http://schemas.microsoft.com/office/drawing/2014/main" id="{3A776765-1034-B518-67DA-3675F5EC575C}"/>
                </a:ext>
              </a:extLst>
            </p:cNvPr>
            <p:cNvSpPr/>
            <p:nvPr/>
          </p:nvSpPr>
          <p:spPr>
            <a:xfrm>
              <a:off x="4940700" y="5705840"/>
              <a:ext cx="3694014" cy="84495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a:extLst>
                <a:ext uri="{FF2B5EF4-FFF2-40B4-BE49-F238E27FC236}">
                  <a16:creationId xmlns:a16="http://schemas.microsoft.com/office/drawing/2014/main" id="{EDEAE82A-CDFE-2428-F537-CE621BA6F48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p:blipFill>
          <p:spPr bwMode="auto">
            <a:xfrm>
              <a:off x="5137947" y="5847468"/>
              <a:ext cx="3300953" cy="5611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9646940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8A2DC47-A1E0-77B1-2216-5860A9346155}"/>
              </a:ext>
            </a:extLst>
          </p:cNvPr>
          <p:cNvSpPr txBox="1"/>
          <p:nvPr/>
        </p:nvSpPr>
        <p:spPr>
          <a:xfrm>
            <a:off x="0" y="0"/>
            <a:ext cx="4652681" cy="6858000"/>
          </a:xfrm>
          <a:prstGeom prst="rect">
            <a:avLst/>
          </a:prstGeom>
          <a:solidFill>
            <a:srgbClr val="1D2244"/>
          </a:solidFill>
          <a:ln w="12700">
            <a:noFill/>
          </a:ln>
          <a:effectLst>
            <a:outerShdw blurRad="50800" dist="38100" dir="8100000" algn="tr" rotWithShape="0">
              <a:prstClr val="black">
                <a:alpha val="40000"/>
              </a:prstClr>
            </a:outerShdw>
          </a:effectLst>
        </p:spPr>
        <p:txBody>
          <a:bodyPr wrap="square" rtlCol="0">
            <a:noAutofit/>
          </a:bodyPr>
          <a:lstStyle>
            <a:defPPr>
              <a:defRPr lang="en-US"/>
            </a:defPPr>
            <a:lvl1pPr>
              <a:defRPr>
                <a:latin typeface="Arial Black" panose="020B0A04020102020204" pitchFamily="34" charset="0"/>
              </a:defRPr>
            </a:lvl1pPr>
          </a:lstStyle>
          <a:p>
            <a:endParaRPr lang="en-US" dirty="0">
              <a:solidFill>
                <a:srgbClr val="FFFF00"/>
              </a:solidFill>
            </a:endParaRPr>
          </a:p>
          <a:p>
            <a:endParaRPr lang="en-US" dirty="0">
              <a:solidFill>
                <a:srgbClr val="FFFF00"/>
              </a:solidFill>
            </a:endParaRPr>
          </a:p>
          <a:p>
            <a:endParaRPr lang="en-US" dirty="0">
              <a:solidFill>
                <a:srgbClr val="FFFF00"/>
              </a:solidFill>
            </a:endParaRPr>
          </a:p>
          <a:p>
            <a:endParaRPr lang="en-US" dirty="0">
              <a:solidFill>
                <a:srgbClr val="FFFF00"/>
              </a:solidFill>
            </a:endParaRPr>
          </a:p>
          <a:p>
            <a:endParaRPr lang="en-US" dirty="0">
              <a:solidFill>
                <a:srgbClr val="FFFF00"/>
              </a:solidFill>
            </a:endParaRPr>
          </a:p>
        </p:txBody>
      </p:sp>
      <p:sp>
        <p:nvSpPr>
          <p:cNvPr id="14" name="TextBox 13">
            <a:extLst>
              <a:ext uri="{FF2B5EF4-FFF2-40B4-BE49-F238E27FC236}">
                <a16:creationId xmlns:a16="http://schemas.microsoft.com/office/drawing/2014/main" id="{67A60AD8-5793-5727-9644-E8CCDFAB6060}"/>
              </a:ext>
            </a:extLst>
          </p:cNvPr>
          <p:cNvSpPr txBox="1"/>
          <p:nvPr/>
        </p:nvSpPr>
        <p:spPr>
          <a:xfrm>
            <a:off x="-201540" y="2338856"/>
            <a:ext cx="4965328" cy="1938992"/>
          </a:xfrm>
          <a:prstGeom prst="rect">
            <a:avLst/>
          </a:prstGeom>
          <a:noFill/>
        </p:spPr>
        <p:txBody>
          <a:bodyPr wrap="square">
            <a:spAutoFit/>
          </a:bodyPr>
          <a:lstStyle/>
          <a:p>
            <a:pPr algn="ctr"/>
            <a:r>
              <a:rPr lang="en-US" sz="2400" dirty="0">
                <a:solidFill>
                  <a:schemeClr val="bg1"/>
                </a:solidFill>
                <a:latin typeface="Fira Sans" panose="020B0503050000020004" pitchFamily="34" charset="0"/>
                <a:ea typeface="Fira Sans" panose="020B0503050000020004" pitchFamily="34" charset="0"/>
              </a:rPr>
              <a:t>SECTION THREE</a:t>
            </a:r>
          </a:p>
          <a:p>
            <a:pPr algn="ctr"/>
            <a:endParaRPr lang="en-US" sz="2400" dirty="0">
              <a:solidFill>
                <a:schemeClr val="bg1"/>
              </a:solidFill>
              <a:latin typeface="Fira Sans" panose="020B0503050000020004" pitchFamily="34" charset="0"/>
              <a:ea typeface="Fira Sans" panose="020B0503050000020004" pitchFamily="34" charset="0"/>
            </a:endParaRPr>
          </a:p>
          <a:p>
            <a:pPr algn="ctr"/>
            <a:r>
              <a:rPr lang="en-US" sz="3600" b="1" dirty="0">
                <a:solidFill>
                  <a:schemeClr val="bg1"/>
                </a:solidFill>
                <a:latin typeface="Fira Sans" panose="020B0503050000020004" pitchFamily="34" charset="0"/>
                <a:ea typeface="Fira Sans" panose="020B0503050000020004" pitchFamily="34" charset="0"/>
              </a:rPr>
              <a:t>BEST</a:t>
            </a:r>
          </a:p>
          <a:p>
            <a:pPr algn="ctr"/>
            <a:r>
              <a:rPr lang="en-US" sz="3600" b="1" dirty="0">
                <a:solidFill>
                  <a:schemeClr val="bg1"/>
                </a:solidFill>
                <a:latin typeface="Fira Sans" panose="020B0503050000020004" pitchFamily="34" charset="0"/>
                <a:ea typeface="Fira Sans" panose="020B0503050000020004" pitchFamily="34" charset="0"/>
              </a:rPr>
              <a:t>PRACTICES</a:t>
            </a:r>
          </a:p>
        </p:txBody>
      </p:sp>
      <p:sp>
        <p:nvSpPr>
          <p:cNvPr id="2" name="Slide Number Placeholder 1">
            <a:extLst>
              <a:ext uri="{FF2B5EF4-FFF2-40B4-BE49-F238E27FC236}">
                <a16:creationId xmlns:a16="http://schemas.microsoft.com/office/drawing/2014/main" id="{1ABDBFFA-A3DD-B942-B1DE-441F123EA9C0}"/>
              </a:ext>
            </a:extLst>
          </p:cNvPr>
          <p:cNvSpPr>
            <a:spLocks noGrp="1"/>
          </p:cNvSpPr>
          <p:nvPr>
            <p:ph type="sldNum" sz="quarter" idx="4"/>
          </p:nvPr>
        </p:nvSpPr>
        <p:spPr/>
        <p:txBody>
          <a:bodyPr/>
          <a:lstStyle/>
          <a:p>
            <a:pPr algn="r"/>
            <a:fld id="{288C9D1B-96A2-1549-A8E5-402D4C8B6615}" type="slidenum">
              <a:rPr lang="en-US" smtClean="0"/>
              <a:pPr algn="r"/>
              <a:t>7</a:t>
            </a:fld>
            <a:endParaRPr lang="en-US" dirty="0"/>
          </a:p>
        </p:txBody>
      </p:sp>
      <p:pic>
        <p:nvPicPr>
          <p:cNvPr id="7" name="Picture 2">
            <a:extLst>
              <a:ext uri="{FF2B5EF4-FFF2-40B4-BE49-F238E27FC236}">
                <a16:creationId xmlns:a16="http://schemas.microsoft.com/office/drawing/2014/main" id="{E71DD711-709E-9D33-53B9-C63B8D74B27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p:blipFill>
        <p:spPr bwMode="auto">
          <a:xfrm>
            <a:off x="5011836" y="6141118"/>
            <a:ext cx="3300953" cy="561161"/>
          </a:xfrm>
          <a:prstGeom prst="rect">
            <a:avLst/>
          </a:prstGeom>
          <a:noFill/>
          <a:extLst>
            <a:ext uri="{909E8E84-426E-40DD-AFC4-6F175D3DCCD1}">
              <a14:hiddenFill xmlns:a14="http://schemas.microsoft.com/office/drawing/2010/main">
                <a:solidFill>
                  <a:srgbClr val="FFFFFF"/>
                </a:solidFill>
              </a14:hiddenFill>
            </a:ext>
          </a:extLst>
        </p:spPr>
      </p:pic>
      <p:sp>
        <p:nvSpPr>
          <p:cNvPr id="4" name="Snip Single Corner Rectangle 3">
            <a:extLst>
              <a:ext uri="{FF2B5EF4-FFF2-40B4-BE49-F238E27FC236}">
                <a16:creationId xmlns:a16="http://schemas.microsoft.com/office/drawing/2014/main" id="{941D9EBD-D16E-8DD6-B4B7-970E97DB61FE}"/>
              </a:ext>
            </a:extLst>
          </p:cNvPr>
          <p:cNvSpPr/>
          <p:nvPr/>
        </p:nvSpPr>
        <p:spPr>
          <a:xfrm>
            <a:off x="4652681" y="434715"/>
            <a:ext cx="7069627" cy="6423285"/>
          </a:xfrm>
          <a:prstGeom prst="snip1Rect">
            <a:avLst/>
          </a:prstGeom>
          <a:solidFill>
            <a:schemeClr val="bg1"/>
          </a:solidFill>
          <a:ln>
            <a:noFill/>
          </a:ln>
          <a:effectLst>
            <a:outerShdw blurRad="50800" dist="38100" dir="18900000" algn="b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314450"/>
            <a:r>
              <a:rPr lang="en-US" sz="1600" b="1" dirty="0">
                <a:solidFill>
                  <a:srgbClr val="1D2244"/>
                </a:solidFill>
                <a:latin typeface="Fira Sans" panose="020B0503050000020004" pitchFamily="34" charset="0"/>
                <a:ea typeface="Fira Sans" panose="020B0503050000020004" pitchFamily="34" charset="0"/>
              </a:rPr>
              <a:t>Recommended best practices </a:t>
            </a:r>
            <a:r>
              <a:rPr lang="en-US" sz="1600" dirty="0">
                <a:solidFill>
                  <a:schemeClr val="bg2">
                    <a:lumMod val="25000"/>
                  </a:schemeClr>
                </a:solidFill>
                <a:latin typeface="Fira Sans" panose="020B0503050000020004" pitchFamily="34" charset="0"/>
                <a:ea typeface="Fira Sans" panose="020B0503050000020004" pitchFamily="34" charset="0"/>
              </a:rPr>
              <a:t>to increase wages, staff retention, and training budget:</a:t>
            </a:r>
          </a:p>
          <a:p>
            <a:pPr marL="403225"/>
            <a:endParaRPr lang="en-US" sz="1600" dirty="0">
              <a:solidFill>
                <a:schemeClr val="bg2">
                  <a:lumMod val="25000"/>
                </a:schemeClr>
              </a:solidFill>
              <a:latin typeface="Fira Sans" panose="020B0503050000020004" pitchFamily="34" charset="0"/>
              <a:ea typeface="Fira Sans" panose="020B0503050000020004" pitchFamily="34" charset="0"/>
            </a:endParaRPr>
          </a:p>
          <a:p>
            <a:pPr marL="515938" indent="-228600">
              <a:buFont typeface="+mj-lt"/>
              <a:buAutoNum type="arabicPeriod"/>
            </a:pPr>
            <a:r>
              <a:rPr lang="en-US" sz="1600" dirty="0">
                <a:solidFill>
                  <a:schemeClr val="bg2">
                    <a:lumMod val="25000"/>
                  </a:schemeClr>
                </a:solidFill>
                <a:latin typeface="Fira Sans" panose="020B0503050000020004" pitchFamily="34" charset="0"/>
                <a:ea typeface="Fira Sans" panose="020B0503050000020004" pitchFamily="34" charset="0"/>
              </a:rPr>
              <a:t>Link wage progression directly to measurable training and certification achievements to reinforce skill development.</a:t>
            </a:r>
          </a:p>
          <a:p>
            <a:pPr marL="515938" indent="-228600">
              <a:buFont typeface="+mj-lt"/>
              <a:buAutoNum type="arabicPeriod"/>
            </a:pPr>
            <a:endParaRPr lang="en-US" sz="1600" dirty="0">
              <a:solidFill>
                <a:schemeClr val="bg2">
                  <a:lumMod val="25000"/>
                </a:schemeClr>
              </a:solidFill>
              <a:latin typeface="Fira Sans" panose="020B0503050000020004" pitchFamily="34" charset="0"/>
              <a:ea typeface="Fira Sans" panose="020B0503050000020004" pitchFamily="34" charset="0"/>
            </a:endParaRPr>
          </a:p>
          <a:p>
            <a:pPr marL="515938" indent="-228600">
              <a:buFont typeface="+mj-lt"/>
              <a:buAutoNum type="arabicPeriod"/>
            </a:pPr>
            <a:r>
              <a:rPr lang="en-US" sz="1600" dirty="0">
                <a:solidFill>
                  <a:schemeClr val="bg2">
                    <a:lumMod val="25000"/>
                  </a:schemeClr>
                </a:solidFill>
                <a:latin typeface="Fira Sans" panose="020B0503050000020004" pitchFamily="34" charset="0"/>
                <a:ea typeface="Fira Sans" panose="020B0503050000020004" pitchFamily="34" charset="0"/>
              </a:rPr>
              <a:t>Create and maintain a property-specific surveillance knowledge base, supported by dedicated reading materials, peer discussions, and vendor-led workshops.</a:t>
            </a:r>
          </a:p>
          <a:p>
            <a:pPr marL="515938" indent="-228600">
              <a:buFont typeface="+mj-lt"/>
              <a:buAutoNum type="arabicPeriod"/>
            </a:pPr>
            <a:endParaRPr lang="en-US" sz="1600" dirty="0">
              <a:solidFill>
                <a:schemeClr val="bg2">
                  <a:lumMod val="25000"/>
                </a:schemeClr>
              </a:solidFill>
              <a:latin typeface="Fira Sans" panose="020B0503050000020004" pitchFamily="34" charset="0"/>
              <a:ea typeface="Fira Sans" panose="020B0503050000020004" pitchFamily="34" charset="0"/>
            </a:endParaRPr>
          </a:p>
          <a:p>
            <a:pPr marL="515938" indent="-228600">
              <a:buFont typeface="+mj-lt"/>
              <a:buAutoNum type="arabicPeriod"/>
            </a:pPr>
            <a:r>
              <a:rPr lang="en-US" sz="1600" dirty="0">
                <a:solidFill>
                  <a:schemeClr val="bg2">
                    <a:lumMod val="25000"/>
                  </a:schemeClr>
                </a:solidFill>
                <a:latin typeface="Fira Sans" panose="020B0503050000020004" pitchFamily="34" charset="0"/>
                <a:ea typeface="Fira Sans" panose="020B0503050000020004" pitchFamily="34" charset="0"/>
              </a:rPr>
              <a:t>Develop a cross-departmental training model that incorporates gaming operations, internal audit, compliance, and AML, framing surveillance as a property-wide asset.</a:t>
            </a:r>
          </a:p>
          <a:p>
            <a:pPr marL="515938" indent="-228600">
              <a:buFont typeface="+mj-lt"/>
              <a:buAutoNum type="arabicPeriod"/>
            </a:pPr>
            <a:endParaRPr lang="en-US" sz="1600" dirty="0">
              <a:solidFill>
                <a:schemeClr val="bg2">
                  <a:lumMod val="25000"/>
                </a:schemeClr>
              </a:solidFill>
              <a:latin typeface="Fira Sans" panose="020B0503050000020004" pitchFamily="34" charset="0"/>
              <a:ea typeface="Fira Sans" panose="020B0503050000020004" pitchFamily="34" charset="0"/>
            </a:endParaRPr>
          </a:p>
          <a:p>
            <a:pPr marL="515938" indent="-228600">
              <a:buFont typeface="+mj-lt"/>
              <a:buAutoNum type="arabicPeriod"/>
            </a:pPr>
            <a:r>
              <a:rPr lang="en-US" sz="1600" dirty="0">
                <a:solidFill>
                  <a:schemeClr val="bg2">
                    <a:lumMod val="25000"/>
                  </a:schemeClr>
                </a:solidFill>
                <a:latin typeface="Fira Sans" panose="020B0503050000020004" pitchFamily="34" charset="0"/>
                <a:ea typeface="Fira Sans" panose="020B0503050000020004" pitchFamily="34" charset="0"/>
              </a:rPr>
              <a:t>Partner with professional associations like IACSP and ASIS International to elevate industry credentials and establish benchmarking against peers.</a:t>
            </a:r>
          </a:p>
          <a:p>
            <a:pPr marL="515938" indent="-228600">
              <a:buFont typeface="+mj-lt"/>
              <a:buAutoNum type="arabicPeriod"/>
            </a:pPr>
            <a:endParaRPr lang="en-US" sz="1600" dirty="0">
              <a:solidFill>
                <a:schemeClr val="bg2">
                  <a:lumMod val="25000"/>
                </a:schemeClr>
              </a:solidFill>
              <a:latin typeface="Fira Sans" panose="020B0503050000020004" pitchFamily="34" charset="0"/>
              <a:ea typeface="Fira Sans" panose="020B0503050000020004" pitchFamily="34" charset="0"/>
            </a:endParaRPr>
          </a:p>
          <a:p>
            <a:pPr marL="515938" indent="-228600">
              <a:buFont typeface="+mj-lt"/>
              <a:buAutoNum type="arabicPeriod"/>
            </a:pPr>
            <a:r>
              <a:rPr lang="en-US" sz="1600" dirty="0">
                <a:solidFill>
                  <a:schemeClr val="bg2">
                    <a:lumMod val="25000"/>
                  </a:schemeClr>
                </a:solidFill>
                <a:latin typeface="Fira Sans" panose="020B0503050000020004" pitchFamily="34" charset="0"/>
                <a:ea typeface="Fira Sans" panose="020B0503050000020004" pitchFamily="34" charset="0"/>
              </a:rPr>
              <a:t>Explore co-funding opportunities with surveillance, security, gaming, and marketing departments for specialized training or technology acquisition.</a:t>
            </a:r>
          </a:p>
          <a:p>
            <a:pPr marL="515938" indent="-228600">
              <a:buFont typeface="+mj-lt"/>
              <a:buAutoNum type="arabicPeriod"/>
            </a:pPr>
            <a:endParaRPr lang="en-US" sz="1600" dirty="0">
              <a:solidFill>
                <a:schemeClr val="bg2">
                  <a:lumMod val="25000"/>
                </a:schemeClr>
              </a:solidFill>
              <a:latin typeface="Fira Sans" panose="020B0503050000020004" pitchFamily="34" charset="0"/>
              <a:ea typeface="Fira Sans" panose="020B0503050000020004" pitchFamily="34" charset="0"/>
            </a:endParaRPr>
          </a:p>
          <a:p>
            <a:pPr marL="515938" indent="-228600">
              <a:buFont typeface="+mj-lt"/>
              <a:buAutoNum type="arabicPeriod"/>
            </a:pPr>
            <a:endParaRPr lang="en-US" sz="1600" dirty="0">
              <a:solidFill>
                <a:schemeClr val="bg2">
                  <a:lumMod val="25000"/>
                </a:schemeClr>
              </a:solidFill>
              <a:latin typeface="Fira Sans" panose="020B0503050000020004" pitchFamily="34" charset="0"/>
              <a:ea typeface="Fira Sans" panose="020B0503050000020004" pitchFamily="34" charset="0"/>
            </a:endParaRPr>
          </a:p>
        </p:txBody>
      </p:sp>
      <p:pic>
        <p:nvPicPr>
          <p:cNvPr id="5" name="Graphic 4" descr="Checkbox Checked with solid fill">
            <a:extLst>
              <a:ext uri="{FF2B5EF4-FFF2-40B4-BE49-F238E27FC236}">
                <a16:creationId xmlns:a16="http://schemas.microsoft.com/office/drawing/2014/main" id="{5E7882D5-7AF0-5C41-61C1-A8F4CD3B0D9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44799" y="4095274"/>
            <a:ext cx="1472650" cy="1472650"/>
          </a:xfrm>
          <a:prstGeom prst="rect">
            <a:avLst/>
          </a:prstGeom>
        </p:spPr>
      </p:pic>
      <p:pic>
        <p:nvPicPr>
          <p:cNvPr id="9" name="Graphic 8" descr="Checkbox Checked with solid fill">
            <a:extLst>
              <a:ext uri="{FF2B5EF4-FFF2-40B4-BE49-F238E27FC236}">
                <a16:creationId xmlns:a16="http://schemas.microsoft.com/office/drawing/2014/main" id="{C52EDCFF-CAB6-5BF5-C4D5-FBE16D165AF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858752" y="525405"/>
            <a:ext cx="1297208" cy="1297208"/>
          </a:xfrm>
          <a:prstGeom prst="rect">
            <a:avLst/>
          </a:prstGeom>
        </p:spPr>
      </p:pic>
    </p:spTree>
    <p:extLst>
      <p:ext uri="{BB962C8B-B14F-4D97-AF65-F5344CB8AC3E}">
        <p14:creationId xmlns:p14="http://schemas.microsoft.com/office/powerpoint/2010/main" val="4137446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98EF30-6601-F378-564C-FD778B99166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38F22E-0968-96C8-29CB-AD279F14C5A0}"/>
              </a:ext>
            </a:extLst>
          </p:cNvPr>
          <p:cNvSpPr>
            <a:spLocks noGrp="1"/>
          </p:cNvSpPr>
          <p:nvPr>
            <p:ph type="sldNum" sz="quarter" idx="4"/>
          </p:nvPr>
        </p:nvSpPr>
        <p:spPr/>
        <p:txBody>
          <a:bodyPr/>
          <a:lstStyle/>
          <a:p>
            <a:pPr algn="r"/>
            <a:fld id="{288C9D1B-96A2-1549-A8E5-402D4C8B6615}" type="slidenum">
              <a:rPr lang="en-US" smtClean="0"/>
              <a:pPr algn="r"/>
              <a:t>8</a:t>
            </a:fld>
            <a:endParaRPr lang="en-US" dirty="0"/>
          </a:p>
        </p:txBody>
      </p:sp>
      <p:sp>
        <p:nvSpPr>
          <p:cNvPr id="4" name="TextBox 3">
            <a:extLst>
              <a:ext uri="{FF2B5EF4-FFF2-40B4-BE49-F238E27FC236}">
                <a16:creationId xmlns:a16="http://schemas.microsoft.com/office/drawing/2014/main" id="{C66C4B10-C746-F584-4218-410B88A57114}"/>
              </a:ext>
            </a:extLst>
          </p:cNvPr>
          <p:cNvSpPr txBox="1"/>
          <p:nvPr/>
        </p:nvSpPr>
        <p:spPr>
          <a:xfrm>
            <a:off x="700088" y="1692772"/>
            <a:ext cx="10358437" cy="4401205"/>
          </a:xfrm>
          <a:prstGeom prst="rect">
            <a:avLst/>
          </a:prstGeom>
          <a:noFill/>
        </p:spPr>
        <p:txBody>
          <a:bodyPr wrap="square">
            <a:spAutoFit/>
          </a:bodyPr>
          <a:lstStyle/>
          <a:p>
            <a:r>
              <a:rPr lang="en-US" sz="1400" b="1" dirty="0"/>
              <a:t>SECTION 3 OVERVIEW: WAGES &amp; BUDGETS</a:t>
            </a:r>
          </a:p>
          <a:p>
            <a:endParaRPr lang="en-US" sz="1400" b="1" dirty="0"/>
          </a:p>
          <a:p>
            <a:r>
              <a:rPr lang="en-US" sz="1400" b="1" dirty="0"/>
              <a:t>Analysis</a:t>
            </a:r>
          </a:p>
          <a:p>
            <a:r>
              <a:rPr lang="en-US" sz="1400" dirty="0"/>
              <a:t>Compensation results were mixed in 2026. The percentage of properties reporting agent/observer wages above $20 per hour declined from 50% to 43%, although it remains substantially higher than in 2021. Supervisor compensation continued to improve, with 59% reporting salaries above $50,000. Department and training-budget results were less conclusive because a large share of respondents selected “not sure.”</a:t>
            </a:r>
          </a:p>
          <a:p>
            <a:endParaRPr lang="en-US" sz="1400" dirty="0"/>
          </a:p>
          <a:p>
            <a:r>
              <a:rPr lang="en-US" sz="1400" b="1" dirty="0"/>
              <a:t>Key Findings</a:t>
            </a:r>
          </a:p>
          <a:p>
            <a:pPr marL="285750" lvl="0" indent="-285750" eaLnBrk="0" fontAlgn="base" hangingPunct="0">
              <a:spcBef>
                <a:spcPct val="0"/>
              </a:spcBef>
              <a:spcAft>
                <a:spcPct val="0"/>
              </a:spcAft>
              <a:buFont typeface="Arial" panose="020B0604020202020204" pitchFamily="34" charset="0"/>
              <a:buChar char="•"/>
            </a:pPr>
            <a:r>
              <a:rPr lang="en-US" altLang="en-US" sz="1400" b="1" dirty="0">
                <a:latin typeface="Arial" panose="020B0604020202020204" pitchFamily="34" charset="0"/>
              </a:rPr>
              <a:t>43%</a:t>
            </a:r>
            <a:r>
              <a:rPr lang="en-US" altLang="en-US" sz="1400" dirty="0">
                <a:latin typeface="Arial" panose="020B0604020202020204" pitchFamily="34" charset="0"/>
              </a:rPr>
              <a:t> reported agent/observer wages above </a:t>
            </a:r>
            <a:r>
              <a:rPr lang="en-US" altLang="en-US" sz="1400" b="1" dirty="0">
                <a:latin typeface="Arial" panose="020B0604020202020204" pitchFamily="34" charset="0"/>
              </a:rPr>
              <a:t>$20 per hour</a:t>
            </a:r>
            <a:r>
              <a:rPr lang="en-US" altLang="en-US" sz="1400" dirty="0">
                <a:latin typeface="Arial" panose="020B0604020202020204" pitchFamily="34" charset="0"/>
              </a:rPr>
              <a:t>, down from </a:t>
            </a:r>
            <a:r>
              <a:rPr lang="en-US" altLang="en-US" sz="1400" b="1" dirty="0">
                <a:latin typeface="Arial" panose="020B0604020202020204" pitchFamily="34" charset="0"/>
              </a:rPr>
              <a:t>50% in 2025</a:t>
            </a:r>
            <a:r>
              <a:rPr lang="en-US" altLang="en-US" sz="1400" dirty="0">
                <a:latin typeface="Arial" panose="020B0604020202020204" pitchFamily="34" charset="0"/>
              </a:rPr>
              <a:t>. </a:t>
            </a:r>
          </a:p>
          <a:p>
            <a:pPr marL="285750" lvl="0" indent="-285750" eaLnBrk="0" fontAlgn="base" hangingPunct="0">
              <a:spcBef>
                <a:spcPct val="0"/>
              </a:spcBef>
              <a:spcAft>
                <a:spcPct val="0"/>
              </a:spcAft>
              <a:buFont typeface="Arial" panose="020B0604020202020204" pitchFamily="34" charset="0"/>
              <a:buChar char="•"/>
            </a:pPr>
            <a:r>
              <a:rPr lang="en-US" altLang="en-US" sz="1400" b="1" dirty="0">
                <a:latin typeface="Arial" panose="020B0604020202020204" pitchFamily="34" charset="0"/>
              </a:rPr>
              <a:t>59%</a:t>
            </a:r>
            <a:r>
              <a:rPr lang="en-US" altLang="en-US" sz="1400" dirty="0">
                <a:latin typeface="Arial" panose="020B0604020202020204" pitchFamily="34" charset="0"/>
              </a:rPr>
              <a:t> reported supervisor salaries above </a:t>
            </a:r>
            <a:r>
              <a:rPr lang="en-US" altLang="en-US" sz="1400" b="1" dirty="0">
                <a:latin typeface="Arial" panose="020B0604020202020204" pitchFamily="34" charset="0"/>
              </a:rPr>
              <a:t>$50,000</a:t>
            </a:r>
            <a:r>
              <a:rPr lang="en-US" altLang="en-US" sz="1400" dirty="0">
                <a:latin typeface="Arial" panose="020B0604020202020204" pitchFamily="34" charset="0"/>
              </a:rPr>
              <a:t>, up from </a:t>
            </a:r>
            <a:r>
              <a:rPr lang="en-US" altLang="en-US" sz="1400" b="1" dirty="0">
                <a:latin typeface="Arial" panose="020B0604020202020204" pitchFamily="34" charset="0"/>
              </a:rPr>
              <a:t>51% in 2025</a:t>
            </a:r>
            <a:r>
              <a:rPr lang="en-US" altLang="en-US" sz="1400" dirty="0">
                <a:latin typeface="Arial" panose="020B0604020202020204" pitchFamily="34" charset="0"/>
              </a:rPr>
              <a:t>. </a:t>
            </a:r>
          </a:p>
          <a:p>
            <a:pPr marL="285750" lvl="0" indent="-285750" eaLnBrk="0" fontAlgn="base" hangingPunct="0">
              <a:spcBef>
                <a:spcPct val="0"/>
              </a:spcBef>
              <a:spcAft>
                <a:spcPct val="0"/>
              </a:spcAft>
              <a:buFont typeface="Arial" panose="020B0604020202020204" pitchFamily="34" charset="0"/>
              <a:buChar char="•"/>
            </a:pPr>
            <a:r>
              <a:rPr lang="en-US" altLang="en-US" sz="1400" dirty="0">
                <a:latin typeface="Arial" panose="020B0604020202020204" pitchFamily="34" charset="0"/>
              </a:rPr>
              <a:t>The share of departments with budgets of </a:t>
            </a:r>
            <a:r>
              <a:rPr lang="en-US" altLang="en-US" sz="1400" b="1" dirty="0">
                <a:latin typeface="Arial" panose="020B0604020202020204" pitchFamily="34" charset="0"/>
              </a:rPr>
              <a:t>$500,000 or less remained at 12%</a:t>
            </a:r>
            <a:r>
              <a:rPr lang="en-US" altLang="en-US" sz="1400" dirty="0">
                <a:latin typeface="Arial" panose="020B0604020202020204" pitchFamily="34" charset="0"/>
              </a:rPr>
              <a:t>. </a:t>
            </a:r>
          </a:p>
          <a:p>
            <a:pPr marL="285750" lvl="0" indent="-285750" eaLnBrk="0" fontAlgn="base" hangingPunct="0">
              <a:spcBef>
                <a:spcPct val="0"/>
              </a:spcBef>
              <a:spcAft>
                <a:spcPct val="0"/>
              </a:spcAft>
              <a:buFont typeface="Arial" panose="020B0604020202020204" pitchFamily="34" charset="0"/>
              <a:buChar char="•"/>
            </a:pPr>
            <a:r>
              <a:rPr lang="en-US" altLang="en-US" sz="1400" dirty="0">
                <a:latin typeface="Arial" panose="020B0604020202020204" pitchFamily="34" charset="0"/>
              </a:rPr>
              <a:t>Budget comparisons should be interpreted cautiously because </a:t>
            </a:r>
            <a:r>
              <a:rPr lang="en-US" altLang="en-US" sz="1400" b="1" dirty="0">
                <a:latin typeface="Arial" panose="020B0604020202020204" pitchFamily="34" charset="0"/>
              </a:rPr>
              <a:t>40% were unsure of their department budget</a:t>
            </a:r>
            <a:r>
              <a:rPr lang="en-US" altLang="en-US" sz="1400" dirty="0">
                <a:latin typeface="Arial" panose="020B0604020202020204" pitchFamily="34" charset="0"/>
              </a:rPr>
              <a:t> and </a:t>
            </a:r>
            <a:r>
              <a:rPr lang="en-US" altLang="en-US" sz="1400" b="1" dirty="0">
                <a:latin typeface="Arial" panose="020B0604020202020204" pitchFamily="34" charset="0"/>
              </a:rPr>
              <a:t>34% were unsure of their training budget</a:t>
            </a:r>
            <a:r>
              <a:rPr lang="en-US" altLang="en-US" sz="1400" dirty="0">
                <a:latin typeface="Arial" panose="020B0604020202020204" pitchFamily="34" charset="0"/>
              </a:rPr>
              <a:t>. </a:t>
            </a:r>
          </a:p>
          <a:p>
            <a:pPr marL="285750" lvl="0" indent="-285750" eaLnBrk="0" fontAlgn="base" hangingPunct="0">
              <a:spcBef>
                <a:spcPct val="0"/>
              </a:spcBef>
              <a:spcAft>
                <a:spcPct val="0"/>
              </a:spcAft>
              <a:buFont typeface="Arial" panose="020B0604020202020204" pitchFamily="34" charset="0"/>
              <a:buChar char="•"/>
            </a:pPr>
            <a:r>
              <a:rPr lang="en-US" altLang="en-US" sz="1400" dirty="0">
                <a:latin typeface="Arial" panose="020B0604020202020204" pitchFamily="34" charset="0"/>
              </a:rPr>
              <a:t>Larger properties generally reported higher compensation and greater budget capacity than smaller operations.</a:t>
            </a:r>
            <a:endParaRPr lang="en-US" sz="1400" dirty="0"/>
          </a:p>
          <a:p>
            <a:pPr marL="285750" indent="-285750">
              <a:buFont typeface="Arial" panose="020B0604020202020204" pitchFamily="34" charset="0"/>
              <a:buChar char="•"/>
            </a:pPr>
            <a:endParaRPr lang="en-US" sz="1400" dirty="0"/>
          </a:p>
          <a:p>
            <a:r>
              <a:rPr lang="en-US" sz="1400" b="1" dirty="0"/>
              <a:t>Why This Matters</a:t>
            </a:r>
          </a:p>
          <a:p>
            <a:pPr marL="285750" indent="-285750">
              <a:buFont typeface="Arial" panose="020B0604020202020204" pitchFamily="34" charset="0"/>
              <a:buChar char="•"/>
            </a:pPr>
            <a:r>
              <a:rPr lang="en-US" sz="1400" dirty="0"/>
              <a:t>Competitive compensation remains important for recruiting and retaining qualified surveillance personnel.</a:t>
            </a:r>
          </a:p>
          <a:p>
            <a:pPr marL="285750" indent="-285750">
              <a:buFont typeface="Arial" panose="020B0604020202020204" pitchFamily="34" charset="0"/>
              <a:buChar char="•"/>
            </a:pPr>
            <a:r>
              <a:rPr lang="en-US" sz="1400" dirty="0"/>
              <a:t>Limited visibility into department and training budgets makes year-over-year investment trends difficult to assess.</a:t>
            </a:r>
          </a:p>
          <a:p>
            <a:pPr marL="285750" indent="-285750">
              <a:buFont typeface="Arial" panose="020B0604020202020204" pitchFamily="34" charset="0"/>
              <a:buChar char="•"/>
            </a:pPr>
            <a:r>
              <a:rPr lang="en-US" sz="1400" dirty="0"/>
              <a:t>Smaller properties continue to face greater resource constraints than larger operations.</a:t>
            </a:r>
          </a:p>
        </p:txBody>
      </p:sp>
      <p:sp>
        <p:nvSpPr>
          <p:cNvPr id="5" name="Rectangle 2">
            <a:extLst>
              <a:ext uri="{FF2B5EF4-FFF2-40B4-BE49-F238E27FC236}">
                <a16:creationId xmlns:a16="http://schemas.microsoft.com/office/drawing/2014/main" id="{0548ABD2-9FC9-9694-B227-86896EAE470C}"/>
              </a:ext>
            </a:extLst>
          </p:cNvPr>
          <p:cNvSpPr>
            <a:spLocks noChangeArrowheads="1"/>
          </p:cNvSpPr>
          <p:nvPr/>
        </p:nvSpPr>
        <p:spPr bwMode="auto">
          <a:xfrm>
            <a:off x="0" y="-184666"/>
            <a:ext cx="39305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 </a:t>
            </a:r>
          </a:p>
        </p:txBody>
      </p:sp>
    </p:spTree>
    <p:extLst>
      <p:ext uri="{BB962C8B-B14F-4D97-AF65-F5344CB8AC3E}">
        <p14:creationId xmlns:p14="http://schemas.microsoft.com/office/powerpoint/2010/main" val="39182430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77367C65-0E1A-5B06-8298-751922D2A442}"/>
              </a:ext>
            </a:extLst>
          </p:cNvPr>
          <p:cNvSpPr txBox="1"/>
          <p:nvPr/>
        </p:nvSpPr>
        <p:spPr>
          <a:xfrm>
            <a:off x="7937650" y="5156042"/>
            <a:ext cx="4126572" cy="969496"/>
          </a:xfrm>
          <a:prstGeom prst="rect">
            <a:avLst/>
          </a:prstGeom>
          <a:noFill/>
        </p:spPr>
        <p:txBody>
          <a:bodyPr wrap="square" rtlCol="0">
            <a:spAutoFit/>
          </a:bodyPr>
          <a:lstStyle/>
          <a:p>
            <a:pPr algn="r"/>
            <a:endParaRPr lang="en-US" sz="1400" dirty="0">
              <a:solidFill>
                <a:schemeClr val="bg1"/>
              </a:solidFill>
              <a:latin typeface="Fira Sans Condensed Book" panose="020B0503050000020004" pitchFamily="34" charset="0"/>
              <a:ea typeface="Fira Sans Condensed Book" panose="020B0503050000020004" pitchFamily="34" charset="0"/>
            </a:endParaRPr>
          </a:p>
          <a:p>
            <a:pPr marL="7938"/>
            <a:r>
              <a:rPr lang="en-US" sz="1400" b="1" dirty="0">
                <a:solidFill>
                  <a:schemeClr val="bg1"/>
                </a:solidFill>
                <a:latin typeface="Fira Sans" panose="020B0503050000020004" pitchFamily="34" charset="0"/>
                <a:ea typeface="Fira Sans" panose="020B0503050000020004" pitchFamily="34" charset="0"/>
              </a:rPr>
              <a:t>RESPONDENT COMMENTS</a:t>
            </a:r>
          </a:p>
          <a:p>
            <a:pPr marL="7938"/>
            <a:endParaRPr lang="en-US" sz="1400" b="1" dirty="0">
              <a:solidFill>
                <a:schemeClr val="bg1"/>
              </a:solidFill>
              <a:latin typeface="Fira Sans" panose="020B0503050000020004" pitchFamily="34" charset="0"/>
              <a:ea typeface="Fira Sans" panose="020B0503050000020004" pitchFamily="34" charset="0"/>
            </a:endParaRPr>
          </a:p>
          <a:p>
            <a:pPr algn="ctr">
              <a:spcAft>
                <a:spcPts val="600"/>
              </a:spcAft>
            </a:pPr>
            <a:r>
              <a:rPr lang="en-US" sz="1500" i="1" dirty="0">
                <a:solidFill>
                  <a:schemeClr val="bg1"/>
                </a:solidFill>
                <a:latin typeface="Fira Sans" panose="020B0503050000020004" pitchFamily="34" charset="0"/>
                <a:ea typeface="Fira Sans" panose="020B0503050000020004" pitchFamily="34" charset="0"/>
                <a:cs typeface="Arial" panose="020B0604020202020204" pitchFamily="34" charset="0"/>
              </a:rPr>
              <a:t>“update</a:t>
            </a:r>
            <a:endParaRPr lang="en-US" sz="1500" i="1" dirty="0">
              <a:solidFill>
                <a:schemeClr val="bg1"/>
              </a:solidFill>
              <a:latin typeface="Fira Sans" panose="020B0503050000020004" pitchFamily="34" charset="0"/>
              <a:ea typeface="Fira Sans" panose="020B0503050000020004" pitchFamily="34" charset="0"/>
            </a:endParaRPr>
          </a:p>
        </p:txBody>
      </p:sp>
      <p:sp>
        <p:nvSpPr>
          <p:cNvPr id="15" name="TextBox 14">
            <a:extLst>
              <a:ext uri="{FF2B5EF4-FFF2-40B4-BE49-F238E27FC236}">
                <a16:creationId xmlns:a16="http://schemas.microsoft.com/office/drawing/2014/main" id="{1F9E5404-DAC8-DE9A-186D-2D33A44F9ACC}"/>
              </a:ext>
            </a:extLst>
          </p:cNvPr>
          <p:cNvSpPr txBox="1"/>
          <p:nvPr/>
        </p:nvSpPr>
        <p:spPr>
          <a:xfrm>
            <a:off x="7937650" y="6321185"/>
            <a:ext cx="3120934" cy="261610"/>
          </a:xfrm>
          <a:prstGeom prst="rect">
            <a:avLst/>
          </a:prstGeom>
          <a:noFill/>
        </p:spPr>
        <p:txBody>
          <a:bodyPr wrap="square" rtlCol="0">
            <a:spAutoFit/>
          </a:bodyPr>
          <a:lstStyle/>
          <a:p>
            <a:r>
              <a:rPr lang="en-US" sz="1100" dirty="0">
                <a:solidFill>
                  <a:schemeClr val="bg1"/>
                </a:solidFill>
              </a:rPr>
              <a:t>** Respondent comments are not edited</a:t>
            </a:r>
          </a:p>
        </p:txBody>
      </p:sp>
      <p:sp>
        <p:nvSpPr>
          <p:cNvPr id="5" name="TextBox 4">
            <a:extLst>
              <a:ext uri="{FF2B5EF4-FFF2-40B4-BE49-F238E27FC236}">
                <a16:creationId xmlns:a16="http://schemas.microsoft.com/office/drawing/2014/main" id="{8C224F85-DAF1-F4CD-5C38-02217EEE298D}"/>
              </a:ext>
            </a:extLst>
          </p:cNvPr>
          <p:cNvSpPr txBox="1"/>
          <p:nvPr/>
        </p:nvSpPr>
        <p:spPr>
          <a:xfrm>
            <a:off x="7809874" y="275205"/>
            <a:ext cx="4382125" cy="769441"/>
          </a:xfrm>
          <a:prstGeom prst="rect">
            <a:avLst/>
          </a:prstGeom>
          <a:solidFill>
            <a:srgbClr val="1D2244"/>
          </a:solidFill>
          <a:ln w="12700">
            <a:noFill/>
          </a:ln>
          <a:effectLst>
            <a:outerShdw blurRad="50800" dist="38100" dir="18900000" algn="bl" rotWithShape="0">
              <a:prstClr val="black">
                <a:alpha val="40000"/>
              </a:prstClr>
            </a:outerShdw>
          </a:effectLst>
        </p:spPr>
        <p:txBody>
          <a:bodyPr wrap="square" rtlCol="0">
            <a:spAutoFit/>
          </a:bodyPr>
          <a:lstStyle>
            <a:defPPr>
              <a:defRPr lang="en-US"/>
            </a:defPPr>
            <a:lvl1pPr marL="14288">
              <a:defRPr sz="2200" b="0">
                <a:solidFill>
                  <a:schemeClr val="bg1"/>
                </a:solidFill>
                <a:latin typeface="Fira Sans" panose="020B0503050000020004" pitchFamily="34" charset="0"/>
                <a:ea typeface="Fira Sans" panose="020B0503050000020004" pitchFamily="34" charset="0"/>
              </a:defRPr>
            </a:lvl1pPr>
          </a:lstStyle>
          <a:p>
            <a:r>
              <a:rPr lang="en-US" dirty="0"/>
              <a:t>SECTION THREE:</a:t>
            </a:r>
          </a:p>
          <a:p>
            <a:r>
              <a:rPr lang="en-US" b="1" dirty="0"/>
              <a:t>WAGES AND BUDGETS</a:t>
            </a:r>
          </a:p>
        </p:txBody>
      </p:sp>
      <p:graphicFrame>
        <p:nvGraphicFramePr>
          <p:cNvPr id="6" name="Table 5">
            <a:extLst>
              <a:ext uri="{FF2B5EF4-FFF2-40B4-BE49-F238E27FC236}">
                <a16:creationId xmlns:a16="http://schemas.microsoft.com/office/drawing/2014/main" id="{99F977D4-0C24-0CD6-5021-5A05A83A0718}"/>
              </a:ext>
            </a:extLst>
          </p:cNvPr>
          <p:cNvGraphicFramePr>
            <a:graphicFrameLocks noGrp="1"/>
          </p:cNvGraphicFramePr>
          <p:nvPr>
            <p:extLst>
              <p:ext uri="{D42A27DB-BD31-4B8C-83A1-F6EECF244321}">
                <p14:modId xmlns:p14="http://schemas.microsoft.com/office/powerpoint/2010/main" val="3043243638"/>
              </p:ext>
            </p:extLst>
          </p:nvPr>
        </p:nvGraphicFramePr>
        <p:xfrm>
          <a:off x="7809874" y="1175730"/>
          <a:ext cx="4000348" cy="4153506"/>
        </p:xfrm>
        <a:graphic>
          <a:graphicData uri="http://schemas.openxmlformats.org/drawingml/2006/table">
            <a:tbl>
              <a:tblPr>
                <a:tableStyleId>{5C22544A-7EE6-4342-B048-85BDC9FD1C3A}</a:tableStyleId>
              </a:tblPr>
              <a:tblGrid>
                <a:gridCol w="1256016">
                  <a:extLst>
                    <a:ext uri="{9D8B030D-6E8A-4147-A177-3AD203B41FA5}">
                      <a16:colId xmlns:a16="http://schemas.microsoft.com/office/drawing/2014/main" val="42208848"/>
                    </a:ext>
                  </a:extLst>
                </a:gridCol>
                <a:gridCol w="877824">
                  <a:extLst>
                    <a:ext uri="{9D8B030D-6E8A-4147-A177-3AD203B41FA5}">
                      <a16:colId xmlns:a16="http://schemas.microsoft.com/office/drawing/2014/main" val="4169599806"/>
                    </a:ext>
                  </a:extLst>
                </a:gridCol>
                <a:gridCol w="975360">
                  <a:extLst>
                    <a:ext uri="{9D8B030D-6E8A-4147-A177-3AD203B41FA5}">
                      <a16:colId xmlns:a16="http://schemas.microsoft.com/office/drawing/2014/main" val="1960390357"/>
                    </a:ext>
                  </a:extLst>
                </a:gridCol>
                <a:gridCol w="891148">
                  <a:extLst>
                    <a:ext uri="{9D8B030D-6E8A-4147-A177-3AD203B41FA5}">
                      <a16:colId xmlns:a16="http://schemas.microsoft.com/office/drawing/2014/main" val="2798353312"/>
                    </a:ext>
                  </a:extLst>
                </a:gridCol>
              </a:tblGrid>
              <a:tr h="1195328">
                <a:tc gridSpan="4">
                  <a:txBody>
                    <a:bodyPr/>
                    <a:lstStyle/>
                    <a:p>
                      <a:pPr algn="ctr" fontAlgn="b">
                        <a:buNone/>
                      </a:pPr>
                      <a:r>
                        <a:rPr lang="en-US" sz="1800" b="1" i="0" u="none" strike="noStrike" dirty="0">
                          <a:solidFill>
                            <a:schemeClr val="tx1"/>
                          </a:solidFill>
                          <a:effectLst/>
                          <a:latin typeface="Fira Sans" panose="020B0503050000020004" pitchFamily="34" charset="0"/>
                          <a:ea typeface="Fira Sans" panose="020B0503050000020004" pitchFamily="34" charset="0"/>
                        </a:rPr>
                        <a:t>2026: Average hourly rate by gaming floor size</a:t>
                      </a:r>
                      <a:endParaRPr lang="en-US" sz="1400" b="0" i="1" u="none" strike="noStrike" dirty="0">
                        <a:solidFill>
                          <a:schemeClr val="tx1"/>
                        </a:solidFill>
                        <a:effectLst/>
                        <a:latin typeface="Arial" panose="020B0604020202020204" pitchFamily="34" charset="0"/>
                      </a:endParaRPr>
                    </a:p>
                  </a:txBody>
                  <a:tcPr marL="7620" marR="7620" marT="7620" marB="0" anchor="b"/>
                </a:tc>
                <a:tc hMerge="1">
                  <a:txBody>
                    <a:bodyPr/>
                    <a:lstStyle/>
                    <a:p>
                      <a:pPr algn="l" fontAlgn="b">
                        <a:buNone/>
                      </a:pPr>
                      <a:endParaRPr lang="en-US" sz="1000" b="1" i="0" u="none" strike="noStrike" dirty="0">
                        <a:solidFill>
                          <a:srgbClr val="366092"/>
                        </a:solidFill>
                        <a:effectLst/>
                        <a:latin typeface="Arial" panose="020B0604020202020204" pitchFamily="34" charset="0"/>
                      </a:endParaRPr>
                    </a:p>
                  </a:txBody>
                  <a:tcPr marL="7620" marR="7620" marT="7620" marB="0" anchor="b"/>
                </a:tc>
                <a:tc hMerge="1">
                  <a:txBody>
                    <a:bodyPr/>
                    <a:lstStyle/>
                    <a:p>
                      <a:pPr algn="l" fontAlgn="b">
                        <a:buNone/>
                      </a:pPr>
                      <a:endParaRPr lang="en-US" sz="1000" b="1" i="0" u="none" strike="noStrike" dirty="0">
                        <a:solidFill>
                          <a:srgbClr val="366092"/>
                        </a:solidFill>
                        <a:effectLst/>
                        <a:latin typeface="Arial" panose="020B0604020202020204" pitchFamily="34" charset="0"/>
                      </a:endParaRPr>
                    </a:p>
                  </a:txBody>
                  <a:tcPr marL="7620" marR="7620" marT="7620" marB="0" anchor="b"/>
                </a:tc>
                <a:tc hMerge="1">
                  <a:txBody>
                    <a:bodyPr/>
                    <a:lstStyle/>
                    <a:p>
                      <a:pPr algn="l" fontAlgn="b">
                        <a:buNone/>
                      </a:pPr>
                      <a:endParaRPr lang="en-US" sz="1000" b="1" i="0" u="none" strike="noStrike" dirty="0">
                        <a:solidFill>
                          <a:srgbClr val="366092"/>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2314987839"/>
                  </a:ext>
                </a:extLst>
              </a:tr>
              <a:tr h="699248">
                <a:tc>
                  <a:txBody>
                    <a:bodyPr/>
                    <a:lstStyle/>
                    <a:p>
                      <a:pPr algn="l" fontAlgn="b">
                        <a:buNone/>
                      </a:pPr>
                      <a:r>
                        <a:rPr lang="en-US" sz="1200" b="1" i="0" u="none" strike="noStrike" dirty="0">
                          <a:solidFill>
                            <a:schemeClr val="tx1"/>
                          </a:solidFill>
                          <a:effectLst/>
                          <a:latin typeface="Arial" panose="020B0604020202020204" pitchFamily="34" charset="0"/>
                        </a:rPr>
                        <a:t>Hourly </a:t>
                      </a:r>
                    </a:p>
                    <a:p>
                      <a:pPr algn="l" fontAlgn="b">
                        <a:buNone/>
                      </a:pPr>
                      <a:r>
                        <a:rPr lang="en-US" sz="1200" b="1" i="0" u="none" strike="noStrike" dirty="0">
                          <a:solidFill>
                            <a:schemeClr val="tx1"/>
                          </a:solidFill>
                          <a:effectLst/>
                          <a:latin typeface="Arial" panose="020B0604020202020204" pitchFamily="34" charset="0"/>
                        </a:rPr>
                        <a:t>Rate for agent/observer</a:t>
                      </a:r>
                    </a:p>
                  </a:txBody>
                  <a:tcPr marL="45720" marR="45720" anchor="b"/>
                </a:tc>
                <a:tc>
                  <a:txBody>
                    <a:bodyPr/>
                    <a:lstStyle/>
                    <a:p>
                      <a:pPr algn="r" fontAlgn="b">
                        <a:buNone/>
                      </a:pPr>
                      <a:r>
                        <a:rPr lang="en-US" sz="1200" b="1" u="none" strike="noStrike" dirty="0">
                          <a:solidFill>
                            <a:schemeClr val="tx1"/>
                          </a:solidFill>
                          <a:effectLst/>
                        </a:rPr>
                        <a:t>Less than 50,000 sf</a:t>
                      </a:r>
                      <a:endParaRPr lang="en-US" sz="1200" b="1" i="0" u="none" strike="noStrike" dirty="0">
                        <a:solidFill>
                          <a:schemeClr val="tx1"/>
                        </a:solidFill>
                        <a:effectLst/>
                        <a:latin typeface="Arial" panose="020B0604020202020204" pitchFamily="34" charset="0"/>
                      </a:endParaRPr>
                    </a:p>
                  </a:txBody>
                  <a:tcPr marL="45720" marR="45720" anchor="b"/>
                </a:tc>
                <a:tc>
                  <a:txBody>
                    <a:bodyPr/>
                    <a:lstStyle/>
                    <a:p>
                      <a:pPr algn="r" fontAlgn="b">
                        <a:buNone/>
                      </a:pPr>
                      <a:r>
                        <a:rPr lang="en-US" sz="1200" b="1" u="none" strike="noStrike" dirty="0">
                          <a:solidFill>
                            <a:schemeClr val="tx1"/>
                          </a:solidFill>
                          <a:effectLst/>
                        </a:rPr>
                        <a:t>50,000 – 100,000 sf</a:t>
                      </a:r>
                      <a:endParaRPr lang="en-US" sz="1200" b="1" i="0" u="none" strike="noStrike" dirty="0">
                        <a:solidFill>
                          <a:schemeClr val="tx1"/>
                        </a:solidFill>
                        <a:effectLst/>
                        <a:latin typeface="Arial" panose="020B0604020202020204" pitchFamily="34" charset="0"/>
                      </a:endParaRPr>
                    </a:p>
                  </a:txBody>
                  <a:tcPr marL="45720" marR="45720" anchor="b"/>
                </a:tc>
                <a:tc>
                  <a:txBody>
                    <a:bodyPr/>
                    <a:lstStyle/>
                    <a:p>
                      <a:pPr algn="r" fontAlgn="b">
                        <a:buNone/>
                      </a:pPr>
                      <a:r>
                        <a:rPr lang="en-US" sz="1200" b="1" u="none" strike="noStrike" dirty="0">
                          <a:solidFill>
                            <a:schemeClr val="tx1"/>
                          </a:solidFill>
                          <a:effectLst/>
                        </a:rPr>
                        <a:t>More than 100,000 sf</a:t>
                      </a:r>
                      <a:endParaRPr lang="en-US" sz="1200" b="1" i="0" u="none" strike="noStrike" dirty="0">
                        <a:solidFill>
                          <a:schemeClr val="tx1"/>
                        </a:solidFill>
                        <a:effectLst/>
                        <a:latin typeface="Arial" panose="020B0604020202020204" pitchFamily="34" charset="0"/>
                      </a:endParaRPr>
                    </a:p>
                  </a:txBody>
                  <a:tcPr marL="45720" marR="45720" anchor="b"/>
                </a:tc>
                <a:extLst>
                  <a:ext uri="{0D108BD9-81ED-4DB2-BD59-A6C34878D82A}">
                    <a16:rowId xmlns:a16="http://schemas.microsoft.com/office/drawing/2014/main" val="907596049"/>
                  </a:ext>
                </a:extLst>
              </a:tr>
              <a:tr h="451786">
                <a:tc>
                  <a:txBody>
                    <a:bodyPr/>
                    <a:lstStyle/>
                    <a:p>
                      <a:pPr algn="l" fontAlgn="b">
                        <a:buNone/>
                      </a:pPr>
                      <a:r>
                        <a:rPr lang="en-US" sz="1200" b="1" u="none" strike="noStrike" dirty="0">
                          <a:effectLst/>
                        </a:rPr>
                        <a:t>Under $15</a:t>
                      </a:r>
                      <a:endParaRPr lang="en-US" sz="1200" b="1"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21%</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11%</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10%</a:t>
                      </a:r>
                    </a:p>
                  </a:txBody>
                  <a:tcPr marL="45720" marR="45720" anchor="b"/>
                </a:tc>
                <a:extLst>
                  <a:ext uri="{0D108BD9-81ED-4DB2-BD59-A6C34878D82A}">
                    <a16:rowId xmlns:a16="http://schemas.microsoft.com/office/drawing/2014/main" val="4187594112"/>
                  </a:ext>
                </a:extLst>
              </a:tr>
              <a:tr h="451786">
                <a:tc>
                  <a:txBody>
                    <a:bodyPr/>
                    <a:lstStyle/>
                    <a:p>
                      <a:pPr algn="l" fontAlgn="b">
                        <a:buNone/>
                      </a:pPr>
                      <a:r>
                        <a:rPr lang="en-US" sz="1200" b="1" u="none" strike="noStrike" dirty="0">
                          <a:effectLst/>
                        </a:rPr>
                        <a:t>$15 – $17</a:t>
                      </a:r>
                      <a:endParaRPr lang="en-US" sz="1200" b="1"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11%</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15%</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0%</a:t>
                      </a:r>
                    </a:p>
                  </a:txBody>
                  <a:tcPr marL="45720" marR="45720" anchor="b"/>
                </a:tc>
                <a:extLst>
                  <a:ext uri="{0D108BD9-81ED-4DB2-BD59-A6C34878D82A}">
                    <a16:rowId xmlns:a16="http://schemas.microsoft.com/office/drawing/2014/main" val="3121102939"/>
                  </a:ext>
                </a:extLst>
              </a:tr>
              <a:tr h="451786">
                <a:tc>
                  <a:txBody>
                    <a:bodyPr/>
                    <a:lstStyle/>
                    <a:p>
                      <a:pPr algn="l" fontAlgn="b">
                        <a:buNone/>
                      </a:pPr>
                      <a:r>
                        <a:rPr lang="en-US" sz="1200" b="1" u="none" strike="noStrike" dirty="0">
                          <a:effectLst/>
                        </a:rPr>
                        <a:t>$18 – $20</a:t>
                      </a:r>
                      <a:endParaRPr lang="en-US" sz="1200" b="1"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11%</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34%</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31%</a:t>
                      </a:r>
                    </a:p>
                  </a:txBody>
                  <a:tcPr marL="45720" marR="45720" anchor="b"/>
                </a:tc>
                <a:extLst>
                  <a:ext uri="{0D108BD9-81ED-4DB2-BD59-A6C34878D82A}">
                    <a16:rowId xmlns:a16="http://schemas.microsoft.com/office/drawing/2014/main" val="4053835181"/>
                  </a:ext>
                </a:extLst>
              </a:tr>
              <a:tr h="451786">
                <a:tc>
                  <a:txBody>
                    <a:bodyPr/>
                    <a:lstStyle/>
                    <a:p>
                      <a:pPr algn="l" fontAlgn="b">
                        <a:buNone/>
                      </a:pPr>
                      <a:r>
                        <a:rPr lang="en-US" sz="1200" b="1" u="none" strike="noStrike" dirty="0">
                          <a:effectLst/>
                        </a:rPr>
                        <a:t>More than $20</a:t>
                      </a:r>
                      <a:endParaRPr lang="en-US" sz="1200" b="1"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42%</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36%</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51%</a:t>
                      </a:r>
                    </a:p>
                  </a:txBody>
                  <a:tcPr marL="45720" marR="45720" anchor="b"/>
                </a:tc>
                <a:extLst>
                  <a:ext uri="{0D108BD9-81ED-4DB2-BD59-A6C34878D82A}">
                    <a16:rowId xmlns:a16="http://schemas.microsoft.com/office/drawing/2014/main" val="3027900203"/>
                  </a:ext>
                </a:extLst>
              </a:tr>
              <a:tr h="451786">
                <a:tc>
                  <a:txBody>
                    <a:bodyPr/>
                    <a:lstStyle/>
                    <a:p>
                      <a:pPr algn="l" fontAlgn="b">
                        <a:buNone/>
                      </a:pPr>
                      <a:r>
                        <a:rPr lang="en-US" sz="1200" b="1" u="none" strike="noStrike" dirty="0">
                          <a:effectLst/>
                        </a:rPr>
                        <a:t>Not sure</a:t>
                      </a:r>
                      <a:endParaRPr lang="en-US" sz="1200" b="1" i="0" u="none" strike="noStrike" dirty="0">
                        <a:solidFill>
                          <a:srgbClr val="366092"/>
                        </a:solidFill>
                        <a:effectLst/>
                        <a:latin typeface="Arial" panose="020B0604020202020204" pitchFamily="34" charset="0"/>
                      </a:endParaRP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16%</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4%</a:t>
                      </a:r>
                    </a:p>
                  </a:txBody>
                  <a:tcPr marL="45720" marR="45720" anchor="b"/>
                </a:tc>
                <a:tc>
                  <a:txBody>
                    <a:bodyPr/>
                    <a:lstStyle/>
                    <a:p>
                      <a:pPr algn="r" fontAlgn="b">
                        <a:buNone/>
                      </a:pPr>
                      <a:r>
                        <a:rPr lang="en-US" sz="1200" b="0" i="0" u="none" strike="noStrike" dirty="0">
                          <a:solidFill>
                            <a:schemeClr val="tx1"/>
                          </a:solidFill>
                          <a:effectLst/>
                          <a:latin typeface="Arial" panose="020B0604020202020204" pitchFamily="34" charset="0"/>
                        </a:rPr>
                        <a:t>8%</a:t>
                      </a:r>
                    </a:p>
                  </a:txBody>
                  <a:tcPr marL="45720" marR="45720" anchor="b"/>
                </a:tc>
                <a:extLst>
                  <a:ext uri="{0D108BD9-81ED-4DB2-BD59-A6C34878D82A}">
                    <a16:rowId xmlns:a16="http://schemas.microsoft.com/office/drawing/2014/main" val="1890412801"/>
                  </a:ext>
                </a:extLst>
              </a:tr>
            </a:tbl>
          </a:graphicData>
        </a:graphic>
      </p:graphicFrame>
      <p:graphicFrame>
        <p:nvGraphicFramePr>
          <p:cNvPr id="2" name="Chart 1">
            <a:extLst>
              <a:ext uri="{FF2B5EF4-FFF2-40B4-BE49-F238E27FC236}">
                <a16:creationId xmlns:a16="http://schemas.microsoft.com/office/drawing/2014/main" id="{73C5652E-FFD8-A3F5-7FD7-2F0262203C3D}"/>
              </a:ext>
            </a:extLst>
          </p:cNvPr>
          <p:cNvGraphicFramePr>
            <a:graphicFrameLocks/>
          </p:cNvGraphicFramePr>
          <p:nvPr>
            <p:extLst>
              <p:ext uri="{D42A27DB-BD31-4B8C-83A1-F6EECF244321}">
                <p14:modId xmlns:p14="http://schemas.microsoft.com/office/powerpoint/2010/main" val="800426477"/>
              </p:ext>
            </p:extLst>
          </p:nvPr>
        </p:nvGraphicFramePr>
        <p:xfrm>
          <a:off x="530352" y="1472184"/>
          <a:ext cx="6711696" cy="42214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21094463"/>
      </p:ext>
    </p:extLst>
  </p:cSld>
  <p:clrMapOvr>
    <a:masterClrMapping/>
  </p:clrMapOvr>
</p:sld>
</file>

<file path=ppt/theme/theme1.xml><?xml version="1.0" encoding="utf-8"?>
<a:theme xmlns:a="http://schemas.openxmlformats.org/drawingml/2006/main" name="Office Theme">
  <a:themeElements>
    <a:clrScheme name="Raving">
      <a:dk1>
        <a:srgbClr val="000000"/>
      </a:dk1>
      <a:lt1>
        <a:srgbClr val="FFFFFF"/>
      </a:lt1>
      <a:dk2>
        <a:srgbClr val="797979"/>
      </a:dk2>
      <a:lt2>
        <a:srgbClr val="E7E6E6"/>
      </a:lt2>
      <a:accent1>
        <a:srgbClr val="D71E00"/>
      </a:accent1>
      <a:accent2>
        <a:srgbClr val="FFD300"/>
      </a:accent2>
      <a:accent3>
        <a:srgbClr val="F6C4C5"/>
      </a:accent3>
      <a:accent4>
        <a:srgbClr val="220055"/>
      </a:accent4>
      <a:accent5>
        <a:srgbClr val="4C4C4C"/>
      </a:accent5>
      <a:accent6>
        <a:srgbClr val="A6A6A6"/>
      </a:accent6>
      <a:hlink>
        <a:srgbClr val="666666"/>
      </a:hlink>
      <a:folHlink>
        <a:srgbClr val="CC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52887</TotalTime>
  <Words>5789</Words>
  <Application>Microsoft Office PowerPoint</Application>
  <PresentationFormat>Widescreen</PresentationFormat>
  <Paragraphs>1056</Paragraphs>
  <Slides>59</Slides>
  <Notes>51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59</vt:i4>
      </vt:variant>
    </vt:vector>
  </HeadingPairs>
  <TitlesOfParts>
    <vt:vector size="68" baseType="lpstr">
      <vt:lpstr>Arial</vt:lpstr>
      <vt:lpstr>Arial Black</vt:lpstr>
      <vt:lpstr>Calibri</vt:lpstr>
      <vt:lpstr>Fira Sans</vt:lpstr>
      <vt:lpstr>Fira Sans Condensed</vt:lpstr>
      <vt:lpstr>Fira Sans Condensed Book</vt:lpstr>
      <vt:lpstr>Fira Sans Condensed SemiBold</vt:lpstr>
      <vt:lpstr>Fira Sans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Gency Warren</dc:creator>
  <cp:lastModifiedBy>Debra Hilgeman</cp:lastModifiedBy>
  <cp:revision>645</cp:revision>
  <cp:lastPrinted>2022-07-18T20:42:10Z</cp:lastPrinted>
  <dcterms:created xsi:type="dcterms:W3CDTF">2018-11-13T17:03:01Z</dcterms:created>
  <dcterms:modified xsi:type="dcterms:W3CDTF">2026-08-18T02:09:59Z</dcterms:modified>
</cp:coreProperties>
</file>